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5" r:id="rId1"/>
  </p:sldMasterIdLst>
  <p:notesMasterIdLst>
    <p:notesMasterId r:id="rId10"/>
  </p:notesMasterIdLst>
  <p:sldIdLst>
    <p:sldId id="332" r:id="rId2"/>
    <p:sldId id="1767" r:id="rId3"/>
    <p:sldId id="1781" r:id="rId4"/>
    <p:sldId id="1782" r:id="rId5"/>
    <p:sldId id="1780" r:id="rId6"/>
    <p:sldId id="1788" r:id="rId7"/>
    <p:sldId id="1777" r:id="rId8"/>
    <p:sldId id="89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5451686-580F-4FD9-8BA6-85A31B6F4136}">
          <p14:sldIdLst>
            <p14:sldId id="332"/>
            <p14:sldId id="1767"/>
            <p14:sldId id="1781"/>
            <p14:sldId id="1782"/>
            <p14:sldId id="1780"/>
            <p14:sldId id="1788"/>
            <p14:sldId id="1777"/>
            <p14:sldId id="8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76AA"/>
    <a:srgbClr val="1689A0"/>
    <a:srgbClr val="3FA692"/>
    <a:srgbClr val="4999E9"/>
    <a:srgbClr val="233097"/>
    <a:srgbClr val="0F6FC6"/>
    <a:srgbClr val="4472C4"/>
    <a:srgbClr val="0AD0D9"/>
    <a:srgbClr val="698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5" autoAdjust="0"/>
    <p:restoredTop sz="82464" autoAdjust="0"/>
  </p:normalViewPr>
  <p:slideViewPr>
    <p:cSldViewPr snapToGrid="0">
      <p:cViewPr varScale="1">
        <p:scale>
          <a:sx n="97" d="100"/>
          <a:sy n="97" d="100"/>
        </p:scale>
        <p:origin x="330" y="7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8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01E26-D639-4D04-9705-12957C8847D8}" type="datetimeFigureOut">
              <a:rPr lang="zh-CN" altLang="en-US" smtClean="0"/>
              <a:pPr/>
              <a:t>2019/12/11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7C26-C15B-475C-B157-C6E95207B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4463" y="768350"/>
            <a:ext cx="6816725" cy="3835400"/>
          </a:xfrm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245" eaLnBrk="0" hangingPunct="0">
              <a:defRPr sz="1200" b="1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72795" indent="-297180" defTabSz="944245" eaLnBrk="0" hangingPunct="0">
              <a:defRPr sz="1200" b="1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89355" indent="-238125" defTabSz="944245" eaLnBrk="0" hangingPunct="0">
              <a:defRPr sz="1200" b="1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64970" indent="-238125" defTabSz="944245" eaLnBrk="0" hangingPunct="0">
              <a:defRPr sz="1200" b="1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140585" indent="-238125" defTabSz="944245" eaLnBrk="0" hangingPunct="0">
              <a:defRPr sz="1200" b="1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616200" indent="-238125" defTabSz="94424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3091815" indent="-238125" defTabSz="94424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567430" indent="-238125" defTabSz="94424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4043045" indent="-238125" defTabSz="94424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44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577BC3-DA97-4F0C-BC79-F6C2ECAEF3D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442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30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简化  写一下总量  三句话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D7C26-C15B-475C-B157-C6E95207B1B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4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三句话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D7C26-C15B-475C-B157-C6E95207B1B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内容营销 移动营销 社交营销 视频营销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D7C26-C15B-475C-B157-C6E95207B1B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15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人工智能、数字化驱动内容生产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D7C26-C15B-475C-B157-C6E95207B1B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57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0470F-0010-4120-A77C-DF60AF2A3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59" y="156662"/>
            <a:ext cx="8839200" cy="48418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A62AE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292236E-DAF3-4BBF-A1AB-CB4AB0A85421}"/>
              </a:ext>
            </a:extLst>
          </p:cNvPr>
          <p:cNvSpPr/>
          <p:nvPr userDrawn="1"/>
        </p:nvSpPr>
        <p:spPr>
          <a:xfrm flipH="1">
            <a:off x="-2175" y="254000"/>
            <a:ext cx="36000" cy="289513"/>
          </a:xfrm>
          <a:prstGeom prst="rect">
            <a:avLst/>
          </a:prstGeom>
          <a:solidFill>
            <a:srgbClr val="2A62A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797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459A2-BA57-4554-B1A1-C5A4D53B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59" y="156662"/>
            <a:ext cx="8839200" cy="48418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A62AE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3A0EBFC-BDF0-4E7F-8094-D94B2AE32407}"/>
              </a:ext>
            </a:extLst>
          </p:cNvPr>
          <p:cNvSpPr/>
          <p:nvPr userDrawn="1"/>
        </p:nvSpPr>
        <p:spPr>
          <a:xfrm flipH="1">
            <a:off x="-2175" y="254000"/>
            <a:ext cx="36000" cy="289513"/>
          </a:xfrm>
          <a:prstGeom prst="rect">
            <a:avLst/>
          </a:prstGeom>
          <a:solidFill>
            <a:srgbClr val="2A62A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372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480" y="156662"/>
            <a:ext cx="8839200" cy="48418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A62AE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8A3900E-765D-4912-866A-68D3673BE683}"/>
              </a:ext>
            </a:extLst>
          </p:cNvPr>
          <p:cNvSpPr/>
          <p:nvPr userDrawn="1"/>
        </p:nvSpPr>
        <p:spPr>
          <a:xfrm flipH="1">
            <a:off x="-2175" y="254000"/>
            <a:ext cx="36000" cy="289513"/>
          </a:xfrm>
          <a:prstGeom prst="rect">
            <a:avLst/>
          </a:prstGeom>
          <a:solidFill>
            <a:srgbClr val="2A62A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19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169F0F-F46B-4F3B-B9D1-CFAE5136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405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2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pic>
        <p:nvPicPr>
          <p:cNvPr id="8" name="图片 7" descr="C:\Users\heylo\Desktop\未标题-1.png未标题-1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5810596"/>
            <a:ext cx="12210627" cy="10539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5" y="141061"/>
            <a:ext cx="1055765" cy="397078"/>
          </a:xfrm>
          <a:prstGeom prst="rect">
            <a:avLst/>
          </a:prstGeom>
        </p:spPr>
      </p:pic>
      <p:sp>
        <p:nvSpPr>
          <p:cNvPr id="1027" name="Text Box 23"/>
          <p:cNvSpPr txBox="1">
            <a:spLocks noChangeArrowheads="1"/>
          </p:cNvSpPr>
          <p:nvPr/>
        </p:nvSpPr>
        <p:spPr bwMode="auto">
          <a:xfrm>
            <a:off x="261409" y="6487266"/>
            <a:ext cx="3272367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000" b="0" dirty="0">
                <a:solidFill>
                  <a:schemeClr val="bg1"/>
                </a:solidFill>
                <a:latin typeface="+mj-lt"/>
                <a:cs typeface="Vrinda" panose="020B0502040204020203" pitchFamily="34" charset="0"/>
              </a:rPr>
              <a:t>©2019 Cybernaut</a:t>
            </a:r>
          </a:p>
        </p:txBody>
      </p:sp>
      <p:sp>
        <p:nvSpPr>
          <p:cNvPr id="1026" name="Text Box 22"/>
          <p:cNvSpPr txBox="1">
            <a:spLocks noChangeArrowheads="1"/>
          </p:cNvSpPr>
          <p:nvPr/>
        </p:nvSpPr>
        <p:spPr bwMode="auto">
          <a:xfrm>
            <a:off x="5831417" y="6486086"/>
            <a:ext cx="529167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46C3355F-4CF8-4225-AF9D-BF2CB9A55055}" type="slidenum">
              <a:rPr lang="en-US" altLang="zh-CN" sz="1000" smtClean="0">
                <a:solidFill>
                  <a:schemeClr val="bg1"/>
                </a:solidFill>
                <a:latin typeface="+mj-lt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10729157" y="6486086"/>
            <a:ext cx="121920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zh-CN" sz="1000" b="1" dirty="0">
                <a:solidFill>
                  <a:schemeClr val="bg1"/>
                </a:solidFill>
                <a:latin typeface="+mj-lt"/>
                <a:cs typeface="Vrinda" panose="020B0502040204020203" pitchFamily="34" charset="0"/>
              </a:rPr>
              <a:t>Confidential </a:t>
            </a:r>
          </a:p>
        </p:txBody>
      </p:sp>
      <p:pic>
        <p:nvPicPr>
          <p:cNvPr id="11" name="Picture 13" descr="1">
            <a:extLst>
              <a:ext uri="{FF2B5EF4-FFF2-40B4-BE49-F238E27FC236}">
                <a16:creationId xmlns:a16="http://schemas.microsoft.com/office/drawing/2014/main" xmlns="" id="{D88F19F2-7070-4A06-BE23-54BC2FCC2AF5}"/>
              </a:ext>
            </a:extLst>
          </p:cNvPr>
          <p:cNvPicPr>
            <a:picLocks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10" r="5162" b="-27014"/>
          <a:stretch/>
        </p:blipFill>
        <p:spPr bwMode="auto">
          <a:xfrm flipV="1">
            <a:off x="0" y="641447"/>
            <a:ext cx="12192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7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27050" indent="-166688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895350" indent="-188913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Times New Roman" pitchFamily="18" charset="0"/>
        <a:buChar char="›"/>
        <a:defRPr sz="1600" i="1">
          <a:solidFill>
            <a:schemeClr val="tx1"/>
          </a:solidFill>
          <a:latin typeface="+mn-lt"/>
          <a:cs typeface="+mn-cs"/>
        </a:defRPr>
      </a:lvl3pPr>
      <a:lvl4pPr marL="1344613" indent="-179388" algn="l" rtl="0" eaLnBrk="0" fontAlgn="base" hangingPunct="0">
        <a:spcBef>
          <a:spcPts val="300"/>
        </a:spcBef>
        <a:spcAft>
          <a:spcPts val="300"/>
        </a:spcAft>
        <a:buClr>
          <a:schemeClr val="accent1"/>
        </a:buClr>
        <a:buFont typeface="Times New Roman" pitchFamily="18" charset="0"/>
        <a:buChar char="–"/>
        <a:defRPr sz="900">
          <a:solidFill>
            <a:srgbClr val="003366"/>
          </a:solidFill>
          <a:latin typeface="+mn-lt"/>
          <a:cs typeface="+mn-cs"/>
        </a:defRPr>
      </a:lvl4pPr>
      <a:lvl5pPr marL="1638300" indent="-114300" algn="l" rtl="0" eaLnBrk="0" fontAlgn="base" hangingPunct="0">
        <a:spcBef>
          <a:spcPts val="300"/>
        </a:spcBef>
        <a:spcAft>
          <a:spcPts val="300"/>
        </a:spcAft>
        <a:buClr>
          <a:schemeClr val="bg2"/>
        </a:buClr>
        <a:buSzPct val="75000"/>
        <a:buFont typeface="Wingdings" pitchFamily="2" charset="2"/>
        <a:buChar char="§"/>
        <a:defRPr sz="900">
          <a:solidFill>
            <a:srgbClr val="003366"/>
          </a:solidFill>
          <a:latin typeface="+mn-lt"/>
          <a:cs typeface="+mn-cs"/>
        </a:defRPr>
      </a:lvl5pPr>
      <a:lvl6pPr marL="2095500" indent="-114300" algn="l" rtl="0" eaLnBrk="1" fontAlgn="base" hangingPunct="1">
        <a:spcBef>
          <a:spcPts val="300"/>
        </a:spcBef>
        <a:spcAft>
          <a:spcPts val="300"/>
        </a:spcAft>
        <a:buClr>
          <a:schemeClr val="bg2"/>
        </a:buClr>
        <a:buSzPct val="75000"/>
        <a:buFont typeface="Wingdings" pitchFamily="2" charset="2"/>
        <a:buChar char="§"/>
        <a:defRPr sz="900">
          <a:solidFill>
            <a:srgbClr val="003366"/>
          </a:solidFill>
          <a:latin typeface="+mn-lt"/>
          <a:cs typeface="+mn-cs"/>
        </a:defRPr>
      </a:lvl6pPr>
      <a:lvl7pPr marL="2552700" indent="-114300" algn="l" rtl="0" eaLnBrk="1" fontAlgn="base" hangingPunct="1">
        <a:spcBef>
          <a:spcPts val="300"/>
        </a:spcBef>
        <a:spcAft>
          <a:spcPts val="300"/>
        </a:spcAft>
        <a:buClr>
          <a:schemeClr val="bg2"/>
        </a:buClr>
        <a:buSzPct val="75000"/>
        <a:buFont typeface="Wingdings" pitchFamily="2" charset="2"/>
        <a:buChar char="§"/>
        <a:defRPr sz="900">
          <a:solidFill>
            <a:srgbClr val="003366"/>
          </a:solidFill>
          <a:latin typeface="+mn-lt"/>
          <a:cs typeface="+mn-cs"/>
        </a:defRPr>
      </a:lvl7pPr>
      <a:lvl8pPr marL="3009900" indent="-114300" algn="l" rtl="0" eaLnBrk="1" fontAlgn="base" hangingPunct="1">
        <a:spcBef>
          <a:spcPts val="300"/>
        </a:spcBef>
        <a:spcAft>
          <a:spcPts val="300"/>
        </a:spcAft>
        <a:buClr>
          <a:schemeClr val="bg2"/>
        </a:buClr>
        <a:buSzPct val="75000"/>
        <a:buFont typeface="Wingdings" pitchFamily="2" charset="2"/>
        <a:buChar char="§"/>
        <a:defRPr sz="900">
          <a:solidFill>
            <a:srgbClr val="003366"/>
          </a:solidFill>
          <a:latin typeface="+mn-lt"/>
          <a:cs typeface="+mn-cs"/>
        </a:defRPr>
      </a:lvl8pPr>
      <a:lvl9pPr marL="3467100" indent="-114300" algn="l" rtl="0" eaLnBrk="1" fontAlgn="base" hangingPunct="1">
        <a:spcBef>
          <a:spcPts val="300"/>
        </a:spcBef>
        <a:spcAft>
          <a:spcPts val="300"/>
        </a:spcAft>
        <a:buClr>
          <a:schemeClr val="bg2"/>
        </a:buClr>
        <a:buSzPct val="75000"/>
        <a:buFont typeface="Wingdings" pitchFamily="2" charset="2"/>
        <a:buChar char="§"/>
        <a:defRPr sz="9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70283" y="2039900"/>
            <a:ext cx="8445338" cy="2477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square" lIns="0" tIns="0" rIns="0" bIns="0" anchor="ctr" anchorCtr="1">
            <a:no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spc="600" dirty="0">
                <a:solidFill>
                  <a:srgbClr val="FFFFFF"/>
                </a:solidFill>
                <a:effectLst>
                  <a:glow rad="12700">
                    <a:srgbClr val="0071B5">
                      <a:alpha val="64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cs typeface="Arial"/>
              </a:rPr>
              <a:t>数字营销产教融合学院方案</a:t>
            </a:r>
            <a:endParaRPr lang="en-US" altLang="zh-CN" sz="6000" spc="600" dirty="0">
              <a:solidFill>
                <a:srgbClr val="FFFFFF"/>
              </a:solidFill>
              <a:effectLst>
                <a:glow rad="12700">
                  <a:srgbClr val="0071B5">
                    <a:alpha val="64000"/>
                  </a:srgbClr>
                </a:glow>
              </a:effectLst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15868" y="6007259"/>
            <a:ext cx="1754169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itchFamily="34" charset="-122"/>
                <a:cs typeface="Arial"/>
              </a:rPr>
              <a:t>2019.11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511" y="567548"/>
            <a:ext cx="1194489" cy="451627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69588137-2707-485C-81C7-A4F1E1675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598" y="5607149"/>
            <a:ext cx="2050707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ts val="60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itchFamily="34" charset="-122"/>
                <a:cs typeface="Arial"/>
              </a:rPr>
              <a:t>赛伯乐投资集团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73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B6357195-99DE-4306-9F45-234738474EE4}"/>
              </a:ext>
            </a:extLst>
          </p:cNvPr>
          <p:cNvSpPr/>
          <p:nvPr/>
        </p:nvSpPr>
        <p:spPr>
          <a:xfrm>
            <a:off x="512618" y="4719926"/>
            <a:ext cx="11166764" cy="1480982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60763C-4A17-4FF5-8532-92B3FD2C7CC1}"/>
              </a:ext>
            </a:extLst>
          </p:cNvPr>
          <p:cNvSpPr txBox="1">
            <a:spLocks/>
          </p:cNvSpPr>
          <p:nvPr/>
        </p:nvSpPr>
        <p:spPr>
          <a:xfrm>
            <a:off x="174459" y="156662"/>
            <a:ext cx="11326242" cy="484187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A62A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Garamond" pitchFamily="18" charset="0"/>
                <a:cs typeface="Arial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Garamond" pitchFamily="18" charset="0"/>
                <a:cs typeface="Arial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Garamond" pitchFamily="18" charset="0"/>
                <a:cs typeface="Arial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Garamond" pitchFamily="18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latin typeface="Arial" charset="0"/>
                <a:cs typeface="Arial" charset="0"/>
              </a:defRPr>
            </a:lvl9pPr>
          </a:lstStyle>
          <a:p>
            <a:r>
              <a:rPr lang="zh-CN" altLang="en-US" dirty="0"/>
              <a:t>十年来中国数字营销的发展路线</a:t>
            </a:r>
          </a:p>
        </p:txBody>
      </p:sp>
      <p:sp>
        <p:nvSpPr>
          <p:cNvPr id="10" name="ïṥľïdé">
            <a:extLst>
              <a:ext uri="{FF2B5EF4-FFF2-40B4-BE49-F238E27FC236}">
                <a16:creationId xmlns:a16="http://schemas.microsoft.com/office/drawing/2014/main" xmlns="" id="{B2D6F554-5AF9-4BC9-AFE2-FA5586E730BB}"/>
              </a:ext>
            </a:extLst>
          </p:cNvPr>
          <p:cNvSpPr/>
          <p:nvPr/>
        </p:nvSpPr>
        <p:spPr>
          <a:xfrm>
            <a:off x="368761" y="3568285"/>
            <a:ext cx="11454477" cy="437974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/>
          </a:p>
        </p:txBody>
      </p:sp>
      <p:sp>
        <p:nvSpPr>
          <p:cNvPr id="40" name="ïṩļîḍe">
            <a:extLst>
              <a:ext uri="{FF2B5EF4-FFF2-40B4-BE49-F238E27FC236}">
                <a16:creationId xmlns:a16="http://schemas.microsoft.com/office/drawing/2014/main" xmlns="" id="{A15A0BC0-CD11-4704-B52B-D8B83C4615BA}"/>
              </a:ext>
            </a:extLst>
          </p:cNvPr>
          <p:cNvSpPr/>
          <p:nvPr/>
        </p:nvSpPr>
        <p:spPr>
          <a:xfrm rot="10800000">
            <a:off x="696165" y="1400403"/>
            <a:ext cx="1725868" cy="2138431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/>
          </a:p>
        </p:txBody>
      </p:sp>
      <p:sp>
        <p:nvSpPr>
          <p:cNvPr id="41" name="íšļïďé">
            <a:extLst>
              <a:ext uri="{FF2B5EF4-FFF2-40B4-BE49-F238E27FC236}">
                <a16:creationId xmlns:a16="http://schemas.microsoft.com/office/drawing/2014/main" xmlns="" id="{06F23D66-DE1E-49F5-A588-017AF69D535D}"/>
              </a:ext>
            </a:extLst>
          </p:cNvPr>
          <p:cNvSpPr/>
          <p:nvPr/>
        </p:nvSpPr>
        <p:spPr>
          <a:xfrm>
            <a:off x="696165" y="1400403"/>
            <a:ext cx="1725868" cy="14083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/>
              <a:t>贴吧势猛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天涯</a:t>
            </a:r>
            <a:r>
              <a:rPr lang="en-US" altLang="zh-CN" sz="1200" dirty="0"/>
              <a:t>10</a:t>
            </a:r>
            <a:r>
              <a:rPr lang="zh-CN" altLang="en-US" sz="1200" dirty="0"/>
              <a:t>周年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微博时代开启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视频营销发展期</a:t>
            </a:r>
            <a:endParaRPr lang="en-US" altLang="zh-CN" sz="1200" dirty="0"/>
          </a:p>
        </p:txBody>
      </p:sp>
      <p:sp>
        <p:nvSpPr>
          <p:cNvPr id="42" name="îsļïdé">
            <a:extLst>
              <a:ext uri="{FF2B5EF4-FFF2-40B4-BE49-F238E27FC236}">
                <a16:creationId xmlns:a16="http://schemas.microsoft.com/office/drawing/2014/main" xmlns="" id="{D52FF559-3522-4FD9-A495-4A4622BFB70A}"/>
              </a:ext>
            </a:extLst>
          </p:cNvPr>
          <p:cNvSpPr/>
          <p:nvPr/>
        </p:nvSpPr>
        <p:spPr>
          <a:xfrm>
            <a:off x="1384996" y="3799477"/>
            <a:ext cx="271119" cy="2711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/>
            <a:endParaRPr sz="2000" dirty="0"/>
          </a:p>
        </p:txBody>
      </p:sp>
      <p:sp>
        <p:nvSpPr>
          <p:cNvPr id="43" name="íSľîḓè">
            <a:extLst>
              <a:ext uri="{FF2B5EF4-FFF2-40B4-BE49-F238E27FC236}">
                <a16:creationId xmlns:a16="http://schemas.microsoft.com/office/drawing/2014/main" xmlns="" id="{053B3FF6-DABF-4922-87F2-278FE3060D73}"/>
              </a:ext>
            </a:extLst>
          </p:cNvPr>
          <p:cNvSpPr/>
          <p:nvPr/>
        </p:nvSpPr>
        <p:spPr>
          <a:xfrm>
            <a:off x="1248931" y="4326395"/>
            <a:ext cx="553907" cy="292525"/>
          </a:xfrm>
          <a:prstGeom prst="rect">
            <a:avLst/>
          </a:prstGeom>
        </p:spPr>
        <p:txBody>
          <a:bodyPr wrap="none" lIns="90000" tIns="46800" rIns="90000" bIns="4680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1600" b="1" dirty="0">
                <a:solidFill>
                  <a:schemeClr val="accent1"/>
                </a:solidFill>
              </a:rPr>
              <a:t>20</a:t>
            </a:r>
            <a:r>
              <a:rPr lang="en-US" sz="1600" b="1" dirty="0">
                <a:solidFill>
                  <a:schemeClr val="accent1"/>
                </a:solidFill>
              </a:rPr>
              <a:t>09</a:t>
            </a:r>
            <a:r>
              <a:rPr lang="en-US" altLang="zh-CN" sz="1600" b="1" dirty="0">
                <a:solidFill>
                  <a:schemeClr val="accent1"/>
                </a:solidFill>
              </a:rPr>
              <a:t>-2010</a:t>
            </a:r>
            <a:endParaRPr lang="ar-SA" sz="1600" b="1" dirty="0">
              <a:solidFill>
                <a:schemeClr val="accent1"/>
              </a:solidFill>
            </a:endParaRPr>
          </a:p>
        </p:txBody>
      </p:sp>
      <p:sp>
        <p:nvSpPr>
          <p:cNvPr id="44" name="îṣ1îďê">
            <a:extLst>
              <a:ext uri="{FF2B5EF4-FFF2-40B4-BE49-F238E27FC236}">
                <a16:creationId xmlns:a16="http://schemas.microsoft.com/office/drawing/2014/main" xmlns="" id="{D55A0C20-4A0E-4868-A3E5-FE881880FC13}"/>
              </a:ext>
            </a:extLst>
          </p:cNvPr>
          <p:cNvSpPr txBox="1"/>
          <p:nvPr/>
        </p:nvSpPr>
        <p:spPr bwMode="auto">
          <a:xfrm>
            <a:off x="696165" y="2845132"/>
            <a:ext cx="1648778" cy="327334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endParaRPr sz="2000"/>
          </a:p>
        </p:txBody>
      </p:sp>
      <p:sp>
        <p:nvSpPr>
          <p:cNvPr id="46" name="îṡ1ïďé">
            <a:extLst>
              <a:ext uri="{FF2B5EF4-FFF2-40B4-BE49-F238E27FC236}">
                <a16:creationId xmlns:a16="http://schemas.microsoft.com/office/drawing/2014/main" xmlns="" id="{FDCE4D8A-B943-40D2-9E51-46EA914DC941}"/>
              </a:ext>
            </a:extLst>
          </p:cNvPr>
          <p:cNvSpPr txBox="1"/>
          <p:nvPr/>
        </p:nvSpPr>
        <p:spPr bwMode="auto">
          <a:xfrm>
            <a:off x="696164" y="2808735"/>
            <a:ext cx="1725869" cy="454762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Autofit/>
          </a:bodyPr>
          <a:lstStyle/>
          <a:p>
            <a:pPr algn="ctr" latinLnBrk="0"/>
            <a:r>
              <a:rPr lang="zh-CN" altLang="en-US" sz="1400" b="1" dirty="0">
                <a:effectLst/>
              </a:rPr>
              <a:t>社会化营销元年</a:t>
            </a:r>
            <a:endParaRPr lang="en-US" altLang="zh-CN" sz="1400" b="1" dirty="0">
              <a:effectLst/>
            </a:endParaRPr>
          </a:p>
          <a:p>
            <a:pPr algn="ctr" latinLnBrk="0"/>
            <a:r>
              <a:rPr lang="zh-CN" altLang="en-US" sz="1400" b="1" dirty="0">
                <a:effectLst/>
              </a:rPr>
              <a:t>视频营销兴起</a:t>
            </a:r>
          </a:p>
        </p:txBody>
      </p:sp>
      <p:sp>
        <p:nvSpPr>
          <p:cNvPr id="34" name="ïṩḷîďê">
            <a:extLst>
              <a:ext uri="{FF2B5EF4-FFF2-40B4-BE49-F238E27FC236}">
                <a16:creationId xmlns:a16="http://schemas.microsoft.com/office/drawing/2014/main" xmlns="" id="{3AC2DF95-0CB3-488C-A3B7-208C06B1132A}"/>
              </a:ext>
            </a:extLst>
          </p:cNvPr>
          <p:cNvSpPr/>
          <p:nvPr/>
        </p:nvSpPr>
        <p:spPr>
          <a:xfrm rot="10800000">
            <a:off x="2958946" y="1400404"/>
            <a:ext cx="1725868" cy="2138431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/>
          </a:p>
        </p:txBody>
      </p:sp>
      <p:sp>
        <p:nvSpPr>
          <p:cNvPr id="35" name="işľïḑe">
            <a:extLst>
              <a:ext uri="{FF2B5EF4-FFF2-40B4-BE49-F238E27FC236}">
                <a16:creationId xmlns:a16="http://schemas.microsoft.com/office/drawing/2014/main" xmlns="" id="{18B562D8-FC63-4613-A5F3-1B3227E86F08}"/>
              </a:ext>
            </a:extLst>
          </p:cNvPr>
          <p:cNvSpPr/>
          <p:nvPr/>
        </p:nvSpPr>
        <p:spPr>
          <a:xfrm>
            <a:off x="2958946" y="1400404"/>
            <a:ext cx="1725868" cy="1408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/>
              <a:t>微信诞生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千元手机战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移动网民超</a:t>
            </a:r>
            <a:r>
              <a:rPr lang="en-US" altLang="zh-CN" sz="1200" dirty="0"/>
              <a:t>PC</a:t>
            </a:r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移动应用爆发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程序化购买开启</a:t>
            </a:r>
            <a:endParaRPr lang="en-US" altLang="zh-CN" sz="1200" dirty="0"/>
          </a:p>
        </p:txBody>
      </p:sp>
      <p:sp>
        <p:nvSpPr>
          <p:cNvPr id="36" name="íśḷidê">
            <a:extLst>
              <a:ext uri="{FF2B5EF4-FFF2-40B4-BE49-F238E27FC236}">
                <a16:creationId xmlns:a16="http://schemas.microsoft.com/office/drawing/2014/main" xmlns="" id="{0E0A0F3A-F906-4602-AA99-8420FBAD5A76}"/>
              </a:ext>
            </a:extLst>
          </p:cNvPr>
          <p:cNvSpPr/>
          <p:nvPr/>
        </p:nvSpPr>
        <p:spPr>
          <a:xfrm>
            <a:off x="3686330" y="3799477"/>
            <a:ext cx="271119" cy="2711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/>
            <a:endParaRPr sz="2000"/>
          </a:p>
        </p:txBody>
      </p:sp>
      <p:sp>
        <p:nvSpPr>
          <p:cNvPr id="37" name="ïŝḻîďé">
            <a:extLst>
              <a:ext uri="{FF2B5EF4-FFF2-40B4-BE49-F238E27FC236}">
                <a16:creationId xmlns:a16="http://schemas.microsoft.com/office/drawing/2014/main" xmlns="" id="{223750C8-20D6-4C8C-898F-ADEC469A363E}"/>
              </a:ext>
            </a:extLst>
          </p:cNvPr>
          <p:cNvSpPr/>
          <p:nvPr/>
        </p:nvSpPr>
        <p:spPr>
          <a:xfrm>
            <a:off x="3550265" y="4326395"/>
            <a:ext cx="553907" cy="292525"/>
          </a:xfrm>
          <a:prstGeom prst="rect">
            <a:avLst/>
          </a:prstGeom>
        </p:spPr>
        <p:txBody>
          <a:bodyPr wrap="none" lIns="90000" tIns="46800" rIns="90000" bIns="4680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accent1"/>
                </a:solidFill>
              </a:rPr>
              <a:t>2011</a:t>
            </a:r>
            <a:r>
              <a:rPr lang="en-US" altLang="zh-CN" sz="1600" b="1" dirty="0">
                <a:solidFill>
                  <a:schemeClr val="accent1"/>
                </a:solidFill>
              </a:rPr>
              <a:t>-2012</a:t>
            </a:r>
            <a:endParaRPr lang="ar-SA" sz="1600" b="1" dirty="0">
              <a:solidFill>
                <a:schemeClr val="accent1"/>
              </a:solidFill>
            </a:endParaRPr>
          </a:p>
        </p:txBody>
      </p:sp>
      <p:sp>
        <p:nvSpPr>
          <p:cNvPr id="39" name="îṩ1ïḓè">
            <a:extLst>
              <a:ext uri="{FF2B5EF4-FFF2-40B4-BE49-F238E27FC236}">
                <a16:creationId xmlns:a16="http://schemas.microsoft.com/office/drawing/2014/main" xmlns="" id="{3FBC3D21-D292-4AD2-9C89-1EB37687A9F1}"/>
              </a:ext>
            </a:extLst>
          </p:cNvPr>
          <p:cNvSpPr txBox="1"/>
          <p:nvPr/>
        </p:nvSpPr>
        <p:spPr bwMode="auto">
          <a:xfrm>
            <a:off x="2958944" y="2808735"/>
            <a:ext cx="1725869" cy="454762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Autofit/>
          </a:bodyPr>
          <a:lstStyle/>
          <a:p>
            <a:pPr algn="ctr" latinLnBrk="0"/>
            <a:r>
              <a:rPr lang="zh-CN" altLang="en-US" sz="1400" b="1" dirty="0">
                <a:effectLst/>
              </a:rPr>
              <a:t>移动互联网</a:t>
            </a:r>
            <a:endParaRPr lang="en-US" altLang="zh-CN" sz="1400" b="1" dirty="0">
              <a:effectLst/>
            </a:endParaRPr>
          </a:p>
          <a:p>
            <a:pPr algn="ctr" latinLnBrk="0"/>
            <a:r>
              <a:rPr lang="zh-CN" altLang="en-US" sz="1400" b="1" dirty="0">
                <a:effectLst/>
              </a:rPr>
              <a:t>营销启幕</a:t>
            </a:r>
          </a:p>
        </p:txBody>
      </p:sp>
      <p:sp>
        <p:nvSpPr>
          <p:cNvPr id="28" name="îšļíḑê">
            <a:extLst>
              <a:ext uri="{FF2B5EF4-FFF2-40B4-BE49-F238E27FC236}">
                <a16:creationId xmlns:a16="http://schemas.microsoft.com/office/drawing/2014/main" xmlns="" id="{DE1D965F-E532-40EB-9202-6EE06B8E928A}"/>
              </a:ext>
            </a:extLst>
          </p:cNvPr>
          <p:cNvSpPr/>
          <p:nvPr/>
        </p:nvSpPr>
        <p:spPr>
          <a:xfrm rot="10800000">
            <a:off x="5227728" y="1405276"/>
            <a:ext cx="1725868" cy="2138431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2000"/>
          </a:p>
        </p:txBody>
      </p:sp>
      <p:sp>
        <p:nvSpPr>
          <p:cNvPr id="29" name="îşļíḑé">
            <a:extLst>
              <a:ext uri="{FF2B5EF4-FFF2-40B4-BE49-F238E27FC236}">
                <a16:creationId xmlns:a16="http://schemas.microsoft.com/office/drawing/2014/main" xmlns="" id="{5FC145CE-12E6-48E3-946E-49F462599373}"/>
              </a:ext>
            </a:extLst>
          </p:cNvPr>
          <p:cNvSpPr/>
          <p:nvPr/>
        </p:nvSpPr>
        <p:spPr>
          <a:xfrm>
            <a:off x="5227728" y="1405276"/>
            <a:ext cx="1725868" cy="14083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1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200" dirty="0"/>
              <a:t>4G</a:t>
            </a:r>
            <a:r>
              <a:rPr lang="zh-CN" altLang="en-US" sz="1200" dirty="0"/>
              <a:t>牌照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微信支付开通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可穿戴设备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打车软件</a:t>
            </a:r>
            <a:r>
              <a:rPr lang="en-US" altLang="zh-CN" sz="1200" dirty="0"/>
              <a:t>/</a:t>
            </a:r>
            <a:r>
              <a:rPr lang="zh-CN" altLang="en-US" sz="1200" dirty="0"/>
              <a:t>外卖大战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跨媒体互动</a:t>
            </a:r>
            <a:endParaRPr lang="en-US" altLang="zh-CN" sz="1200" dirty="0"/>
          </a:p>
        </p:txBody>
      </p:sp>
      <p:sp>
        <p:nvSpPr>
          <p:cNvPr id="30" name="îṡľíďè">
            <a:extLst>
              <a:ext uri="{FF2B5EF4-FFF2-40B4-BE49-F238E27FC236}">
                <a16:creationId xmlns:a16="http://schemas.microsoft.com/office/drawing/2014/main" xmlns="" id="{E4DC5F71-CFFC-4A5B-BA90-B9CEB0FAD196}"/>
              </a:ext>
            </a:extLst>
          </p:cNvPr>
          <p:cNvSpPr/>
          <p:nvPr/>
        </p:nvSpPr>
        <p:spPr>
          <a:xfrm>
            <a:off x="5955111" y="3804349"/>
            <a:ext cx="271119" cy="2711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2000"/>
          </a:p>
        </p:txBody>
      </p:sp>
      <p:sp>
        <p:nvSpPr>
          <p:cNvPr id="31" name="îśļiḑè">
            <a:extLst>
              <a:ext uri="{FF2B5EF4-FFF2-40B4-BE49-F238E27FC236}">
                <a16:creationId xmlns:a16="http://schemas.microsoft.com/office/drawing/2014/main" xmlns="" id="{A79809F6-4017-4BC6-81F6-53793620DF0B}"/>
              </a:ext>
            </a:extLst>
          </p:cNvPr>
          <p:cNvSpPr/>
          <p:nvPr/>
        </p:nvSpPr>
        <p:spPr>
          <a:xfrm>
            <a:off x="5819046" y="4326395"/>
            <a:ext cx="553907" cy="292525"/>
          </a:xfrm>
          <a:prstGeom prst="rect">
            <a:avLst/>
          </a:prstGeom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accent1"/>
                </a:solidFill>
              </a:rPr>
              <a:t>2013</a:t>
            </a:r>
            <a:r>
              <a:rPr lang="en-US" altLang="zh-CN" sz="1600" b="1" dirty="0">
                <a:solidFill>
                  <a:schemeClr val="accent1"/>
                </a:solidFill>
              </a:rPr>
              <a:t>-2015</a:t>
            </a:r>
            <a:endParaRPr lang="ar-SA" sz="1600" b="1" dirty="0">
              <a:solidFill>
                <a:schemeClr val="accent1"/>
              </a:solidFill>
            </a:endParaRPr>
          </a:p>
        </p:txBody>
      </p:sp>
      <p:sp>
        <p:nvSpPr>
          <p:cNvPr id="33" name="ïṡļíḍe">
            <a:extLst>
              <a:ext uri="{FF2B5EF4-FFF2-40B4-BE49-F238E27FC236}">
                <a16:creationId xmlns:a16="http://schemas.microsoft.com/office/drawing/2014/main" xmlns="" id="{7452A4CF-EF18-4188-9E0D-5D41DC5660AE}"/>
              </a:ext>
            </a:extLst>
          </p:cNvPr>
          <p:cNvSpPr txBox="1"/>
          <p:nvPr/>
        </p:nvSpPr>
        <p:spPr bwMode="auto">
          <a:xfrm>
            <a:off x="5221725" y="2813607"/>
            <a:ext cx="1725869" cy="454762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latinLnBrk="0"/>
            <a:r>
              <a:rPr lang="zh-CN" altLang="en-US" sz="1400" b="1" dirty="0">
                <a:effectLst/>
              </a:rPr>
              <a:t>数字营销的</a:t>
            </a:r>
            <a:endParaRPr lang="en-US" altLang="zh-CN" sz="1400" b="1" dirty="0">
              <a:effectLst/>
            </a:endParaRPr>
          </a:p>
          <a:p>
            <a:pPr algn="ctr" latinLnBrk="0"/>
            <a:r>
              <a:rPr lang="zh-CN" altLang="en-US" sz="1400" b="1" dirty="0"/>
              <a:t>转型与突破</a:t>
            </a:r>
            <a:endParaRPr lang="zh-CN" altLang="en-US" sz="1400" b="1" dirty="0">
              <a:effectLst/>
            </a:endParaRPr>
          </a:p>
        </p:txBody>
      </p:sp>
      <p:sp>
        <p:nvSpPr>
          <p:cNvPr id="22" name="iŝlïdê">
            <a:extLst>
              <a:ext uri="{FF2B5EF4-FFF2-40B4-BE49-F238E27FC236}">
                <a16:creationId xmlns:a16="http://schemas.microsoft.com/office/drawing/2014/main" xmlns="" id="{5A0AD248-0FB0-4E13-90F6-146497B4EC1B}"/>
              </a:ext>
            </a:extLst>
          </p:cNvPr>
          <p:cNvSpPr/>
          <p:nvPr/>
        </p:nvSpPr>
        <p:spPr>
          <a:xfrm rot="10800000">
            <a:off x="7490508" y="1400619"/>
            <a:ext cx="1725868" cy="2138431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2000"/>
          </a:p>
        </p:txBody>
      </p:sp>
      <p:sp>
        <p:nvSpPr>
          <p:cNvPr id="23" name="iŝḻíḍê">
            <a:extLst>
              <a:ext uri="{FF2B5EF4-FFF2-40B4-BE49-F238E27FC236}">
                <a16:creationId xmlns:a16="http://schemas.microsoft.com/office/drawing/2014/main" xmlns="" id="{AD8A1267-3141-4655-B0C1-2E37FC19287A}"/>
              </a:ext>
            </a:extLst>
          </p:cNvPr>
          <p:cNvSpPr/>
          <p:nvPr/>
        </p:nvSpPr>
        <p:spPr>
          <a:xfrm>
            <a:off x="7490508" y="1400619"/>
            <a:ext cx="1725868" cy="1408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1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/>
              <a:t>二维码支付普及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阿尔法狗胜利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人工智能</a:t>
            </a:r>
            <a:r>
              <a:rPr lang="en-US" altLang="zh-CN" sz="1200" dirty="0"/>
              <a:t>/</a:t>
            </a:r>
            <a:r>
              <a:rPr lang="zh-CN" altLang="en-US" sz="1200" dirty="0"/>
              <a:t>区块链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直播</a:t>
            </a:r>
            <a:r>
              <a:rPr lang="en-US" altLang="zh-CN" sz="1200" dirty="0"/>
              <a:t>/</a:t>
            </a:r>
            <a:r>
              <a:rPr lang="zh-CN" altLang="en-US" sz="1200" dirty="0"/>
              <a:t>短视频爆发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网红</a:t>
            </a:r>
            <a:r>
              <a:rPr lang="en-US" altLang="zh-CN" sz="1200" dirty="0"/>
              <a:t>/</a:t>
            </a:r>
            <a:r>
              <a:rPr lang="zh-CN" altLang="en-US" sz="1200" dirty="0"/>
              <a:t>内容创业</a:t>
            </a:r>
            <a:endParaRPr lang="en-US" altLang="zh-CN" sz="1200" dirty="0"/>
          </a:p>
        </p:txBody>
      </p:sp>
      <p:sp>
        <p:nvSpPr>
          <p:cNvPr id="24" name="í$ļïḋè">
            <a:extLst>
              <a:ext uri="{FF2B5EF4-FFF2-40B4-BE49-F238E27FC236}">
                <a16:creationId xmlns:a16="http://schemas.microsoft.com/office/drawing/2014/main" xmlns="" id="{7E63F6C6-8D2E-4C56-83C4-C24290F9098F}"/>
              </a:ext>
            </a:extLst>
          </p:cNvPr>
          <p:cNvSpPr/>
          <p:nvPr/>
        </p:nvSpPr>
        <p:spPr>
          <a:xfrm>
            <a:off x="8218063" y="3799692"/>
            <a:ext cx="271119" cy="2711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2000"/>
          </a:p>
        </p:txBody>
      </p:sp>
      <p:sp>
        <p:nvSpPr>
          <p:cNvPr id="25" name="ïṣliḑé">
            <a:extLst>
              <a:ext uri="{FF2B5EF4-FFF2-40B4-BE49-F238E27FC236}">
                <a16:creationId xmlns:a16="http://schemas.microsoft.com/office/drawing/2014/main" xmlns="" id="{214D7D48-D240-426B-83B3-4FCF80A5D3B7}"/>
              </a:ext>
            </a:extLst>
          </p:cNvPr>
          <p:cNvSpPr/>
          <p:nvPr/>
        </p:nvSpPr>
        <p:spPr>
          <a:xfrm>
            <a:off x="8081998" y="4326395"/>
            <a:ext cx="553907" cy="292525"/>
          </a:xfrm>
          <a:prstGeom prst="rect">
            <a:avLst/>
          </a:prstGeom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accent1"/>
                </a:solidFill>
              </a:rPr>
              <a:t>2016</a:t>
            </a:r>
            <a:r>
              <a:rPr lang="en-US" altLang="zh-CN" sz="1600" b="1" dirty="0">
                <a:solidFill>
                  <a:schemeClr val="accent1"/>
                </a:solidFill>
              </a:rPr>
              <a:t>-2017</a:t>
            </a:r>
            <a:endParaRPr lang="ar-SA" sz="1600" b="1" dirty="0">
              <a:solidFill>
                <a:schemeClr val="accent1"/>
              </a:solidFill>
            </a:endParaRPr>
          </a:p>
        </p:txBody>
      </p:sp>
      <p:sp>
        <p:nvSpPr>
          <p:cNvPr id="27" name="iśḻíḋe">
            <a:extLst>
              <a:ext uri="{FF2B5EF4-FFF2-40B4-BE49-F238E27FC236}">
                <a16:creationId xmlns:a16="http://schemas.microsoft.com/office/drawing/2014/main" xmlns="" id="{470E7C4D-90CE-4FBF-9C76-430BB2315575}"/>
              </a:ext>
            </a:extLst>
          </p:cNvPr>
          <p:cNvSpPr txBox="1"/>
          <p:nvPr/>
        </p:nvSpPr>
        <p:spPr bwMode="auto">
          <a:xfrm>
            <a:off x="7490507" y="2808950"/>
            <a:ext cx="1725869" cy="454762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latinLnBrk="0"/>
            <a:r>
              <a:rPr lang="en-US" altLang="zh-CN" sz="1400" b="1" dirty="0">
                <a:effectLst/>
              </a:rPr>
              <a:t>AI</a:t>
            </a:r>
            <a:r>
              <a:rPr lang="zh-CN" altLang="en-US" sz="1400" b="1" dirty="0">
                <a:effectLst/>
              </a:rPr>
              <a:t>、直播</a:t>
            </a:r>
            <a:endParaRPr lang="en-US" altLang="zh-CN" sz="1400" b="1" dirty="0">
              <a:effectLst/>
            </a:endParaRPr>
          </a:p>
          <a:p>
            <a:pPr algn="ctr" latinLnBrk="0"/>
            <a:r>
              <a:rPr lang="zh-CN" altLang="en-US" sz="1400" b="1" dirty="0"/>
              <a:t>与网红经济</a:t>
            </a:r>
            <a:endParaRPr lang="zh-CN" altLang="en-US" sz="1400" b="1" dirty="0">
              <a:effectLst/>
            </a:endParaRPr>
          </a:p>
        </p:txBody>
      </p:sp>
      <p:sp>
        <p:nvSpPr>
          <p:cNvPr id="16" name="iŝ1îdê">
            <a:extLst>
              <a:ext uri="{FF2B5EF4-FFF2-40B4-BE49-F238E27FC236}">
                <a16:creationId xmlns:a16="http://schemas.microsoft.com/office/drawing/2014/main" xmlns="" id="{B981ECA1-D1F8-4798-A334-8D65C66F37F6}"/>
              </a:ext>
            </a:extLst>
          </p:cNvPr>
          <p:cNvSpPr/>
          <p:nvPr/>
        </p:nvSpPr>
        <p:spPr>
          <a:xfrm rot="10800000">
            <a:off x="9753286" y="1400404"/>
            <a:ext cx="1725867" cy="2138431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2000"/>
          </a:p>
        </p:txBody>
      </p:sp>
      <p:sp>
        <p:nvSpPr>
          <p:cNvPr id="17" name="îśļîḋe">
            <a:extLst>
              <a:ext uri="{FF2B5EF4-FFF2-40B4-BE49-F238E27FC236}">
                <a16:creationId xmlns:a16="http://schemas.microsoft.com/office/drawing/2014/main" xmlns="" id="{4A9F8CF9-7707-4EAB-9E5B-9B10E3E79F8C}"/>
              </a:ext>
            </a:extLst>
          </p:cNvPr>
          <p:cNvSpPr/>
          <p:nvPr/>
        </p:nvSpPr>
        <p:spPr>
          <a:xfrm>
            <a:off x="9753286" y="1400404"/>
            <a:ext cx="1725867" cy="1408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 anchorCtr="1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200" dirty="0"/>
              <a:t>新零售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融媒体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短视频成熟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zh-CN" altLang="en-US" sz="1200" dirty="0"/>
              <a:t>智能营销</a:t>
            </a:r>
            <a:endParaRPr lang="en-US" altLang="zh-CN" sz="1200" dirty="0"/>
          </a:p>
          <a:p>
            <a:pPr algn="ctr">
              <a:lnSpc>
                <a:spcPct val="120000"/>
              </a:lnSpc>
            </a:pPr>
            <a:r>
              <a:rPr lang="en-US" altLang="zh-CN" sz="1200" dirty="0"/>
              <a:t>5G</a:t>
            </a:r>
            <a:r>
              <a:rPr lang="zh-CN" altLang="en-US" sz="1200" dirty="0"/>
              <a:t>蓄势待发</a:t>
            </a:r>
            <a:endParaRPr lang="en-US" altLang="zh-CN" sz="1200" dirty="0"/>
          </a:p>
        </p:txBody>
      </p:sp>
      <p:sp>
        <p:nvSpPr>
          <p:cNvPr id="18" name="îs1iḑê">
            <a:extLst>
              <a:ext uri="{FF2B5EF4-FFF2-40B4-BE49-F238E27FC236}">
                <a16:creationId xmlns:a16="http://schemas.microsoft.com/office/drawing/2014/main" xmlns="" id="{7E352CCA-CA51-4B82-8B5A-120701BE7D7B}"/>
              </a:ext>
            </a:extLst>
          </p:cNvPr>
          <p:cNvSpPr/>
          <p:nvPr/>
        </p:nvSpPr>
        <p:spPr>
          <a:xfrm>
            <a:off x="10494686" y="3799477"/>
            <a:ext cx="271118" cy="2711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2000"/>
          </a:p>
        </p:txBody>
      </p:sp>
      <p:sp>
        <p:nvSpPr>
          <p:cNvPr id="19" name="ïšlîḑe">
            <a:extLst>
              <a:ext uri="{FF2B5EF4-FFF2-40B4-BE49-F238E27FC236}">
                <a16:creationId xmlns:a16="http://schemas.microsoft.com/office/drawing/2014/main" xmlns="" id="{DD3978ED-DE57-4EE3-98EE-8E80FE7E0A37}"/>
              </a:ext>
            </a:extLst>
          </p:cNvPr>
          <p:cNvSpPr/>
          <p:nvPr/>
        </p:nvSpPr>
        <p:spPr>
          <a:xfrm>
            <a:off x="10358621" y="4326395"/>
            <a:ext cx="553906" cy="292525"/>
          </a:xfrm>
          <a:prstGeom prst="rect">
            <a:avLst/>
          </a:prstGeom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1600" b="1" dirty="0">
                <a:solidFill>
                  <a:schemeClr val="accent1"/>
                </a:solidFill>
              </a:rPr>
              <a:t>2018</a:t>
            </a:r>
            <a:r>
              <a:rPr lang="en-US" altLang="zh-CN" sz="1600" b="1" dirty="0">
                <a:solidFill>
                  <a:schemeClr val="accent1"/>
                </a:solidFill>
              </a:rPr>
              <a:t>-2019</a:t>
            </a:r>
            <a:endParaRPr lang="ar-SA" sz="1600" b="1" dirty="0">
              <a:solidFill>
                <a:schemeClr val="accent1"/>
              </a:solidFill>
            </a:endParaRPr>
          </a:p>
        </p:txBody>
      </p:sp>
      <p:sp>
        <p:nvSpPr>
          <p:cNvPr id="21" name="is1íḓé">
            <a:extLst>
              <a:ext uri="{FF2B5EF4-FFF2-40B4-BE49-F238E27FC236}">
                <a16:creationId xmlns:a16="http://schemas.microsoft.com/office/drawing/2014/main" xmlns="" id="{4794B5E7-6C3F-4D91-9B2E-E0F8B2FD045C}"/>
              </a:ext>
            </a:extLst>
          </p:cNvPr>
          <p:cNvSpPr txBox="1"/>
          <p:nvPr/>
        </p:nvSpPr>
        <p:spPr bwMode="auto">
          <a:xfrm>
            <a:off x="9767294" y="2808735"/>
            <a:ext cx="1725868" cy="454762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latinLnBrk="0"/>
            <a:r>
              <a:rPr lang="zh-CN" altLang="en-US" sz="1400" b="1" dirty="0">
                <a:effectLst/>
              </a:rPr>
              <a:t>短视频、</a:t>
            </a:r>
            <a:r>
              <a:rPr lang="zh-CN" altLang="en-US" sz="1400" b="1" dirty="0"/>
              <a:t>智能营销</a:t>
            </a:r>
            <a:endParaRPr lang="en-US" altLang="zh-CN" sz="1400" b="1" dirty="0"/>
          </a:p>
          <a:p>
            <a:pPr algn="ctr" latinLnBrk="0"/>
            <a:r>
              <a:rPr lang="zh-CN" altLang="en-US" sz="1400" b="1" dirty="0"/>
              <a:t>的角逐</a:t>
            </a:r>
            <a:endParaRPr lang="zh-CN" altLang="en-US" sz="1400" b="1" dirty="0">
              <a:effectLst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E7CFB901-3617-46EE-B706-45B690BC86EF}"/>
              </a:ext>
            </a:extLst>
          </p:cNvPr>
          <p:cNvSpPr/>
          <p:nvPr/>
        </p:nvSpPr>
        <p:spPr>
          <a:xfrm>
            <a:off x="552843" y="4815464"/>
            <a:ext cx="10947858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中国的网民增长从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2.98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亿上升到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8.29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en-US" altLang="zh-CN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中国广告市场规模从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2041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亿上升到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7991.48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en-US" altLang="zh-CN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年互联网广告收入达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3694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亿元，占整体广告收入的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46.2%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828B0573-FF59-4E71-AF4E-5DE9179DFAB3}"/>
              </a:ext>
            </a:extLst>
          </p:cNvPr>
          <p:cNvSpPr txBox="1"/>
          <p:nvPr/>
        </p:nvSpPr>
        <p:spPr>
          <a:xfrm>
            <a:off x="696163" y="818954"/>
            <a:ext cx="10782989" cy="612219"/>
          </a:xfrm>
          <a:prstGeom prst="leftRightArrow">
            <a:avLst>
              <a:gd name="adj1" fmla="val 60071"/>
              <a:gd name="adj2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dirty="0"/>
              <a:t>互联网全生态从平台</a:t>
            </a:r>
            <a:r>
              <a:rPr lang="en-US" altLang="zh-CN" dirty="0"/>
              <a:t>/</a:t>
            </a:r>
            <a:r>
              <a:rPr lang="zh-CN" altLang="en-US" dirty="0"/>
              <a:t>终端</a:t>
            </a:r>
            <a:r>
              <a:rPr lang="en-US" altLang="zh-CN" dirty="0"/>
              <a:t>/</a:t>
            </a:r>
            <a:r>
              <a:rPr lang="zh-CN" altLang="en-US" dirty="0"/>
              <a:t>内容</a:t>
            </a:r>
            <a:r>
              <a:rPr lang="en-US" altLang="zh-CN" dirty="0"/>
              <a:t>/</a:t>
            </a:r>
            <a:r>
              <a:rPr lang="zh-CN" altLang="en-US" dirty="0"/>
              <a:t>技术</a:t>
            </a:r>
            <a:r>
              <a:rPr lang="en-US" altLang="zh-CN" dirty="0"/>
              <a:t>/</a:t>
            </a:r>
            <a:r>
              <a:rPr lang="zh-CN" altLang="en-US" dirty="0"/>
              <a:t>模式的进化</a:t>
            </a:r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xmlns="" id="{BB42F5DE-DC51-494E-A5DA-5E62274A4FC6}"/>
              </a:ext>
            </a:extLst>
          </p:cNvPr>
          <p:cNvSpPr/>
          <p:nvPr/>
        </p:nvSpPr>
        <p:spPr>
          <a:xfrm>
            <a:off x="6846410" y="5026379"/>
            <a:ext cx="4632742" cy="40011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中国已成为全球第二大互联网广告市场</a:t>
            </a:r>
          </a:p>
        </p:txBody>
      </p:sp>
    </p:spTree>
    <p:extLst>
      <p:ext uri="{BB962C8B-B14F-4D97-AF65-F5344CB8AC3E}">
        <p14:creationId xmlns:p14="http://schemas.microsoft.com/office/powerpoint/2010/main" val="16891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41A2C7-C887-4DB3-93DF-88631FDB4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企业传统营销模式逐渐被数字营销所取代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45FB34EE-E36C-41BA-B372-1655641B607E}"/>
              </a:ext>
            </a:extLst>
          </p:cNvPr>
          <p:cNvSpPr/>
          <p:nvPr/>
        </p:nvSpPr>
        <p:spPr>
          <a:xfrm>
            <a:off x="2475345" y="1189185"/>
            <a:ext cx="7269021" cy="9259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商业元素复杂、链条交叉度高，消费者被互联网赋能 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82F9FA07-87A7-4672-B983-8F43568810FB}"/>
              </a:ext>
            </a:extLst>
          </p:cNvPr>
          <p:cNvSpPr/>
          <p:nvPr/>
        </p:nvSpPr>
        <p:spPr>
          <a:xfrm>
            <a:off x="2475345" y="2579257"/>
            <a:ext cx="7269021" cy="9259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内容定制化明显，广告主借助去中心化的媒介力量向消费者传递内容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2257449B-EF51-457F-A195-8F520F4A1243}"/>
              </a:ext>
            </a:extLst>
          </p:cNvPr>
          <p:cNvSpPr/>
          <p:nvPr/>
        </p:nvSpPr>
        <p:spPr>
          <a:xfrm>
            <a:off x="2475345" y="3969329"/>
            <a:ext cx="7269021" cy="92594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代理商、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供应商、咨询公司、数据供应商、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BAT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及自媒体共同参与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2F767E82-D737-495E-BB5B-8CA761638CF0}"/>
              </a:ext>
            </a:extLst>
          </p:cNvPr>
          <p:cNvSpPr txBox="1"/>
          <p:nvPr/>
        </p:nvSpPr>
        <p:spPr>
          <a:xfrm>
            <a:off x="1250783" y="5397497"/>
            <a:ext cx="969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</a:rPr>
              <a:t>企业在市场营销和销售环节的数字化转型的过程中，企业商业模式、运营管理以及产业链均发生巨大转变，需要大量的数字营销人才支撑</a:t>
            </a:r>
          </a:p>
        </p:txBody>
      </p:sp>
      <p:sp>
        <p:nvSpPr>
          <p:cNvPr id="20" name="箭头: 虚尾 19">
            <a:extLst>
              <a:ext uri="{FF2B5EF4-FFF2-40B4-BE49-F238E27FC236}">
                <a16:creationId xmlns:a16="http://schemas.microsoft.com/office/drawing/2014/main" xmlns="" id="{AB2F562D-B5B8-4B30-9DC8-19A29D0C78E6}"/>
              </a:ext>
            </a:extLst>
          </p:cNvPr>
          <p:cNvSpPr/>
          <p:nvPr/>
        </p:nvSpPr>
        <p:spPr>
          <a:xfrm>
            <a:off x="10004716" y="1807984"/>
            <a:ext cx="500942" cy="2563440"/>
          </a:xfrm>
          <a:prstGeom prst="striped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376C5B9-981E-4582-A687-209118FD8F60}"/>
              </a:ext>
            </a:extLst>
          </p:cNvPr>
          <p:cNvSpPr txBox="1"/>
          <p:nvPr/>
        </p:nvSpPr>
        <p:spPr>
          <a:xfrm>
            <a:off x="10551242" y="2496383"/>
            <a:ext cx="1415772" cy="1134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</a:rPr>
              <a:t>千万级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</a:rPr>
              <a:t>用工需求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F890A70B-ED31-44DE-84E0-D595476C1207}"/>
              </a:ext>
            </a:extLst>
          </p:cNvPr>
          <p:cNvSpPr/>
          <p:nvPr/>
        </p:nvSpPr>
        <p:spPr>
          <a:xfrm>
            <a:off x="330331" y="2557332"/>
            <a:ext cx="1071418" cy="103854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传统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营销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箭头: 虚尾 22">
            <a:extLst>
              <a:ext uri="{FF2B5EF4-FFF2-40B4-BE49-F238E27FC236}">
                <a16:creationId xmlns:a16="http://schemas.microsoft.com/office/drawing/2014/main" xmlns="" id="{DE9B6DE4-5D4C-4B73-87F7-98684EF776CA}"/>
              </a:ext>
            </a:extLst>
          </p:cNvPr>
          <p:cNvSpPr/>
          <p:nvPr/>
        </p:nvSpPr>
        <p:spPr>
          <a:xfrm>
            <a:off x="1736436" y="1807984"/>
            <a:ext cx="500942" cy="2563440"/>
          </a:xfrm>
          <a:prstGeom prst="striped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110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53B0DF-A7F3-4585-8D57-022EBCDD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跨境电商的数字营销转型也面临巨大的人才需求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74A5E4A-59A8-4F41-9EEF-CCD388DDC2C7}"/>
              </a:ext>
            </a:extLst>
          </p:cNvPr>
          <p:cNvSpPr/>
          <p:nvPr/>
        </p:nvSpPr>
        <p:spPr>
          <a:xfrm>
            <a:off x="1712108" y="1568385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连连支付：全球跨境交易服务生态的构建者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E8767CC-AD7F-4EB5-9DF2-3D0322AD28AF}"/>
              </a:ext>
            </a:extLst>
          </p:cNvPr>
          <p:cNvGrpSpPr/>
          <p:nvPr/>
        </p:nvGrpSpPr>
        <p:grpSpPr>
          <a:xfrm>
            <a:off x="1199488" y="2084678"/>
            <a:ext cx="5451935" cy="2688643"/>
            <a:chOff x="955963" y="2326702"/>
            <a:chExt cx="4470400" cy="2204595"/>
          </a:xfrm>
        </p:grpSpPr>
        <p:sp>
          <p:nvSpPr>
            <p:cNvPr id="8" name="流程图: 终止 7">
              <a:extLst>
                <a:ext uri="{FF2B5EF4-FFF2-40B4-BE49-F238E27FC236}">
                  <a16:creationId xmlns:a16="http://schemas.microsoft.com/office/drawing/2014/main" xmlns="" id="{77F346B0-A602-43E8-BE48-918839AEEFF7}"/>
                </a:ext>
              </a:extLst>
            </p:cNvPr>
            <p:cNvSpPr/>
            <p:nvPr/>
          </p:nvSpPr>
          <p:spPr>
            <a:xfrm>
              <a:off x="955963" y="2326702"/>
              <a:ext cx="4470400" cy="2204595"/>
            </a:xfrm>
            <a:prstGeom prst="flowChartTermina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915E5C34-93F8-41C9-95B6-682C6DEE0943}"/>
                </a:ext>
              </a:extLst>
            </p:cNvPr>
            <p:cNvSpPr/>
            <p:nvPr/>
          </p:nvSpPr>
          <p:spPr>
            <a:xfrm>
              <a:off x="1967345" y="2491978"/>
              <a:ext cx="2447637" cy="471055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全球支付网络</a:t>
              </a: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3C5429F3-AE57-4A58-AF5A-D456019CFF0C}"/>
                </a:ext>
              </a:extLst>
            </p:cNvPr>
            <p:cNvSpPr/>
            <p:nvPr/>
          </p:nvSpPr>
          <p:spPr>
            <a:xfrm>
              <a:off x="1967345" y="3095836"/>
              <a:ext cx="2447637" cy="471055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全球服务网络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7E620423-6768-4048-A0AD-71E7A25D6A44}"/>
                </a:ext>
              </a:extLst>
            </p:cNvPr>
            <p:cNvSpPr/>
            <p:nvPr/>
          </p:nvSpPr>
          <p:spPr>
            <a:xfrm>
              <a:off x="1967345" y="3699694"/>
              <a:ext cx="2447637" cy="471055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全球信用生态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C861770-2476-4E4C-9F18-509D0237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47" y="937238"/>
            <a:ext cx="2093015" cy="484186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A7156ED6-19F8-4BDB-9A74-195527F3D5E0}"/>
              </a:ext>
            </a:extLst>
          </p:cNvPr>
          <p:cNvSpPr/>
          <p:nvPr/>
        </p:nvSpPr>
        <p:spPr>
          <a:xfrm>
            <a:off x="871792" y="2217679"/>
            <a:ext cx="1200728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支付服务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C8E4E0B7-2224-44CD-A9F8-AECD47B15347}"/>
              </a:ext>
            </a:extLst>
          </p:cNvPr>
          <p:cNvSpPr/>
          <p:nvPr/>
        </p:nvSpPr>
        <p:spPr>
          <a:xfrm>
            <a:off x="599124" y="2863850"/>
            <a:ext cx="1200728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金融服务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FB067598-097B-4725-8AA1-9C8B192F60C9}"/>
              </a:ext>
            </a:extLst>
          </p:cNvPr>
          <p:cNvSpPr/>
          <p:nvPr/>
        </p:nvSpPr>
        <p:spPr>
          <a:xfrm>
            <a:off x="599124" y="3510021"/>
            <a:ext cx="1200728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物流服务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24E49B15-151B-44C2-8592-9937FCC25317}"/>
              </a:ext>
            </a:extLst>
          </p:cNvPr>
          <p:cNvSpPr/>
          <p:nvPr/>
        </p:nvSpPr>
        <p:spPr>
          <a:xfrm>
            <a:off x="871792" y="4156192"/>
            <a:ext cx="1200728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营销推广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907BA868-A686-4042-A2F1-A599931F5FFD}"/>
              </a:ext>
            </a:extLst>
          </p:cNvPr>
          <p:cNvSpPr/>
          <p:nvPr/>
        </p:nvSpPr>
        <p:spPr>
          <a:xfrm>
            <a:off x="5709364" y="2217679"/>
            <a:ext cx="1200728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跨境商户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278A58B5-C27F-45F4-8765-E189694E24D2}"/>
              </a:ext>
            </a:extLst>
          </p:cNvPr>
          <p:cNvSpPr/>
          <p:nvPr/>
        </p:nvSpPr>
        <p:spPr>
          <a:xfrm>
            <a:off x="5990873" y="2863850"/>
            <a:ext cx="1200728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电商平台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="" id="{6E306336-4AC4-49A7-9509-3668D924DB8E}"/>
              </a:ext>
            </a:extLst>
          </p:cNvPr>
          <p:cNvSpPr/>
          <p:nvPr/>
        </p:nvSpPr>
        <p:spPr>
          <a:xfrm>
            <a:off x="5990873" y="3510021"/>
            <a:ext cx="1200728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服务商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24D8646A-6C99-4A72-9687-26794B873DB6}"/>
              </a:ext>
            </a:extLst>
          </p:cNvPr>
          <p:cNvSpPr/>
          <p:nvPr/>
        </p:nvSpPr>
        <p:spPr>
          <a:xfrm>
            <a:off x="5709364" y="4156192"/>
            <a:ext cx="1200728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金融机构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399A5E7A-EAD4-4EF0-8D59-6B48ACAD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49" y="5209088"/>
            <a:ext cx="6096000" cy="850876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1CA1F4B8-551F-43BA-B8C1-62A2B92DE304}"/>
              </a:ext>
            </a:extLst>
          </p:cNvPr>
          <p:cNvSpPr/>
          <p:nvPr/>
        </p:nvSpPr>
        <p:spPr>
          <a:xfrm>
            <a:off x="2363904" y="4547475"/>
            <a:ext cx="1416491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跨语言沟通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="" id="{8081F874-B67D-458A-BBF8-BDA854A77F69}"/>
              </a:ext>
            </a:extLst>
          </p:cNvPr>
          <p:cNvSpPr/>
          <p:nvPr/>
        </p:nvSpPr>
        <p:spPr>
          <a:xfrm>
            <a:off x="4071779" y="4547822"/>
            <a:ext cx="1416491" cy="4841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协同平台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箭头: 虚尾 25">
            <a:extLst>
              <a:ext uri="{FF2B5EF4-FFF2-40B4-BE49-F238E27FC236}">
                <a16:creationId xmlns:a16="http://schemas.microsoft.com/office/drawing/2014/main" xmlns="" id="{4D10E514-D3BA-4352-B051-293AD2F2D823}"/>
              </a:ext>
            </a:extLst>
          </p:cNvPr>
          <p:cNvSpPr/>
          <p:nvPr/>
        </p:nvSpPr>
        <p:spPr>
          <a:xfrm>
            <a:off x="8134337" y="2028206"/>
            <a:ext cx="957154" cy="2563440"/>
          </a:xfrm>
          <a:prstGeom prst="striped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D982B1F4-E9E6-4996-ADBF-093B69230C63}"/>
              </a:ext>
            </a:extLst>
          </p:cNvPr>
          <p:cNvSpPr txBox="1"/>
          <p:nvPr/>
        </p:nvSpPr>
        <p:spPr>
          <a:xfrm>
            <a:off x="9243546" y="280535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</a:rPr>
              <a:t>千亿级市场规模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CCA425F2-03D4-4C4E-ACAD-61B4CBBE50C0}"/>
              </a:ext>
            </a:extLst>
          </p:cNvPr>
          <p:cNvSpPr txBox="1"/>
          <p:nvPr/>
        </p:nvSpPr>
        <p:spPr>
          <a:xfrm>
            <a:off x="9243546" y="353254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</a:rPr>
              <a:t>百万级用工需求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E305CFDE-93F2-4E60-AE0C-915E69383EDE}"/>
              </a:ext>
            </a:extLst>
          </p:cNvPr>
          <p:cNvSpPr/>
          <p:nvPr/>
        </p:nvSpPr>
        <p:spPr>
          <a:xfrm>
            <a:off x="7440083" y="4591646"/>
            <a:ext cx="3068469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/>
              <a:t>跨境电商的发展趋势：</a:t>
            </a:r>
            <a:endParaRPr lang="en-US" altLang="zh-CN" sz="1600" dirty="0"/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利用新技术高效互动</a:t>
            </a:r>
            <a:endParaRPr lang="en-US" altLang="zh-CN" sz="1600" dirty="0"/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贸易全流程在线化</a:t>
            </a:r>
            <a:endParaRPr lang="en-US" altLang="zh-CN" sz="1600" dirty="0"/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注重沉淀信用数据</a:t>
            </a:r>
            <a:endParaRPr lang="en-US" altLang="zh-CN" sz="1600" dirty="0"/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实现全球贸易网络的联通</a:t>
            </a:r>
          </a:p>
        </p:txBody>
      </p:sp>
    </p:spTree>
    <p:extLst>
      <p:ext uri="{BB962C8B-B14F-4D97-AF65-F5344CB8AC3E}">
        <p14:creationId xmlns:p14="http://schemas.microsoft.com/office/powerpoint/2010/main" val="199071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38DBD7-AF0C-4541-B5EC-0936E4D7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59" y="156662"/>
            <a:ext cx="9662560" cy="484187"/>
          </a:xfrm>
        </p:spPr>
        <p:txBody>
          <a:bodyPr/>
          <a:lstStyle/>
          <a:p>
            <a:r>
              <a:rPr lang="zh-CN" altLang="en-US" dirty="0"/>
              <a:t>数字营销的发展方向就是数字营销产教融合学院的培养与就业方向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786D07F-B014-43B4-A9A1-7089CF133895}"/>
              </a:ext>
            </a:extLst>
          </p:cNvPr>
          <p:cNvSpPr txBox="1"/>
          <p:nvPr/>
        </p:nvSpPr>
        <p:spPr>
          <a:xfrm>
            <a:off x="3071595" y="5789854"/>
            <a:ext cx="198888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数字营销</a:t>
            </a:r>
          </a:p>
        </p:txBody>
      </p:sp>
      <p:sp>
        <p:nvSpPr>
          <p:cNvPr id="18" name="箭头: 虚尾 17">
            <a:extLst>
              <a:ext uri="{FF2B5EF4-FFF2-40B4-BE49-F238E27FC236}">
                <a16:creationId xmlns:a16="http://schemas.microsoft.com/office/drawing/2014/main" xmlns="" id="{53995F2B-3D0D-412F-A154-CAAD5602E931}"/>
              </a:ext>
            </a:extLst>
          </p:cNvPr>
          <p:cNvSpPr/>
          <p:nvPr/>
        </p:nvSpPr>
        <p:spPr>
          <a:xfrm>
            <a:off x="7742443" y="2945961"/>
            <a:ext cx="914400" cy="1131922"/>
          </a:xfrm>
          <a:prstGeom prst="striped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73C6FE0C-717C-404A-BF8E-FFC0EC0AD872}"/>
              </a:ext>
            </a:extLst>
          </p:cNvPr>
          <p:cNvGrpSpPr/>
          <p:nvPr/>
        </p:nvGrpSpPr>
        <p:grpSpPr>
          <a:xfrm>
            <a:off x="631689" y="1223557"/>
            <a:ext cx="6881089" cy="4410886"/>
            <a:chOff x="631689" y="1223557"/>
            <a:chExt cx="6881089" cy="4410886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D561DB21-2FAD-4271-A4FB-C038A5D602A9}"/>
                </a:ext>
              </a:extLst>
            </p:cNvPr>
            <p:cNvSpPr/>
            <p:nvPr/>
          </p:nvSpPr>
          <p:spPr>
            <a:xfrm>
              <a:off x="631689" y="4705371"/>
              <a:ext cx="6881089" cy="929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人工智能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5F0B75DE-4FA1-4A38-A00A-EA59A059A287}"/>
                </a:ext>
              </a:extLst>
            </p:cNvPr>
            <p:cNvSpPr/>
            <p:nvPr/>
          </p:nvSpPr>
          <p:spPr>
            <a:xfrm>
              <a:off x="631689" y="3669960"/>
              <a:ext cx="6881089" cy="929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大数据</a:t>
              </a: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E352BC3F-A2C4-4CDF-AFCE-B019A05DF044}"/>
                </a:ext>
              </a:extLst>
            </p:cNvPr>
            <p:cNvSpPr/>
            <p:nvPr/>
          </p:nvSpPr>
          <p:spPr>
            <a:xfrm>
              <a:off x="631689" y="2635989"/>
              <a:ext cx="6881089" cy="9290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融媒体</a:t>
              </a: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30798234-5662-4B52-93E1-CA587E0E5AAE}"/>
                </a:ext>
              </a:extLst>
            </p:cNvPr>
            <p:cNvSpPr/>
            <p:nvPr/>
          </p:nvSpPr>
          <p:spPr>
            <a:xfrm>
              <a:off x="813652" y="3055957"/>
              <a:ext cx="1186116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内容营销</a:t>
              </a: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02545CEF-DE9C-42E2-B47E-BB20FFE3A633}"/>
                </a:ext>
              </a:extLst>
            </p:cNvPr>
            <p:cNvSpPr/>
            <p:nvPr/>
          </p:nvSpPr>
          <p:spPr>
            <a:xfrm>
              <a:off x="4353852" y="3055957"/>
              <a:ext cx="1186116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移动营销</a:t>
              </a: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="" id="{3D9E6CC6-E580-43B1-AEBA-1AC87D662A3D}"/>
                </a:ext>
              </a:extLst>
            </p:cNvPr>
            <p:cNvSpPr/>
            <p:nvPr/>
          </p:nvSpPr>
          <p:spPr>
            <a:xfrm>
              <a:off x="2583752" y="3055957"/>
              <a:ext cx="1186116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社交营销</a:t>
              </a: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3A8EA43E-9154-4D83-B9C8-57C1B902250B}"/>
                </a:ext>
              </a:extLst>
            </p:cNvPr>
            <p:cNvSpPr/>
            <p:nvPr/>
          </p:nvSpPr>
          <p:spPr>
            <a:xfrm>
              <a:off x="6123953" y="3055957"/>
              <a:ext cx="1186116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视频营销</a:t>
              </a: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575F3643-D6C7-4DBD-AB05-D0AF9CD90FD6}"/>
                </a:ext>
              </a:extLst>
            </p:cNvPr>
            <p:cNvSpPr/>
            <p:nvPr/>
          </p:nvSpPr>
          <p:spPr>
            <a:xfrm>
              <a:off x="2156239" y="5152998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创意内容</a:t>
              </a: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xmlns="" id="{41357546-9911-46D7-9845-CF3FE1464203}"/>
                </a:ext>
              </a:extLst>
            </p:cNvPr>
            <p:cNvSpPr/>
            <p:nvPr/>
          </p:nvSpPr>
          <p:spPr>
            <a:xfrm>
              <a:off x="3503479" y="5152998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智能投放</a:t>
              </a: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xmlns="" id="{D2D6DFF5-D9FB-4802-9FA6-2A23D69DBE88}"/>
                </a:ext>
              </a:extLst>
            </p:cNvPr>
            <p:cNvSpPr/>
            <p:nvPr/>
          </p:nvSpPr>
          <p:spPr>
            <a:xfrm>
              <a:off x="6197958" y="5152998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跨语言处理</a:t>
              </a: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4C7AB100-7B54-4D27-A21C-5CDCA6F8C4D9}"/>
                </a:ext>
              </a:extLst>
            </p:cNvPr>
            <p:cNvSpPr/>
            <p:nvPr/>
          </p:nvSpPr>
          <p:spPr>
            <a:xfrm>
              <a:off x="4850719" y="5152998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效果监测</a:t>
              </a: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="" id="{583A3FC5-9F3C-4DAB-8A06-0CF5B417F65C}"/>
                </a:ext>
              </a:extLst>
            </p:cNvPr>
            <p:cNvSpPr/>
            <p:nvPr/>
          </p:nvSpPr>
          <p:spPr>
            <a:xfrm>
              <a:off x="808999" y="5152998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寻找受众</a:t>
              </a: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xmlns="" id="{394F1D10-1028-4378-B836-72277558DE06}"/>
                </a:ext>
              </a:extLst>
            </p:cNvPr>
            <p:cNvSpPr/>
            <p:nvPr/>
          </p:nvSpPr>
          <p:spPr>
            <a:xfrm>
              <a:off x="2150776" y="4147225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细分受众</a:t>
              </a: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C9795C7A-0D47-4A09-A384-895EF7CB896B}"/>
                </a:ext>
              </a:extLst>
            </p:cNvPr>
            <p:cNvSpPr/>
            <p:nvPr/>
          </p:nvSpPr>
          <p:spPr>
            <a:xfrm>
              <a:off x="3498016" y="4147225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预测营销</a:t>
              </a: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xmlns="" id="{5464BDA4-BF90-458D-A0F4-3F8970873B12}"/>
                </a:ext>
              </a:extLst>
            </p:cNvPr>
            <p:cNvSpPr/>
            <p:nvPr/>
          </p:nvSpPr>
          <p:spPr>
            <a:xfrm>
              <a:off x="6192495" y="4147225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客户价值</a:t>
              </a: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BF65264F-EDE4-4EC9-8F16-1AAA341F79B5}"/>
                </a:ext>
              </a:extLst>
            </p:cNvPr>
            <p:cNvSpPr/>
            <p:nvPr/>
          </p:nvSpPr>
          <p:spPr>
            <a:xfrm>
              <a:off x="4845256" y="4147225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精准推荐</a:t>
              </a: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xmlns="" id="{6C05D7F2-FEE6-4F79-8BBB-0FBA7DEB40C1}"/>
                </a:ext>
              </a:extLst>
            </p:cNvPr>
            <p:cNvSpPr/>
            <p:nvPr/>
          </p:nvSpPr>
          <p:spPr>
            <a:xfrm>
              <a:off x="803536" y="4147225"/>
              <a:ext cx="1117574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用户画像</a:t>
              </a: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1E316AF3-4B88-4635-8738-05EEE232754A}"/>
                </a:ext>
              </a:extLst>
            </p:cNvPr>
            <p:cNvSpPr/>
            <p:nvPr/>
          </p:nvSpPr>
          <p:spPr>
            <a:xfrm>
              <a:off x="631689" y="1223557"/>
              <a:ext cx="3333501" cy="13155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跨境营销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8EEB9613-790B-4B22-ACE4-31A7A79CF239}"/>
                </a:ext>
              </a:extLst>
            </p:cNvPr>
            <p:cNvSpPr/>
            <p:nvPr/>
          </p:nvSpPr>
          <p:spPr>
            <a:xfrm>
              <a:off x="4179277" y="1223557"/>
              <a:ext cx="3333501" cy="131556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国内营销</a:t>
              </a:r>
            </a:p>
          </p:txBody>
        </p:sp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xmlns="" id="{A095BB56-BE39-42AE-AC02-60CCCB185F35}"/>
                </a:ext>
              </a:extLst>
            </p:cNvPr>
            <p:cNvSpPr/>
            <p:nvPr/>
          </p:nvSpPr>
          <p:spPr>
            <a:xfrm>
              <a:off x="873660" y="1638966"/>
              <a:ext cx="1343830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跨境支付</a:t>
              </a: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xmlns="" id="{FBF02DEA-1170-4A40-BB2C-1B7F175DF8EB}"/>
                </a:ext>
              </a:extLst>
            </p:cNvPr>
            <p:cNvSpPr/>
            <p:nvPr/>
          </p:nvSpPr>
          <p:spPr>
            <a:xfrm>
              <a:off x="2351021" y="1638966"/>
              <a:ext cx="1343830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跨境电商</a:t>
              </a: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xmlns="" id="{A3839913-B1AE-4D04-9754-B1648501D163}"/>
                </a:ext>
              </a:extLst>
            </p:cNvPr>
            <p:cNvSpPr/>
            <p:nvPr/>
          </p:nvSpPr>
          <p:spPr>
            <a:xfrm>
              <a:off x="873660" y="2096559"/>
              <a:ext cx="1343830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跨境物流</a:t>
              </a: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xmlns="" id="{3817084B-0FA8-453A-AC1A-F183259C59FD}"/>
                </a:ext>
              </a:extLst>
            </p:cNvPr>
            <p:cNvSpPr/>
            <p:nvPr/>
          </p:nvSpPr>
          <p:spPr>
            <a:xfrm>
              <a:off x="2351021" y="2096559"/>
              <a:ext cx="1343830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跨语言沟通</a:t>
              </a:r>
            </a:p>
          </p:txBody>
        </p:sp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xmlns="" id="{327C57C4-5BF2-42C9-9332-23021F98C2C9}"/>
                </a:ext>
              </a:extLst>
            </p:cNvPr>
            <p:cNvSpPr/>
            <p:nvPr/>
          </p:nvSpPr>
          <p:spPr>
            <a:xfrm>
              <a:off x="4440361" y="1638966"/>
              <a:ext cx="1343830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新零售</a:t>
              </a:r>
            </a:p>
          </p:txBody>
        </p:sp>
        <p:sp>
          <p:nvSpPr>
            <p:cNvPr id="44" name="矩形: 圆角 43">
              <a:extLst>
                <a:ext uri="{FF2B5EF4-FFF2-40B4-BE49-F238E27FC236}">
                  <a16:creationId xmlns:a16="http://schemas.microsoft.com/office/drawing/2014/main" xmlns="" id="{8CB06DE7-0E4A-419F-A8BF-A8E9A3EF8C6E}"/>
                </a:ext>
              </a:extLst>
            </p:cNvPr>
            <p:cNvSpPr/>
            <p:nvPr/>
          </p:nvSpPr>
          <p:spPr>
            <a:xfrm>
              <a:off x="5917722" y="1638966"/>
              <a:ext cx="1343830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互动体验</a:t>
              </a:r>
            </a:p>
          </p:txBody>
        </p:sp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xmlns="" id="{E8FB6B94-C569-4B61-B6B5-FC0821AB5F3F}"/>
                </a:ext>
              </a:extLst>
            </p:cNvPr>
            <p:cNvSpPr/>
            <p:nvPr/>
          </p:nvSpPr>
          <p:spPr>
            <a:xfrm>
              <a:off x="4440361" y="2096559"/>
              <a:ext cx="1343830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场景营销</a:t>
              </a:r>
            </a:p>
          </p:txBody>
        </p:sp>
        <p:sp>
          <p:nvSpPr>
            <p:cNvPr id="46" name="矩形: 圆角 45">
              <a:extLst>
                <a:ext uri="{FF2B5EF4-FFF2-40B4-BE49-F238E27FC236}">
                  <a16:creationId xmlns:a16="http://schemas.microsoft.com/office/drawing/2014/main" xmlns="" id="{F4B1DF38-5096-4C55-9787-C739C8DD7A55}"/>
                </a:ext>
              </a:extLst>
            </p:cNvPr>
            <p:cNvSpPr/>
            <p:nvPr/>
          </p:nvSpPr>
          <p:spPr>
            <a:xfrm>
              <a:off x="5917722" y="2096559"/>
              <a:ext cx="1343830" cy="37389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>
                  <a:latin typeface="微软雅黑" pitchFamily="34" charset="-122"/>
                  <a:ea typeface="微软雅黑" pitchFamily="34" charset="-122"/>
                </a:rPr>
                <a:t>平台媒体</a:t>
              </a:r>
            </a:p>
          </p:txBody>
        </p:sp>
      </p:grpSp>
      <p:sp>
        <p:nvSpPr>
          <p:cNvPr id="47" name="矩形: 圆角 46">
            <a:extLst>
              <a:ext uri="{FF2B5EF4-FFF2-40B4-BE49-F238E27FC236}">
                <a16:creationId xmlns:a16="http://schemas.microsoft.com/office/drawing/2014/main" xmlns="" id="{303AEE9D-AF7F-4658-B0F0-D39F6C2BBAD5}"/>
              </a:ext>
            </a:extLst>
          </p:cNvPr>
          <p:cNvSpPr/>
          <p:nvPr/>
        </p:nvSpPr>
        <p:spPr>
          <a:xfrm>
            <a:off x="8784908" y="1599335"/>
            <a:ext cx="2918691" cy="60480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数字营销人才更高要求</a:t>
            </a: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xmlns="" id="{FEF976EF-6E0B-41E6-860A-602658A5CD83}"/>
              </a:ext>
            </a:extLst>
          </p:cNvPr>
          <p:cNvSpPr/>
          <p:nvPr/>
        </p:nvSpPr>
        <p:spPr>
          <a:xfrm>
            <a:off x="8784908" y="2670828"/>
            <a:ext cx="2918691" cy="60480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课程教材教学方式转变</a:t>
            </a: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xmlns="" id="{7880A6B2-8DE4-4470-8328-D7F8453CAB92}"/>
              </a:ext>
            </a:extLst>
          </p:cNvPr>
          <p:cNvSpPr/>
          <p:nvPr/>
        </p:nvSpPr>
        <p:spPr>
          <a:xfrm>
            <a:off x="8784908" y="3742321"/>
            <a:ext cx="2918691" cy="60480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实习与就业面临巨大挑战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xmlns="" id="{77662806-E68C-4E54-8DB4-3853109A966C}"/>
              </a:ext>
            </a:extLst>
          </p:cNvPr>
          <p:cNvSpPr/>
          <p:nvPr/>
        </p:nvSpPr>
        <p:spPr>
          <a:xfrm>
            <a:off x="8784908" y="4813814"/>
            <a:ext cx="2918691" cy="604803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产教融合程度有待加强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08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E8DB90-F463-4CA5-AA41-6A537D44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58" y="156662"/>
            <a:ext cx="11056959" cy="484187"/>
          </a:xfrm>
        </p:spPr>
        <p:txBody>
          <a:bodyPr/>
          <a:lstStyle/>
          <a:p>
            <a:r>
              <a:rPr lang="zh-CN" altLang="en-US" dirty="0"/>
              <a:t>赛伯乐联合合作伙伴共建数字营销学院，为数字营销产业发展提供人力支撑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499633D-EF98-415A-8899-AB7CC5F528DF}"/>
              </a:ext>
            </a:extLst>
          </p:cNvPr>
          <p:cNvSpPr/>
          <p:nvPr/>
        </p:nvSpPr>
        <p:spPr>
          <a:xfrm>
            <a:off x="1569029" y="1699576"/>
            <a:ext cx="1902691" cy="97690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赛伯乐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投资集团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CA2E2B49-3177-4C86-B638-04D2379908B7}"/>
              </a:ext>
            </a:extLst>
          </p:cNvPr>
          <p:cNvSpPr/>
          <p:nvPr/>
        </p:nvSpPr>
        <p:spPr>
          <a:xfrm>
            <a:off x="5144654" y="1699576"/>
            <a:ext cx="1902691" cy="97690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清华大学数据科学研究院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C83405A7-246F-43FD-A10A-55658A04EF94}"/>
              </a:ext>
            </a:extLst>
          </p:cNvPr>
          <p:cNvSpPr/>
          <p:nvPr/>
        </p:nvSpPr>
        <p:spPr>
          <a:xfrm>
            <a:off x="8720280" y="1699576"/>
            <a:ext cx="1902691" cy="97690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旭航网络</a:t>
            </a:r>
          </a:p>
        </p:txBody>
      </p:sp>
      <p:sp>
        <p:nvSpPr>
          <p:cNvPr id="7" name="i$ľíḍé">
            <a:extLst>
              <a:ext uri="{FF2B5EF4-FFF2-40B4-BE49-F238E27FC236}">
                <a16:creationId xmlns:a16="http://schemas.microsoft.com/office/drawing/2014/main" xmlns="" id="{0E89E937-3BCE-4513-8F93-43E1BEAB4BAA}"/>
              </a:ext>
            </a:extLst>
          </p:cNvPr>
          <p:cNvSpPr/>
          <p:nvPr/>
        </p:nvSpPr>
        <p:spPr bwMode="auto">
          <a:xfrm>
            <a:off x="927318" y="2804962"/>
            <a:ext cx="3186112" cy="71824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/>
              <a:t>全球领先的科技产业投资机构，管理资金总规模超</a:t>
            </a:r>
            <a:r>
              <a:rPr lang="en-US" altLang="zh-CN" sz="1100" dirty="0"/>
              <a:t>2000</a:t>
            </a:r>
            <a:r>
              <a:rPr lang="zh-CN" altLang="en-US" sz="1100" dirty="0"/>
              <a:t>亿元人民币，培育</a:t>
            </a:r>
            <a:r>
              <a:rPr lang="en-US" altLang="zh-CN" sz="1100" dirty="0"/>
              <a:t>200</a:t>
            </a:r>
            <a:r>
              <a:rPr lang="zh-CN" altLang="en-US" sz="1100" dirty="0"/>
              <a:t>多家优秀公司</a:t>
            </a:r>
            <a:endParaRPr lang="en-US" altLang="zh-CN" sz="1100" dirty="0"/>
          </a:p>
        </p:txBody>
      </p:sp>
      <p:sp>
        <p:nvSpPr>
          <p:cNvPr id="8" name="is1îḍê">
            <a:extLst>
              <a:ext uri="{FF2B5EF4-FFF2-40B4-BE49-F238E27FC236}">
                <a16:creationId xmlns:a16="http://schemas.microsoft.com/office/drawing/2014/main" xmlns="" id="{94FC47E5-F6B9-41F9-845E-70F196B858B3}"/>
              </a:ext>
            </a:extLst>
          </p:cNvPr>
          <p:cNvSpPr/>
          <p:nvPr/>
        </p:nvSpPr>
        <p:spPr bwMode="auto">
          <a:xfrm>
            <a:off x="8078572" y="2804962"/>
            <a:ext cx="2926672" cy="6163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100" dirty="0"/>
              <a:t>一体化营销智能服务商，</a:t>
            </a:r>
            <a:r>
              <a:rPr lang="en-US" altLang="zh-CN" sz="1100" dirty="0"/>
              <a:t>3</a:t>
            </a:r>
            <a:r>
              <a:rPr lang="zh-CN" altLang="en-US" sz="1100" dirty="0"/>
              <a:t>万家跨媒体营销渠道资源 ，</a:t>
            </a:r>
            <a:r>
              <a:rPr lang="en-US" altLang="zh-CN" sz="1100" dirty="0"/>
              <a:t>16</a:t>
            </a:r>
            <a:r>
              <a:rPr lang="zh-CN" altLang="en-US" sz="1100" dirty="0"/>
              <a:t>万家国内主流网络论坛渠道资源</a:t>
            </a:r>
          </a:p>
        </p:txBody>
      </p:sp>
      <p:sp>
        <p:nvSpPr>
          <p:cNvPr id="9" name="iṧļïďé">
            <a:extLst>
              <a:ext uri="{FF2B5EF4-FFF2-40B4-BE49-F238E27FC236}">
                <a16:creationId xmlns:a16="http://schemas.microsoft.com/office/drawing/2014/main" xmlns="" id="{58A52DA4-094E-47A4-B416-AA6FE220B290}"/>
              </a:ext>
            </a:extLst>
          </p:cNvPr>
          <p:cNvSpPr/>
          <p:nvPr/>
        </p:nvSpPr>
        <p:spPr bwMode="auto">
          <a:xfrm flipH="1">
            <a:off x="4632665" y="2804962"/>
            <a:ext cx="2926672" cy="51997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/>
              <a:t>数据院由清华大学在</a:t>
            </a:r>
            <a:r>
              <a:rPr lang="en-US" altLang="zh-CN" sz="1100" dirty="0"/>
              <a:t>2014</a:t>
            </a:r>
            <a:r>
              <a:rPr lang="zh-CN" altLang="en-US" sz="1100" dirty="0"/>
              <a:t>年</a:t>
            </a:r>
            <a:r>
              <a:rPr lang="en-US" altLang="zh-CN" sz="1100" dirty="0"/>
              <a:t>4</a:t>
            </a:r>
            <a:r>
              <a:rPr lang="zh-CN" altLang="en-US" sz="1100" dirty="0"/>
              <a:t>月</a:t>
            </a:r>
            <a:r>
              <a:rPr lang="en-US" altLang="zh-CN" sz="1100" dirty="0"/>
              <a:t>26</a:t>
            </a:r>
            <a:r>
              <a:rPr lang="zh-CN" altLang="en-US" sz="1100" dirty="0"/>
              <a:t>日成立，致力打造中国大数据最强集团军。</a:t>
            </a:r>
            <a:endParaRPr lang="en-US" altLang="zh-CN" sz="1100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49E9F60D-03E5-49E4-8E64-11BFDBA05F1A}"/>
              </a:ext>
            </a:extLst>
          </p:cNvPr>
          <p:cNvSpPr/>
          <p:nvPr/>
        </p:nvSpPr>
        <p:spPr>
          <a:xfrm>
            <a:off x="4119283" y="4487251"/>
            <a:ext cx="1403180" cy="72043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每日互动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742ACF87-F73D-4B85-9C50-404810158D1B}"/>
              </a:ext>
            </a:extLst>
          </p:cNvPr>
          <p:cNvSpPr/>
          <p:nvPr/>
        </p:nvSpPr>
        <p:spPr>
          <a:xfrm>
            <a:off x="6669537" y="4487251"/>
            <a:ext cx="1403180" cy="72043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连连支付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B8093946-C0C4-491C-9804-0DD00204BAE3}"/>
              </a:ext>
            </a:extLst>
          </p:cNvPr>
          <p:cNvSpPr/>
          <p:nvPr/>
        </p:nvSpPr>
        <p:spPr>
          <a:xfrm>
            <a:off x="9219791" y="4487251"/>
            <a:ext cx="1403180" cy="72043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猪八戒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FE5F7827-F0BA-4362-AF4A-193747FE68B8}"/>
              </a:ext>
            </a:extLst>
          </p:cNvPr>
          <p:cNvSpPr/>
          <p:nvPr/>
        </p:nvSpPr>
        <p:spPr>
          <a:xfrm>
            <a:off x="1569029" y="4487251"/>
            <a:ext cx="1403180" cy="72043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红杉树</a:t>
            </a:r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iŝľîdé">
            <a:extLst>
              <a:ext uri="{FF2B5EF4-FFF2-40B4-BE49-F238E27FC236}">
                <a16:creationId xmlns:a16="http://schemas.microsoft.com/office/drawing/2014/main" xmlns="" id="{FC01A46C-C0B1-4087-97C0-CD2AB63A11FE}"/>
              </a:ext>
            </a:extLst>
          </p:cNvPr>
          <p:cNvSpPr/>
          <p:nvPr/>
        </p:nvSpPr>
        <p:spPr bwMode="auto">
          <a:xfrm flipH="1">
            <a:off x="1105763" y="5335301"/>
            <a:ext cx="2334899" cy="7182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/>
              <a:t>互联网数字孪生行业应用先驱，先后服务数万家知名企业，助力企业构建数字孪生生态</a:t>
            </a:r>
            <a:endParaRPr lang="en-US" altLang="zh-CN" sz="1100" dirty="0"/>
          </a:p>
        </p:txBody>
      </p:sp>
      <p:sp>
        <p:nvSpPr>
          <p:cNvPr id="18" name="ï$ḻidê">
            <a:extLst>
              <a:ext uri="{FF2B5EF4-FFF2-40B4-BE49-F238E27FC236}">
                <a16:creationId xmlns:a16="http://schemas.microsoft.com/office/drawing/2014/main" xmlns="" id="{ABA5138B-C3F2-40C4-B2B0-0A3B66E225B9}"/>
              </a:ext>
            </a:extLst>
          </p:cNvPr>
          <p:cNvSpPr/>
          <p:nvPr/>
        </p:nvSpPr>
        <p:spPr bwMode="auto">
          <a:xfrm flipH="1">
            <a:off x="3653423" y="5327944"/>
            <a:ext cx="2334899" cy="7182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/>
              <a:t>专业的数据智能服务商。覆盖数十万</a:t>
            </a:r>
            <a:r>
              <a:rPr lang="en-US" altLang="zh-CN" sz="1100" dirty="0"/>
              <a:t>APP</a:t>
            </a:r>
            <a:r>
              <a:rPr lang="zh-CN" altLang="en-US" sz="1100" dirty="0"/>
              <a:t>，</a:t>
            </a:r>
            <a:r>
              <a:rPr lang="en-US" altLang="zh-CN" sz="1100" dirty="0"/>
              <a:t>SDK</a:t>
            </a:r>
            <a:r>
              <a:rPr lang="zh-CN" altLang="en-US" sz="1100" dirty="0"/>
              <a:t>安装量超过</a:t>
            </a:r>
            <a:r>
              <a:rPr lang="en-US" altLang="zh-CN" sz="1100" dirty="0"/>
              <a:t>440</a:t>
            </a:r>
            <a:r>
              <a:rPr lang="zh-CN" altLang="en-US" sz="1100" dirty="0"/>
              <a:t>亿，近</a:t>
            </a:r>
            <a:r>
              <a:rPr lang="en-US" altLang="zh-CN" sz="1100" dirty="0"/>
              <a:t>40</a:t>
            </a:r>
            <a:r>
              <a:rPr lang="zh-CN" altLang="en-US" sz="1100" dirty="0"/>
              <a:t>亿设备</a:t>
            </a:r>
            <a:endParaRPr lang="en-US" altLang="zh-CN" sz="1100" dirty="0"/>
          </a:p>
        </p:txBody>
      </p:sp>
      <p:sp>
        <p:nvSpPr>
          <p:cNvPr id="19" name="ïsļidé">
            <a:extLst>
              <a:ext uri="{FF2B5EF4-FFF2-40B4-BE49-F238E27FC236}">
                <a16:creationId xmlns:a16="http://schemas.microsoft.com/office/drawing/2014/main" xmlns="" id="{4CC41D98-C8CD-4D6E-8554-7A2B37593A07}"/>
              </a:ext>
            </a:extLst>
          </p:cNvPr>
          <p:cNvSpPr/>
          <p:nvPr/>
        </p:nvSpPr>
        <p:spPr bwMode="auto">
          <a:xfrm>
            <a:off x="6203677" y="5327944"/>
            <a:ext cx="2334899" cy="7182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100" dirty="0"/>
              <a:t>全球跨境交易服务生态的构建者，一站式跨境支付解决方案引领者，跨境支付覆盖</a:t>
            </a:r>
            <a:r>
              <a:rPr lang="en-US" altLang="zh-CN" sz="1100" dirty="0"/>
              <a:t>180+</a:t>
            </a:r>
            <a:r>
              <a:rPr lang="zh-CN" altLang="en-US" sz="1100" dirty="0"/>
              <a:t>国家地区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EFAE912-9240-45F6-B379-925A508599EF}"/>
              </a:ext>
            </a:extLst>
          </p:cNvPr>
          <p:cNvSpPr/>
          <p:nvPr/>
        </p:nvSpPr>
        <p:spPr>
          <a:xfrm>
            <a:off x="8748743" y="5335300"/>
            <a:ext cx="2334899" cy="71824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/>
              <a:t>中国领先的人才共享平台，全球</a:t>
            </a:r>
            <a:r>
              <a:rPr lang="en-US" altLang="zh-CN" sz="1100" dirty="0"/>
              <a:t>700</a:t>
            </a:r>
            <a:r>
              <a:rPr lang="zh-CN" altLang="en-US" sz="1100" dirty="0"/>
              <a:t>万雇主通过八戒平台，共享超过</a:t>
            </a:r>
            <a:r>
              <a:rPr lang="en-US" altLang="zh-CN" sz="1100" dirty="0"/>
              <a:t>1300</a:t>
            </a:r>
            <a:r>
              <a:rPr lang="zh-CN" altLang="en-US" sz="1100" dirty="0"/>
              <a:t>万专业人才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DFDFD70F-0B5B-45BF-9851-E0105F830DFC}"/>
              </a:ext>
            </a:extLst>
          </p:cNvPr>
          <p:cNvCxnSpPr>
            <a:cxnSpLocks/>
          </p:cNvCxnSpPr>
          <p:nvPr/>
        </p:nvCxnSpPr>
        <p:spPr>
          <a:xfrm>
            <a:off x="927318" y="3525253"/>
            <a:ext cx="10304099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xmlns="" id="{E5226FD1-A677-4781-A4C3-093F104E66E9}"/>
              </a:ext>
            </a:extLst>
          </p:cNvPr>
          <p:cNvSpPr/>
          <p:nvPr/>
        </p:nvSpPr>
        <p:spPr>
          <a:xfrm>
            <a:off x="1569029" y="895149"/>
            <a:ext cx="9053942" cy="604263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发起单位</a:t>
            </a: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xmlns="" id="{781ABE9E-3284-40B0-B742-7DE54A12D198}"/>
              </a:ext>
            </a:extLst>
          </p:cNvPr>
          <p:cNvSpPr/>
          <p:nvPr/>
        </p:nvSpPr>
        <p:spPr>
          <a:xfrm>
            <a:off x="1569029" y="3683875"/>
            <a:ext cx="9053942" cy="604263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支持单位</a:t>
            </a:r>
          </a:p>
        </p:txBody>
      </p:sp>
    </p:spTree>
    <p:extLst>
      <p:ext uri="{BB962C8B-B14F-4D97-AF65-F5344CB8AC3E}">
        <p14:creationId xmlns:p14="http://schemas.microsoft.com/office/powerpoint/2010/main" val="45554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9FA4445-5D59-4897-BB21-9A150CF471F8}"/>
              </a:ext>
            </a:extLst>
          </p:cNvPr>
          <p:cNvSpPr/>
          <p:nvPr/>
        </p:nvSpPr>
        <p:spPr>
          <a:xfrm>
            <a:off x="3867726" y="1655619"/>
            <a:ext cx="7613073" cy="3892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328F09-CB29-4D0D-8620-60DDA8A0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赛伯乐数字营销智能孪生工业大脑大协同平台及相关资源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CE249D6-82C2-4675-86D6-C5EE123E3BAF}"/>
              </a:ext>
            </a:extLst>
          </p:cNvPr>
          <p:cNvSpPr/>
          <p:nvPr/>
        </p:nvSpPr>
        <p:spPr>
          <a:xfrm>
            <a:off x="1504930" y="5680887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数字营销智能孪生工业大脑大协同平台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5D418CF-D8F8-43A9-9D46-0F1DE5B8D8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5449" y="4874465"/>
            <a:ext cx="1067229" cy="411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7229BF2-35BB-4574-8345-F0E428733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317" y="2659921"/>
            <a:ext cx="2249814" cy="405626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xmlns="" id="{BAFB03A2-C236-4CB6-8478-F54B5D4859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-1" r="3448"/>
          <a:stretch/>
        </p:blipFill>
        <p:spPr>
          <a:xfrm>
            <a:off x="8877944" y="2640329"/>
            <a:ext cx="1000956" cy="414383"/>
          </a:xfrm>
          <a:prstGeom prst="rect">
            <a:avLst/>
          </a:prstGeom>
        </p:spPr>
      </p:pic>
      <p:pic>
        <p:nvPicPr>
          <p:cNvPr id="14" name="Picture 4" descr="https://ss0.baidu.com/6ONWsjip0QIZ8tyhnq/it/u=1264677762,562069000&amp;fm=58&amp;s=C09EC73ACD60FC135EEFC948030060BB&amp;bpow=121&amp;bpoh=75">
            <a:extLst>
              <a:ext uri="{FF2B5EF4-FFF2-40B4-BE49-F238E27FC236}">
                <a16:creationId xmlns:a16="http://schemas.microsoft.com/office/drawing/2014/main" xmlns="" id="{D6E1249C-3726-4C7F-83DA-9830F9355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231" y="4787072"/>
            <a:ext cx="871520" cy="5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09931F1-672C-4EF1-A85D-4AB119CEC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4601" y="4879340"/>
            <a:ext cx="1067229" cy="4128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B3EBFC78-B14F-4A1F-B829-171969382E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91043" y="1929516"/>
            <a:ext cx="1354889" cy="4056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33A1C42-186E-422D-8E3E-FBFC3BC348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8" b="13460"/>
          <a:stretch/>
        </p:blipFill>
        <p:spPr>
          <a:xfrm>
            <a:off x="7610330" y="3382968"/>
            <a:ext cx="1297113" cy="4377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92940F2-DB2D-4B57-92D1-787C3F972C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9533" y="1939450"/>
            <a:ext cx="1534985" cy="39569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4E6831C-D2AC-4AF2-A352-E62F26626D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9029" y="4148934"/>
            <a:ext cx="1413670" cy="47122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94DC027-AB8E-4777-94F3-5F60148455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41" y="3375728"/>
            <a:ext cx="883929" cy="405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6272344-53B4-428A-A6AF-155E928BC2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4951" y="3421933"/>
            <a:ext cx="2313758" cy="35978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0256C71-ADA4-4BC2-9117-BBD4F12F96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2282" y="4847926"/>
            <a:ext cx="473124" cy="4641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F612C67-09E5-49AC-9F57-95182B19D0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00713" y="2637015"/>
            <a:ext cx="1156879" cy="41977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52FC504-6FDB-4653-8AEB-8C70E36938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4727" y="1931784"/>
            <a:ext cx="1089024" cy="40913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E75EC774-71E0-498B-BABF-66A4B5BEC7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59396" y="4163828"/>
            <a:ext cx="2307418" cy="4405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61BF3BC-A6DC-4896-8237-42D6A8A959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9090" y="1600518"/>
            <a:ext cx="5981200" cy="38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7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8DF4B72-B958-43EA-ACDD-10B146F3B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99407D5-F158-4845-8261-3B42B24B9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511" y="567548"/>
            <a:ext cx="1194489" cy="451627"/>
          </a:xfrm>
          <a:prstGeom prst="rect">
            <a:avLst/>
          </a:prstGeom>
        </p:spPr>
      </p:pic>
      <p:sp>
        <p:nvSpPr>
          <p:cNvPr id="42" name="标题 1"/>
          <p:cNvSpPr txBox="1"/>
          <p:nvPr/>
        </p:nvSpPr>
        <p:spPr bwMode="auto">
          <a:xfrm>
            <a:off x="3828256" y="2924969"/>
            <a:ext cx="4535488" cy="1008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Arial"/>
              </a:rPr>
              <a:t>Thanks</a:t>
            </a:r>
            <a:endParaRPr kumimoji="0" lang="zh-CN" altLang="en-US" sz="9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135114"/>
      </p:ext>
    </p:extLst>
  </p:cSld>
  <p:clrMapOvr>
    <a:masterClrMapping/>
  </p:clrMapOvr>
</p:sld>
</file>

<file path=ppt/theme/theme1.xml><?xml version="1.0" encoding="utf-8"?>
<a:theme xmlns:a="http://schemas.openxmlformats.org/drawingml/2006/main" name="培育围绕智慧城市的创新创业体系中国产业转型升级的抓手-2012-9-21">
  <a:themeElements>
    <a:clrScheme name="1_A4 LN BD Think Hewitt 5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1_A4 LN BD Think Hewit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1800" dirty="0">
            <a:latin typeface="微软雅黑" pitchFamily="34" charset="-122"/>
            <a:ea typeface="微软雅黑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A4 LN BD Think Hewi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13B31"/>
        </a:accent1>
        <a:accent2>
          <a:srgbClr val="528085"/>
        </a:accent2>
        <a:accent3>
          <a:srgbClr val="FFFFFF"/>
        </a:accent3>
        <a:accent4>
          <a:srgbClr val="000000"/>
        </a:accent4>
        <a:accent5>
          <a:srgbClr val="C7AFAD"/>
        </a:accent5>
        <a:accent6>
          <a:srgbClr val="497378"/>
        </a:accent6>
        <a:hlink>
          <a:srgbClr val="28507A"/>
        </a:hlink>
        <a:folHlink>
          <a:srgbClr val="B0AC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4 LN BD Think Hewit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1B5"/>
        </a:accent1>
        <a:accent2>
          <a:srgbClr val="528085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497378"/>
        </a:accent6>
        <a:hlink>
          <a:srgbClr val="28507A"/>
        </a:hlink>
        <a:folHlink>
          <a:srgbClr val="B0AC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4 LN BD Think Hewit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28507A"/>
        </a:hlink>
        <a:folHlink>
          <a:srgbClr val="B0AC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4 LN BD Think Hewit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B0AC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4 LN BD Think Hewit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24051</TotalTime>
  <Words>757</Words>
  <Application>Microsoft Office PowerPoint</Application>
  <PresentationFormat>宽屏</PresentationFormat>
  <Paragraphs>142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Vrinda</vt:lpstr>
      <vt:lpstr>宋体</vt:lpstr>
      <vt:lpstr>微软雅黑</vt:lpstr>
      <vt:lpstr>Arial</vt:lpstr>
      <vt:lpstr>Calibri</vt:lpstr>
      <vt:lpstr>Garamond</vt:lpstr>
      <vt:lpstr>Times New Roman</vt:lpstr>
      <vt:lpstr>Wingdings</vt:lpstr>
      <vt:lpstr>培育围绕智慧城市的创新创业体系中国产业转型升级的抓手-2012-9-21</vt:lpstr>
      <vt:lpstr>PowerPoint 演示文稿</vt:lpstr>
      <vt:lpstr>PowerPoint 演示文稿</vt:lpstr>
      <vt:lpstr>企业传统营销模式逐渐被数字营销所取代</vt:lpstr>
      <vt:lpstr>跨境电商的数字营销转型也面临巨大的人才需求</vt:lpstr>
      <vt:lpstr>数字营销的发展方向就是数字营销产教融合学院的培养与就业方向</vt:lpstr>
      <vt:lpstr>赛伯乐联合合作伙伴共建数字营销学院，为数字营销产业发展提供人力支撑</vt:lpstr>
      <vt:lpstr>赛伯乐数字营销智能孪生工业大脑大协同平台及相关资源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张小明</cp:lastModifiedBy>
  <cp:revision>1744</cp:revision>
  <dcterms:created xsi:type="dcterms:W3CDTF">2016-05-20T06:27:00Z</dcterms:created>
  <dcterms:modified xsi:type="dcterms:W3CDTF">2019-12-11T10:11:29Z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