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84" r:id="rId1"/>
  </p:sldMasterIdLst>
  <p:notesMasterIdLst>
    <p:notesMasterId r:id="rId40"/>
  </p:notesMasterIdLst>
  <p:sldIdLst>
    <p:sldId id="332" r:id="rId2"/>
    <p:sldId id="935" r:id="rId3"/>
    <p:sldId id="936" r:id="rId4"/>
    <p:sldId id="937" r:id="rId5"/>
    <p:sldId id="938" r:id="rId6"/>
    <p:sldId id="939" r:id="rId7"/>
    <p:sldId id="940" r:id="rId8"/>
    <p:sldId id="941" r:id="rId9"/>
    <p:sldId id="942" r:id="rId10"/>
    <p:sldId id="943" r:id="rId11"/>
    <p:sldId id="944" r:id="rId12"/>
    <p:sldId id="945" r:id="rId13"/>
    <p:sldId id="946" r:id="rId14"/>
    <p:sldId id="947" r:id="rId15"/>
    <p:sldId id="948" r:id="rId16"/>
    <p:sldId id="949" r:id="rId17"/>
    <p:sldId id="950" r:id="rId18"/>
    <p:sldId id="951" r:id="rId19"/>
    <p:sldId id="952" r:id="rId20"/>
    <p:sldId id="928" r:id="rId21"/>
    <p:sldId id="934" r:id="rId22"/>
    <p:sldId id="929" r:id="rId23"/>
    <p:sldId id="932" r:id="rId24"/>
    <p:sldId id="898" r:id="rId25"/>
    <p:sldId id="900" r:id="rId26"/>
    <p:sldId id="902" r:id="rId27"/>
    <p:sldId id="905" r:id="rId28"/>
    <p:sldId id="903" r:id="rId29"/>
    <p:sldId id="906" r:id="rId30"/>
    <p:sldId id="907" r:id="rId31"/>
    <p:sldId id="915" r:id="rId32"/>
    <p:sldId id="917" r:id="rId33"/>
    <p:sldId id="918" r:id="rId34"/>
    <p:sldId id="920" r:id="rId35"/>
    <p:sldId id="919" r:id="rId36"/>
    <p:sldId id="916" r:id="rId37"/>
    <p:sldId id="922" r:id="rId38"/>
    <p:sldId id="894"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75451686-580F-4FD9-8BA6-85A31B6F4136}">
          <p14:sldIdLst>
            <p14:sldId id="332"/>
            <p14:sldId id="935"/>
            <p14:sldId id="936"/>
            <p14:sldId id="937"/>
            <p14:sldId id="938"/>
            <p14:sldId id="939"/>
            <p14:sldId id="940"/>
            <p14:sldId id="941"/>
            <p14:sldId id="942"/>
            <p14:sldId id="943"/>
            <p14:sldId id="944"/>
            <p14:sldId id="945"/>
            <p14:sldId id="946"/>
            <p14:sldId id="947"/>
            <p14:sldId id="948"/>
            <p14:sldId id="949"/>
            <p14:sldId id="950"/>
            <p14:sldId id="951"/>
            <p14:sldId id="952"/>
            <p14:sldId id="928"/>
            <p14:sldId id="934"/>
            <p14:sldId id="929"/>
            <p14:sldId id="932"/>
            <p14:sldId id="898"/>
            <p14:sldId id="900"/>
            <p14:sldId id="902"/>
            <p14:sldId id="905"/>
            <p14:sldId id="903"/>
            <p14:sldId id="906"/>
            <p14:sldId id="907"/>
            <p14:sldId id="915"/>
            <p14:sldId id="917"/>
            <p14:sldId id="918"/>
            <p14:sldId id="920"/>
            <p14:sldId id="919"/>
            <p14:sldId id="916"/>
            <p14:sldId id="922"/>
            <p14:sldId id="894"/>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9B2"/>
    <a:srgbClr val="0B5395"/>
    <a:srgbClr val="4472C4"/>
    <a:srgbClr val="31985B"/>
    <a:srgbClr val="F5F5F5"/>
    <a:srgbClr val="FAFAFA"/>
    <a:srgbClr val="F3F3F3"/>
    <a:srgbClr val="475FB2"/>
    <a:srgbClr val="3644B2"/>
    <a:srgbClr val="2A62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240" autoAdjust="0"/>
  </p:normalViewPr>
  <p:slideViewPr>
    <p:cSldViewPr snapToGrid="0">
      <p:cViewPr varScale="1">
        <p:scale>
          <a:sx n="116" d="100"/>
          <a:sy n="116" d="100"/>
        </p:scale>
        <p:origin x="336" y="102"/>
      </p:cViewPr>
      <p:guideLst>
        <p:guide orient="horz" pos="2183"/>
        <p:guide pos="3840"/>
      </p:guideLst>
    </p:cSldViewPr>
  </p:slideViewPr>
  <p:notesTextViewPr>
    <p:cViewPr>
      <p:scale>
        <a:sx n="1" d="1"/>
        <a:sy n="1" d="1"/>
      </p:scale>
      <p:origin x="0" y="0"/>
    </p:cViewPr>
  </p:notesTextViewPr>
  <p:sorterViewPr>
    <p:cViewPr>
      <p:scale>
        <a:sx n="100" d="100"/>
        <a:sy n="100" d="100"/>
      </p:scale>
      <p:origin x="0" y="-94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201E26-D639-4D04-9705-12957C8847D8}" type="datetimeFigureOut">
              <a:rPr lang="zh-CN" altLang="en-US" smtClean="0"/>
              <a:pPr/>
              <a:t>2021/1/25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AD7C26-C15B-475C-B157-C6E95207B1B3}" type="slidenum">
              <a:rPr lang="zh-CN" altLang="en-US" smtClean="0"/>
              <a:pPr/>
              <a:t>‹#›</a:t>
            </a:fld>
            <a:endParaRPr lang="zh-CN" altLang="en-US"/>
          </a:p>
        </p:txBody>
      </p:sp>
    </p:spTree>
    <p:extLst>
      <p:ext uri="{BB962C8B-B14F-4D97-AF65-F5344CB8AC3E}">
        <p14:creationId xmlns:p14="http://schemas.microsoft.com/office/powerpoint/2010/main" val="18218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144463" y="768350"/>
            <a:ext cx="6816725" cy="3835400"/>
          </a:xfrm>
        </p:spPr>
      </p:sp>
      <p:sp>
        <p:nvSpPr>
          <p:cNvPr id="37891" name="Notes Placeholder 2"/>
          <p:cNvSpPr>
            <a:spLocks noGrp="1"/>
          </p:cNvSpPr>
          <p:nvPr>
            <p:ph type="body" idx="1"/>
          </p:nvPr>
        </p:nvSpPr>
        <p:spPr>
          <a:noFill/>
        </p:spPr>
        <p:txBody>
          <a:bodyPr/>
          <a:lstStyle/>
          <a:p>
            <a:endParaRPr lang="zh-CN" altLang="en-US"/>
          </a:p>
        </p:txBody>
      </p:sp>
      <p:sp>
        <p:nvSpPr>
          <p:cNvPr id="37892" name="Slide Number Placeholder 3"/>
          <p:cNvSpPr>
            <a:spLocks noGrp="1"/>
          </p:cNvSpPr>
          <p:nvPr>
            <p:ph type="sldNum" sz="quarter" idx="5"/>
          </p:nvPr>
        </p:nvSpPr>
        <p:spPr>
          <a:noFill/>
        </p:spPr>
        <p:txBody>
          <a:bodyPr/>
          <a:lstStyle>
            <a:lvl1pPr defTabSz="944245" eaLnBrk="0" hangingPunct="0">
              <a:defRPr sz="1200" b="1">
                <a:solidFill>
                  <a:schemeClr val="tx1"/>
                </a:solidFill>
                <a:latin typeface="Garamond" panose="02020404030301010803" pitchFamily="18" charset="0"/>
                <a:ea typeface="宋体" panose="02010600030101010101" pitchFamily="2" charset="-122"/>
              </a:defRPr>
            </a:lvl1pPr>
            <a:lvl2pPr marL="772795" indent="-297180" defTabSz="944245" eaLnBrk="0" hangingPunct="0">
              <a:defRPr sz="1200" b="1">
                <a:solidFill>
                  <a:schemeClr val="tx1"/>
                </a:solidFill>
                <a:latin typeface="Garamond" panose="02020404030301010803" pitchFamily="18" charset="0"/>
                <a:ea typeface="宋体" panose="02010600030101010101" pitchFamily="2" charset="-122"/>
              </a:defRPr>
            </a:lvl2pPr>
            <a:lvl3pPr marL="1189355" indent="-238125" defTabSz="944245" eaLnBrk="0" hangingPunct="0">
              <a:defRPr sz="1200" b="1">
                <a:solidFill>
                  <a:schemeClr val="tx1"/>
                </a:solidFill>
                <a:latin typeface="Garamond" panose="02020404030301010803" pitchFamily="18" charset="0"/>
                <a:ea typeface="宋体" panose="02010600030101010101" pitchFamily="2" charset="-122"/>
              </a:defRPr>
            </a:lvl3pPr>
            <a:lvl4pPr marL="1664970" indent="-238125" defTabSz="944245" eaLnBrk="0" hangingPunct="0">
              <a:defRPr sz="1200" b="1">
                <a:solidFill>
                  <a:schemeClr val="tx1"/>
                </a:solidFill>
                <a:latin typeface="Garamond" panose="02020404030301010803" pitchFamily="18" charset="0"/>
                <a:ea typeface="宋体" panose="02010600030101010101" pitchFamily="2" charset="-122"/>
              </a:defRPr>
            </a:lvl4pPr>
            <a:lvl5pPr marL="2140585" indent="-238125" defTabSz="944245" eaLnBrk="0" hangingPunct="0">
              <a:defRPr sz="1200" b="1">
                <a:solidFill>
                  <a:schemeClr val="tx1"/>
                </a:solidFill>
                <a:latin typeface="Garamond" panose="02020404030301010803" pitchFamily="18" charset="0"/>
                <a:ea typeface="宋体" panose="02010600030101010101" pitchFamily="2" charset="-122"/>
              </a:defRPr>
            </a:lvl5pPr>
            <a:lvl6pPr marL="2616200" indent="-238125" defTabSz="944245" eaLnBrk="0" fontAlgn="base" hangingPunct="0">
              <a:spcBef>
                <a:spcPct val="0"/>
              </a:spcBef>
              <a:spcAft>
                <a:spcPct val="0"/>
              </a:spcAft>
              <a:defRPr sz="1200" b="1">
                <a:solidFill>
                  <a:schemeClr val="tx1"/>
                </a:solidFill>
                <a:latin typeface="Garamond" panose="02020404030301010803" pitchFamily="18" charset="0"/>
                <a:ea typeface="宋体" panose="02010600030101010101" pitchFamily="2" charset="-122"/>
              </a:defRPr>
            </a:lvl6pPr>
            <a:lvl7pPr marL="3091815" indent="-238125" defTabSz="944245" eaLnBrk="0" fontAlgn="base" hangingPunct="0">
              <a:spcBef>
                <a:spcPct val="0"/>
              </a:spcBef>
              <a:spcAft>
                <a:spcPct val="0"/>
              </a:spcAft>
              <a:defRPr sz="1200" b="1">
                <a:solidFill>
                  <a:schemeClr val="tx1"/>
                </a:solidFill>
                <a:latin typeface="Garamond" panose="02020404030301010803" pitchFamily="18" charset="0"/>
                <a:ea typeface="宋体" panose="02010600030101010101" pitchFamily="2" charset="-122"/>
              </a:defRPr>
            </a:lvl7pPr>
            <a:lvl8pPr marL="3567430" indent="-238125" defTabSz="944245" eaLnBrk="0" fontAlgn="base" hangingPunct="0">
              <a:spcBef>
                <a:spcPct val="0"/>
              </a:spcBef>
              <a:spcAft>
                <a:spcPct val="0"/>
              </a:spcAft>
              <a:defRPr sz="1200" b="1">
                <a:solidFill>
                  <a:schemeClr val="tx1"/>
                </a:solidFill>
                <a:latin typeface="Garamond" panose="02020404030301010803" pitchFamily="18" charset="0"/>
                <a:ea typeface="宋体" panose="02010600030101010101" pitchFamily="2" charset="-122"/>
              </a:defRPr>
            </a:lvl8pPr>
            <a:lvl9pPr marL="4043045" indent="-238125" defTabSz="944245" eaLnBrk="0" fontAlgn="base" hangingPunct="0">
              <a:spcBef>
                <a:spcPct val="0"/>
              </a:spcBef>
              <a:spcAft>
                <a:spcPct val="0"/>
              </a:spcAft>
              <a:defRPr sz="1200" b="1">
                <a:solidFill>
                  <a:schemeClr val="tx1"/>
                </a:solidFill>
                <a:latin typeface="Garamond" panose="02020404030301010803" pitchFamily="18" charset="0"/>
                <a:ea typeface="宋体" panose="02010600030101010101" pitchFamily="2" charset="-122"/>
              </a:defRPr>
            </a:lvl9pPr>
          </a:lstStyle>
          <a:p>
            <a:pPr marL="0" marR="0" lvl="0" indent="0" algn="r" defTabSz="944245" rtl="0" eaLnBrk="1" fontAlgn="base" latinLnBrk="0" hangingPunct="1">
              <a:lnSpc>
                <a:spcPct val="100000"/>
              </a:lnSpc>
              <a:spcBef>
                <a:spcPct val="0"/>
              </a:spcBef>
              <a:spcAft>
                <a:spcPct val="0"/>
              </a:spcAft>
              <a:buClrTx/>
              <a:buSzTx/>
              <a:buFontTx/>
              <a:buNone/>
              <a:tabLst/>
              <a:defRPr/>
            </a:pPr>
            <a:fld id="{94577BC3-DA97-4F0C-BC79-F6C2ECAEF3D8}"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44245" rtl="0" eaLnBrk="1" fontAlgn="base" latinLnBrk="0" hangingPunct="1">
                <a:lnSpc>
                  <a:spcPct val="100000"/>
                </a:lnSpc>
                <a:spcBef>
                  <a:spcPct val="0"/>
                </a:spcBef>
                <a:spcAft>
                  <a:spcPct val="0"/>
                </a:spcAft>
                <a:buClrTx/>
                <a:buSzTx/>
                <a:buFontTx/>
                <a:buNone/>
                <a:tabLst/>
                <a:defRPr/>
              </a:pPr>
              <a:t>1</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800300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http://docer.wps.cn</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AD8C8181-64AA-43F7-AC4F-BC4EF9022F76}" type="slidenum">
              <a:rPr lang="zh-CN" altLang="en-US" smtClean="0">
                <a:latin typeface="Calibri" panose="020F0502020204030204" pitchFamily="34" charset="0"/>
              </a:rPr>
              <a:pPr/>
              <a:t>37</a:t>
            </a:fld>
            <a:endParaRPr lang="zh-CN" altLang="en-US" smtClean="0">
              <a:latin typeface="Calibri" panose="020F0502020204030204" pitchFamily="34" charset="0"/>
            </a:endParaRPr>
          </a:p>
        </p:txBody>
      </p:sp>
    </p:spTree>
    <p:extLst>
      <p:ext uri="{BB962C8B-B14F-4D97-AF65-F5344CB8AC3E}">
        <p14:creationId xmlns:p14="http://schemas.microsoft.com/office/powerpoint/2010/main" val="2812034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6AD7C26-C15B-475C-B157-C6E95207B1B3}" type="slidenum">
              <a:rPr lang="zh-CN" altLang="en-US" smtClean="0"/>
              <a:pPr/>
              <a:t>38</a:t>
            </a:fld>
            <a:endParaRPr lang="zh-CN" altLang="en-US"/>
          </a:p>
        </p:txBody>
      </p:sp>
    </p:spTree>
    <p:extLst>
      <p:ext uri="{BB962C8B-B14F-4D97-AF65-F5344CB8AC3E}">
        <p14:creationId xmlns:p14="http://schemas.microsoft.com/office/powerpoint/2010/main" val="172834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9F627C1-693E-477E-A043-96ED1B988D5D}" type="slidenum">
              <a:rPr lang="zh-CN" altLang="en-US" smtClean="0"/>
              <a:t>6</a:t>
            </a:fld>
            <a:endParaRPr lang="zh-CN" altLang="en-US"/>
          </a:p>
        </p:txBody>
      </p:sp>
    </p:spTree>
    <p:extLst>
      <p:ext uri="{BB962C8B-B14F-4D97-AF65-F5344CB8AC3E}">
        <p14:creationId xmlns:p14="http://schemas.microsoft.com/office/powerpoint/2010/main" val="346974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D7C26-C15B-475C-B157-C6E95207B1B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68048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D7C26-C15B-475C-B157-C6E95207B1B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8324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6AD7C26-C15B-475C-B157-C6E95207B1B3}" type="slidenum">
              <a:rPr lang="zh-CN" altLang="en-US" smtClean="0"/>
              <a:pPr/>
              <a:t>14</a:t>
            </a:fld>
            <a:endParaRPr lang="zh-CN" altLang="en-US"/>
          </a:p>
        </p:txBody>
      </p:sp>
    </p:spTree>
    <p:extLst>
      <p:ext uri="{BB962C8B-B14F-4D97-AF65-F5344CB8AC3E}">
        <p14:creationId xmlns:p14="http://schemas.microsoft.com/office/powerpoint/2010/main" val="2038424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200" b="0" i="0" u="none" strike="noStrike" kern="1200" dirty="0" smtClean="0">
                <a:solidFill>
                  <a:schemeClr val="tx1"/>
                </a:solidFill>
                <a:effectLst/>
                <a:latin typeface="+mn-lt"/>
                <a:ea typeface="+mn-ea"/>
                <a:cs typeface="+mn-cs"/>
              </a:rPr>
              <a:t>在产品及治疗方案开发的早期阶段就能对大规模虚拟患者群体进行全新的概念测试。通过采用系统化方法对整个人体进行建模，医疗保健企业能精确地预测其解决方案对各种人群条件和活动的表现。反过来，生物信息学革命也会相应改变医疗保健领域的规则，就像几个世纪前发生的体内和体外革命一样。</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pPr>
              <a:defRPr/>
            </a:pPr>
            <a:fld id="{C5E39F07-F775-460E-AC55-17DFA89F25E9}" type="slidenum">
              <a:rPr lang="zh-CN" altLang="en-US" smtClean="0"/>
              <a:pPr>
                <a:defRPr/>
              </a:pPr>
              <a:t>15</a:t>
            </a:fld>
            <a:endParaRPr lang="zh-CN" altLang="en-US"/>
          </a:p>
        </p:txBody>
      </p:sp>
    </p:spTree>
    <p:extLst>
      <p:ext uri="{BB962C8B-B14F-4D97-AF65-F5344CB8AC3E}">
        <p14:creationId xmlns:p14="http://schemas.microsoft.com/office/powerpoint/2010/main" val="3334715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http://docer.wps.cn</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573628B-37D6-45AE-9BFF-26F99FD07335}" type="slidenum">
              <a:rPr lang="zh-CN" altLang="en-US" smtClean="0">
                <a:latin typeface="Calibri" panose="020F0502020204030204" pitchFamily="34" charset="0"/>
              </a:rPr>
              <a:pPr/>
              <a:t>21</a:t>
            </a:fld>
            <a:endParaRPr lang="zh-CN" altLang="en-US" smtClean="0">
              <a:latin typeface="Calibri" panose="020F0502020204030204" pitchFamily="34" charset="0"/>
            </a:endParaRPr>
          </a:p>
        </p:txBody>
      </p:sp>
    </p:spTree>
    <p:extLst>
      <p:ext uri="{BB962C8B-B14F-4D97-AF65-F5344CB8AC3E}">
        <p14:creationId xmlns:p14="http://schemas.microsoft.com/office/powerpoint/2010/main" val="188146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6AD7C26-C15B-475C-B157-C6E95207B1B3}" type="slidenum">
              <a:rPr lang="zh-CN" altLang="en-US" smtClean="0"/>
              <a:t>25</a:t>
            </a:fld>
            <a:endParaRPr lang="zh-CN" altLang="en-US"/>
          </a:p>
        </p:txBody>
      </p:sp>
    </p:spTree>
    <p:extLst>
      <p:ext uri="{BB962C8B-B14F-4D97-AF65-F5344CB8AC3E}">
        <p14:creationId xmlns:p14="http://schemas.microsoft.com/office/powerpoint/2010/main" val="3677672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200" b="0" i="0" u="none" strike="noStrike" kern="1200" dirty="0" smtClean="0">
                <a:solidFill>
                  <a:schemeClr val="tx1"/>
                </a:solidFill>
                <a:effectLst/>
                <a:latin typeface="+mn-lt"/>
                <a:ea typeface="+mn-ea"/>
                <a:cs typeface="+mn-cs"/>
              </a:rPr>
              <a:t>在产品及治疗方案开发的早期阶段就能对大规模虚拟患者群体进行全新的概念测试。通过采用系统化方法对整个人体进行建模，医疗保健企业能精确地预测其解决方案对各种人群条件和活动的表现。反过来，生物信息学革命也会相应改变医疗保健领域的规则，就像几个世纪前发生的体内和体外革命一样。</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pPr>
              <a:defRPr/>
            </a:pPr>
            <a:fld id="{C5E39F07-F775-460E-AC55-17DFA89F25E9}" type="slidenum">
              <a:rPr lang="zh-CN" altLang="en-US" smtClean="0"/>
              <a:pPr>
                <a:defRPr/>
              </a:pPr>
              <a:t>28</a:t>
            </a:fld>
            <a:endParaRPr lang="zh-CN" altLang="en-US"/>
          </a:p>
        </p:txBody>
      </p:sp>
    </p:spTree>
    <p:extLst>
      <p:ext uri="{BB962C8B-B14F-4D97-AF65-F5344CB8AC3E}">
        <p14:creationId xmlns:p14="http://schemas.microsoft.com/office/powerpoint/2010/main" val="445788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有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0359" y="421200"/>
            <a:ext cx="1710272" cy="399600"/>
          </a:xfrm>
          <a:prstGeom prst="rect">
            <a:avLst/>
          </a:prstGeom>
        </p:spPr>
      </p:pic>
    </p:spTree>
    <p:extLst>
      <p:ext uri="{BB962C8B-B14F-4D97-AF65-F5344CB8AC3E}">
        <p14:creationId xmlns:p14="http://schemas.microsoft.com/office/powerpoint/2010/main" val="34261610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无标题">
    <p:spTree>
      <p:nvGrpSpPr>
        <p:cNvPr id="1" name=""/>
        <p:cNvGrpSpPr/>
        <p:nvPr/>
      </p:nvGrpSpPr>
      <p:grpSpPr>
        <a:xfrm>
          <a:off x="0" y="0"/>
          <a:ext cx="0" cy="0"/>
          <a:chOff x="0" y="0"/>
          <a:chExt cx="0" cy="0"/>
        </a:xfrm>
      </p:grpSpPr>
      <p:sp>
        <p:nvSpPr>
          <p:cNvPr id="2" name="Title 1"/>
          <p:cNvSpPr>
            <a:spLocks noGrp="1"/>
          </p:cNvSpPr>
          <p:nvPr>
            <p:ph type="title"/>
          </p:nvPr>
        </p:nvSpPr>
        <p:spPr>
          <a:xfrm>
            <a:off x="174459" y="156662"/>
            <a:ext cx="8839200" cy="484187"/>
          </a:xfrm>
          <a:prstGeom prst="rect">
            <a:avLst/>
          </a:prstGeom>
        </p:spPr>
        <p:txBody>
          <a:bodyPr/>
          <a:lstStyle>
            <a:lvl1pPr>
              <a:defRPr sz="2400" b="1">
                <a:solidFill>
                  <a:srgbClr val="2A62AE"/>
                </a:solidFill>
              </a:defRPr>
            </a:lvl1pPr>
          </a:lstStyle>
          <a:p>
            <a:r>
              <a:rPr lang="zh-CN" altLang="en-US" dirty="0"/>
              <a:t>单击此处编辑母版标题样式</a:t>
            </a:r>
            <a:endParaRPr lang="en-US" dirty="0"/>
          </a:p>
        </p:txBody>
      </p:sp>
      <p:sp>
        <p:nvSpPr>
          <p:cNvPr id="3" name="矩形 2"/>
          <p:cNvSpPr/>
          <p:nvPr userDrawn="1"/>
        </p:nvSpPr>
        <p:spPr>
          <a:xfrm flipH="1">
            <a:off x="-2175" y="254000"/>
            <a:ext cx="36000" cy="289513"/>
          </a:xfrm>
          <a:prstGeom prst="rect">
            <a:avLst/>
          </a:prstGeom>
          <a:solidFill>
            <a:srgbClr val="2A62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6093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a:xfrm>
            <a:off x="838200" y="6356351"/>
            <a:ext cx="2743200" cy="365125"/>
          </a:xfrm>
          <a:prstGeom prst="rect">
            <a:avLst/>
          </a:prstGeom>
        </p:spPr>
        <p:txBody>
          <a:bodyPr/>
          <a:lstStyle>
            <a:lvl1pPr>
              <a:defRPr/>
            </a:lvl1pPr>
          </a:lstStyle>
          <a:p>
            <a:pPr>
              <a:defRPr/>
            </a:pPr>
            <a:fld id="{05A397D6-E771-42A5-B27C-BAC96618ABA0}" type="datetimeFigureOut">
              <a:rPr lang="zh-CN" altLang="en-US"/>
              <a:pPr>
                <a:defRPr/>
              </a:pPr>
              <a:t>2021/1/25</a:t>
            </a:fld>
            <a:endParaRPr lang="zh-CN" altLang="en-US"/>
          </a:p>
        </p:txBody>
      </p:sp>
      <p:sp>
        <p:nvSpPr>
          <p:cNvPr id="4" name="页脚占位符 4"/>
          <p:cNvSpPr>
            <a:spLocks noGrp="1"/>
          </p:cNvSpPr>
          <p:nvPr>
            <p:ph type="ftr" sz="quarter" idx="11"/>
          </p:nvPr>
        </p:nvSpPr>
        <p:spPr>
          <a:xfrm>
            <a:off x="4038600" y="6356351"/>
            <a:ext cx="4114800" cy="365125"/>
          </a:xfrm>
          <a:prstGeom prst="rect">
            <a:avLst/>
          </a:prstGeom>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0F283789-597E-4E2A-B2E4-F3C79C138C77}" type="slidenum">
              <a:rPr lang="zh-CN" altLang="en-US"/>
              <a:pPr>
                <a:defRPr/>
              </a:pPr>
              <a:t>‹#›</a:t>
            </a:fld>
            <a:endParaRPr lang="zh-CN" altLang="en-US"/>
          </a:p>
        </p:txBody>
      </p:sp>
    </p:spTree>
    <p:extLst>
      <p:ext uri="{BB962C8B-B14F-4D97-AF65-F5344CB8AC3E}">
        <p14:creationId xmlns:p14="http://schemas.microsoft.com/office/powerpoint/2010/main" val="2460811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0" y="2148840"/>
            <a:ext cx="12192000" cy="2560321"/>
          </a:xfrm>
          <a:prstGeom prst="rect">
            <a:avLst/>
          </a:prstGeom>
          <a:gradFill>
            <a:gsLst>
              <a:gs pos="0">
                <a:srgbClr val="3E69B2"/>
              </a:gs>
              <a:gs pos="100000">
                <a:srgbClr val="31985B"/>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4" name="Text Box 22"/>
          <p:cNvSpPr txBox="1">
            <a:spLocks noChangeArrowheads="1"/>
          </p:cNvSpPr>
          <p:nvPr userDrawn="1"/>
        </p:nvSpPr>
        <p:spPr bwMode="auto">
          <a:xfrm>
            <a:off x="11546417" y="6330638"/>
            <a:ext cx="529167" cy="246221"/>
          </a:xfrm>
          <a:prstGeom prst="rect">
            <a:avLst/>
          </a:prstGeom>
          <a:noFill/>
          <a:ln>
            <a:noFill/>
          </a:ln>
          <a:extLst/>
        </p:spPr>
        <p:txBody>
          <a:bodyPr>
            <a:spAutoFit/>
          </a:bodyPr>
          <a:lstStyle>
            <a:lvl1pPr eaLnBrk="0" hangingPunct="0">
              <a:defRPr sz="1200" b="1">
                <a:solidFill>
                  <a:schemeClr val="tx1"/>
                </a:solidFill>
                <a:latin typeface="Garamond" pitchFamily="18" charset="0"/>
                <a:ea typeface="宋体" pitchFamily="2" charset="-122"/>
              </a:defRPr>
            </a:lvl1pPr>
            <a:lvl2pPr marL="742950" indent="-285750" eaLnBrk="0" hangingPunct="0">
              <a:defRPr sz="1200" b="1">
                <a:solidFill>
                  <a:schemeClr val="tx1"/>
                </a:solidFill>
                <a:latin typeface="Garamond" pitchFamily="18" charset="0"/>
                <a:ea typeface="宋体" pitchFamily="2" charset="-122"/>
              </a:defRPr>
            </a:lvl2pPr>
            <a:lvl3pPr marL="1143000" indent="-228600" eaLnBrk="0" hangingPunct="0">
              <a:defRPr sz="1200" b="1">
                <a:solidFill>
                  <a:schemeClr val="tx1"/>
                </a:solidFill>
                <a:latin typeface="Garamond" pitchFamily="18" charset="0"/>
                <a:ea typeface="宋体" pitchFamily="2" charset="-122"/>
              </a:defRPr>
            </a:lvl3pPr>
            <a:lvl4pPr marL="1600200" indent="-228600" eaLnBrk="0" hangingPunct="0">
              <a:defRPr sz="1200" b="1">
                <a:solidFill>
                  <a:schemeClr val="tx1"/>
                </a:solidFill>
                <a:latin typeface="Garamond" pitchFamily="18" charset="0"/>
                <a:ea typeface="宋体" pitchFamily="2" charset="-122"/>
              </a:defRPr>
            </a:lvl4pPr>
            <a:lvl5pPr marL="2057400" indent="-228600" eaLnBrk="0" hangingPunct="0">
              <a:defRPr sz="1200" b="1">
                <a:solidFill>
                  <a:schemeClr val="tx1"/>
                </a:solidFill>
                <a:latin typeface="Garamond" pitchFamily="18" charset="0"/>
                <a:ea typeface="宋体" pitchFamily="2" charset="-122"/>
              </a:defRPr>
            </a:lvl5pPr>
            <a:lvl6pPr marL="25146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6pPr>
            <a:lvl7pPr marL="29718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7pPr>
            <a:lvl8pPr marL="34290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8pPr>
            <a:lvl9pPr marL="38862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9pPr>
          </a:lstStyle>
          <a:p>
            <a:pPr algn="ctr" eaLnBrk="1" hangingPunct="1">
              <a:spcBef>
                <a:spcPct val="50000"/>
              </a:spcBef>
              <a:defRPr/>
            </a:pPr>
            <a:fld id="{46C3355F-4CF8-4225-AF9D-BF2CB9A55055}" type="slidenum">
              <a:rPr lang="en-US" altLang="zh-CN" sz="1000" smtClean="0">
                <a:solidFill>
                  <a:schemeClr val="bg1">
                    <a:lumMod val="50000"/>
                  </a:schemeClr>
                </a:solidFill>
                <a:latin typeface="+mj-lt"/>
              </a:rPr>
              <a:pPr algn="ctr" eaLnBrk="1" hangingPunct="1">
                <a:spcBef>
                  <a:spcPct val="50000"/>
                </a:spcBef>
                <a:defRPr/>
              </a:pPr>
              <a:t>‹#›</a:t>
            </a:fld>
            <a:endParaRPr lang="en-US" altLang="zh-CN" sz="1000" dirty="0">
              <a:solidFill>
                <a:schemeClr val="bg1">
                  <a:lumMod val="50000"/>
                </a:schemeClr>
              </a:solidFill>
              <a:latin typeface="+mj-lt"/>
            </a:endParaRPr>
          </a:p>
        </p:txBody>
      </p:sp>
      <p:sp>
        <p:nvSpPr>
          <p:cNvPr id="5" name="文本框 4"/>
          <p:cNvSpPr txBox="1"/>
          <p:nvPr userDrawn="1"/>
        </p:nvSpPr>
        <p:spPr>
          <a:xfrm>
            <a:off x="5296743" y="929120"/>
            <a:ext cx="1598515" cy="830997"/>
          </a:xfrm>
          <a:prstGeom prst="rect">
            <a:avLst/>
          </a:prstGeom>
          <a:noFill/>
        </p:spPr>
        <p:txBody>
          <a:bodyPr wrap="none" rtlCol="0">
            <a:spAutoFit/>
          </a:bodyPr>
          <a:lstStyle/>
          <a:p>
            <a:r>
              <a:rPr lang="zh-CN" altLang="en-US" sz="4800" b="1" smtClean="0">
                <a:solidFill>
                  <a:srgbClr val="4472C4"/>
                </a:solidFill>
                <a:latin typeface="微软雅黑" panose="020B0503020204020204" pitchFamily="34" charset="-122"/>
                <a:ea typeface="微软雅黑" panose="020B0503020204020204" pitchFamily="34" charset="-122"/>
              </a:rPr>
              <a:t>目 录</a:t>
            </a:r>
            <a:endParaRPr lang="zh-CN" altLang="en-US" sz="4800" b="1">
              <a:solidFill>
                <a:srgbClr val="4472C4"/>
              </a:solidFill>
              <a:latin typeface="微软雅黑" panose="020B0503020204020204" pitchFamily="34" charset="-122"/>
              <a:ea typeface="微软雅黑" panose="020B0503020204020204" pitchFamily="34" charset="-122"/>
            </a:endParaRPr>
          </a:p>
        </p:txBody>
      </p:sp>
      <p:sp>
        <p:nvSpPr>
          <p:cNvPr id="6" name="文本占位符 9"/>
          <p:cNvSpPr>
            <a:spLocks noGrp="1"/>
          </p:cNvSpPr>
          <p:nvPr>
            <p:ph type="body" sz="quarter" idx="10" hasCustomPrompt="1"/>
          </p:nvPr>
        </p:nvSpPr>
        <p:spPr>
          <a:xfrm>
            <a:off x="1247885" y="3117032"/>
            <a:ext cx="3037623" cy="607499"/>
          </a:xfrm>
          <a:prstGeom prst="rect">
            <a:avLst/>
          </a:prstGeom>
        </p:spPr>
        <p:txBody>
          <a:bodyPr/>
          <a:lstStyle>
            <a:lvl1pPr marL="0" indent="0" algn="l">
              <a:buFontTx/>
              <a:buNone/>
              <a:defRPr sz="32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zh-CN" altLang="en-US" smtClean="0"/>
              <a:t>标题样式</a:t>
            </a:r>
          </a:p>
        </p:txBody>
      </p:sp>
      <p:sp>
        <p:nvSpPr>
          <p:cNvPr id="7" name="矩形 6"/>
          <p:cNvSpPr/>
          <p:nvPr userDrawn="1"/>
        </p:nvSpPr>
        <p:spPr>
          <a:xfrm rot="2700000">
            <a:off x="686978" y="3227060"/>
            <a:ext cx="396000" cy="396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8" name="文本占位符 9"/>
          <p:cNvSpPr>
            <a:spLocks noGrp="1"/>
          </p:cNvSpPr>
          <p:nvPr>
            <p:ph type="body" sz="quarter" idx="11" hasCustomPrompt="1"/>
          </p:nvPr>
        </p:nvSpPr>
        <p:spPr>
          <a:xfrm>
            <a:off x="625736" y="3222781"/>
            <a:ext cx="540000" cy="396000"/>
          </a:xfrm>
          <a:prstGeom prst="rect">
            <a:avLst/>
          </a:prstGeom>
          <a:noFill/>
        </p:spPr>
        <p:txBody>
          <a:bodyPr/>
          <a:lstStyle>
            <a:lvl1pPr marL="0" indent="0" algn="ctr">
              <a:buFontTx/>
              <a:buNone/>
              <a:defRPr sz="20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en-US" altLang="zh-CN" smtClean="0"/>
              <a:t>01</a:t>
            </a:r>
            <a:endParaRPr lang="zh-CN" altLang="en-US" smtClean="0"/>
          </a:p>
        </p:txBody>
      </p:sp>
      <p:sp>
        <p:nvSpPr>
          <p:cNvPr id="9" name="文本占位符 9"/>
          <p:cNvSpPr>
            <a:spLocks noGrp="1"/>
          </p:cNvSpPr>
          <p:nvPr>
            <p:ph type="body" sz="quarter" idx="12" hasCustomPrompt="1"/>
          </p:nvPr>
        </p:nvSpPr>
        <p:spPr>
          <a:xfrm>
            <a:off x="5376446" y="3117032"/>
            <a:ext cx="3037623" cy="607499"/>
          </a:xfrm>
          <a:prstGeom prst="rect">
            <a:avLst/>
          </a:prstGeom>
        </p:spPr>
        <p:txBody>
          <a:bodyPr/>
          <a:lstStyle>
            <a:lvl1pPr marL="0" indent="0" algn="l">
              <a:buFontTx/>
              <a:buNone/>
              <a:defRPr sz="32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zh-CN" altLang="en-US" smtClean="0"/>
              <a:t>标题样式</a:t>
            </a:r>
          </a:p>
        </p:txBody>
      </p:sp>
      <p:sp>
        <p:nvSpPr>
          <p:cNvPr id="10" name="矩形 9"/>
          <p:cNvSpPr/>
          <p:nvPr userDrawn="1"/>
        </p:nvSpPr>
        <p:spPr>
          <a:xfrm rot="2700000">
            <a:off x="4815539" y="3227060"/>
            <a:ext cx="396000" cy="396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11" name="文本占位符 9"/>
          <p:cNvSpPr>
            <a:spLocks noGrp="1"/>
          </p:cNvSpPr>
          <p:nvPr>
            <p:ph type="body" sz="quarter" idx="13" hasCustomPrompt="1"/>
          </p:nvPr>
        </p:nvSpPr>
        <p:spPr>
          <a:xfrm>
            <a:off x="4754297" y="3222781"/>
            <a:ext cx="540000" cy="396000"/>
          </a:xfrm>
          <a:prstGeom prst="rect">
            <a:avLst/>
          </a:prstGeom>
          <a:noFill/>
        </p:spPr>
        <p:txBody>
          <a:bodyPr/>
          <a:lstStyle>
            <a:lvl1pPr marL="0" indent="0" algn="ctr">
              <a:buFontTx/>
              <a:buNone/>
              <a:defRPr sz="20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en-US" altLang="zh-CN" smtClean="0"/>
              <a:t>01</a:t>
            </a:r>
            <a:endParaRPr lang="zh-CN" altLang="en-US" smtClean="0"/>
          </a:p>
        </p:txBody>
      </p:sp>
      <p:sp>
        <p:nvSpPr>
          <p:cNvPr id="12" name="文本占位符 9"/>
          <p:cNvSpPr>
            <a:spLocks noGrp="1"/>
          </p:cNvSpPr>
          <p:nvPr>
            <p:ph type="body" sz="quarter" idx="14" hasCustomPrompt="1"/>
          </p:nvPr>
        </p:nvSpPr>
        <p:spPr>
          <a:xfrm>
            <a:off x="9505007" y="3117032"/>
            <a:ext cx="3037623" cy="607499"/>
          </a:xfrm>
          <a:prstGeom prst="rect">
            <a:avLst/>
          </a:prstGeom>
        </p:spPr>
        <p:txBody>
          <a:bodyPr/>
          <a:lstStyle>
            <a:lvl1pPr marL="0" indent="0" algn="l">
              <a:buFontTx/>
              <a:buNone/>
              <a:defRPr sz="32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zh-CN" altLang="en-US" smtClean="0"/>
              <a:t>标题样式</a:t>
            </a:r>
          </a:p>
        </p:txBody>
      </p:sp>
      <p:sp>
        <p:nvSpPr>
          <p:cNvPr id="13" name="矩形 12"/>
          <p:cNvSpPr/>
          <p:nvPr userDrawn="1"/>
        </p:nvSpPr>
        <p:spPr>
          <a:xfrm rot="2700000">
            <a:off x="8944100" y="3227060"/>
            <a:ext cx="396000" cy="396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14" name="文本占位符 9"/>
          <p:cNvSpPr>
            <a:spLocks noGrp="1"/>
          </p:cNvSpPr>
          <p:nvPr>
            <p:ph type="body" sz="quarter" idx="15" hasCustomPrompt="1"/>
          </p:nvPr>
        </p:nvSpPr>
        <p:spPr>
          <a:xfrm>
            <a:off x="8882858" y="3222781"/>
            <a:ext cx="540000" cy="396000"/>
          </a:xfrm>
          <a:prstGeom prst="rect">
            <a:avLst/>
          </a:prstGeom>
          <a:noFill/>
        </p:spPr>
        <p:txBody>
          <a:bodyPr/>
          <a:lstStyle>
            <a:lvl1pPr marL="0" indent="0" algn="ctr">
              <a:buFontTx/>
              <a:buNone/>
              <a:defRPr sz="20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en-US" altLang="zh-CN" smtClean="0"/>
              <a:t>01</a:t>
            </a:r>
            <a:endParaRPr lang="zh-CN" altLang="en-US" smtClean="0"/>
          </a:p>
        </p:txBody>
      </p:sp>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8697" y="198131"/>
            <a:ext cx="1468857" cy="343194"/>
          </a:xfrm>
          <a:prstGeom prst="rect">
            <a:avLst/>
          </a:prstGeom>
        </p:spPr>
      </p:pic>
    </p:spTree>
    <p:extLst>
      <p:ext uri="{BB962C8B-B14F-4D97-AF65-F5344CB8AC3E}">
        <p14:creationId xmlns:p14="http://schemas.microsoft.com/office/powerpoint/2010/main" val="41743843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4" name="Text Box 22"/>
          <p:cNvSpPr txBox="1">
            <a:spLocks noChangeArrowheads="1"/>
          </p:cNvSpPr>
          <p:nvPr userDrawn="1"/>
        </p:nvSpPr>
        <p:spPr bwMode="auto">
          <a:xfrm>
            <a:off x="11546417" y="6330638"/>
            <a:ext cx="529167" cy="246221"/>
          </a:xfrm>
          <a:prstGeom prst="rect">
            <a:avLst/>
          </a:prstGeom>
          <a:noFill/>
          <a:ln>
            <a:noFill/>
          </a:ln>
          <a:extLst/>
        </p:spPr>
        <p:txBody>
          <a:bodyPr>
            <a:spAutoFit/>
          </a:bodyPr>
          <a:lstStyle>
            <a:lvl1pPr eaLnBrk="0" hangingPunct="0">
              <a:defRPr sz="1200" b="1">
                <a:solidFill>
                  <a:schemeClr val="tx1"/>
                </a:solidFill>
                <a:latin typeface="Garamond" pitchFamily="18" charset="0"/>
                <a:ea typeface="宋体" pitchFamily="2" charset="-122"/>
              </a:defRPr>
            </a:lvl1pPr>
            <a:lvl2pPr marL="742950" indent="-285750" eaLnBrk="0" hangingPunct="0">
              <a:defRPr sz="1200" b="1">
                <a:solidFill>
                  <a:schemeClr val="tx1"/>
                </a:solidFill>
                <a:latin typeface="Garamond" pitchFamily="18" charset="0"/>
                <a:ea typeface="宋体" pitchFamily="2" charset="-122"/>
              </a:defRPr>
            </a:lvl2pPr>
            <a:lvl3pPr marL="1143000" indent="-228600" eaLnBrk="0" hangingPunct="0">
              <a:defRPr sz="1200" b="1">
                <a:solidFill>
                  <a:schemeClr val="tx1"/>
                </a:solidFill>
                <a:latin typeface="Garamond" pitchFamily="18" charset="0"/>
                <a:ea typeface="宋体" pitchFamily="2" charset="-122"/>
              </a:defRPr>
            </a:lvl3pPr>
            <a:lvl4pPr marL="1600200" indent="-228600" eaLnBrk="0" hangingPunct="0">
              <a:defRPr sz="1200" b="1">
                <a:solidFill>
                  <a:schemeClr val="tx1"/>
                </a:solidFill>
                <a:latin typeface="Garamond" pitchFamily="18" charset="0"/>
                <a:ea typeface="宋体" pitchFamily="2" charset="-122"/>
              </a:defRPr>
            </a:lvl4pPr>
            <a:lvl5pPr marL="2057400" indent="-228600" eaLnBrk="0" hangingPunct="0">
              <a:defRPr sz="1200" b="1">
                <a:solidFill>
                  <a:schemeClr val="tx1"/>
                </a:solidFill>
                <a:latin typeface="Garamond" pitchFamily="18" charset="0"/>
                <a:ea typeface="宋体" pitchFamily="2" charset="-122"/>
              </a:defRPr>
            </a:lvl5pPr>
            <a:lvl6pPr marL="25146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6pPr>
            <a:lvl7pPr marL="29718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7pPr>
            <a:lvl8pPr marL="34290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8pPr>
            <a:lvl9pPr marL="38862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9pPr>
          </a:lstStyle>
          <a:p>
            <a:pPr algn="ctr" eaLnBrk="1" hangingPunct="1">
              <a:spcBef>
                <a:spcPct val="50000"/>
              </a:spcBef>
              <a:defRPr/>
            </a:pPr>
            <a:fld id="{46C3355F-4CF8-4225-AF9D-BF2CB9A55055}" type="slidenum">
              <a:rPr lang="en-US" altLang="zh-CN" sz="1000" smtClean="0">
                <a:solidFill>
                  <a:schemeClr val="bg1">
                    <a:lumMod val="50000"/>
                  </a:schemeClr>
                </a:solidFill>
                <a:latin typeface="+mj-lt"/>
              </a:rPr>
              <a:pPr algn="ctr" eaLnBrk="1" hangingPunct="1">
                <a:spcBef>
                  <a:spcPct val="50000"/>
                </a:spcBef>
                <a:defRPr/>
              </a:pPr>
              <a:t>‹#›</a:t>
            </a:fld>
            <a:endParaRPr lang="en-US" altLang="zh-CN" sz="1000" dirty="0">
              <a:solidFill>
                <a:schemeClr val="bg1">
                  <a:lumMod val="50000"/>
                </a:schemeClr>
              </a:solidFill>
              <a:latin typeface="+mj-lt"/>
            </a:endParaRPr>
          </a:p>
        </p:txBody>
      </p:sp>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8697" y="198131"/>
            <a:ext cx="1468857" cy="343194"/>
          </a:xfrm>
          <a:prstGeom prst="rect">
            <a:avLst/>
          </a:prstGeom>
        </p:spPr>
      </p:pic>
      <p:sp>
        <p:nvSpPr>
          <p:cNvPr id="17" name="圆角矩形 16"/>
          <p:cNvSpPr/>
          <p:nvPr userDrawn="1"/>
        </p:nvSpPr>
        <p:spPr>
          <a:xfrm>
            <a:off x="484409" y="2489200"/>
            <a:ext cx="2257168" cy="3302801"/>
          </a:xfrm>
          <a:prstGeom prst="roundRect">
            <a:avLst>
              <a:gd name="adj" fmla="val 8790"/>
            </a:avLst>
          </a:prstGeom>
          <a:solidFill>
            <a:srgbClr val="009CD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cxnSp>
        <p:nvCxnSpPr>
          <p:cNvPr id="18" name="直接连接符 17"/>
          <p:cNvCxnSpPr/>
          <p:nvPr userDrawn="1"/>
        </p:nvCxnSpPr>
        <p:spPr>
          <a:xfrm>
            <a:off x="1192793" y="3034048"/>
            <a:ext cx="840400" cy="0"/>
          </a:xfrm>
          <a:prstGeom prst="line">
            <a:avLst/>
          </a:prstGeom>
          <a:ln w="19050">
            <a:solidFill>
              <a:schemeClr val="bg1"/>
            </a:solidFill>
          </a:ln>
        </p:spPr>
        <p:style>
          <a:lnRef idx="1">
            <a:schemeClr val="accent4"/>
          </a:lnRef>
          <a:fillRef idx="0">
            <a:schemeClr val="accent4"/>
          </a:fillRef>
          <a:effectRef idx="0">
            <a:schemeClr val="accent4"/>
          </a:effectRef>
          <a:fontRef idx="minor">
            <a:schemeClr val="tx1"/>
          </a:fontRef>
        </p:style>
      </p:cxnSp>
      <p:cxnSp>
        <p:nvCxnSpPr>
          <p:cNvPr id="19" name="直接连接符 18"/>
          <p:cNvCxnSpPr/>
          <p:nvPr userDrawn="1"/>
        </p:nvCxnSpPr>
        <p:spPr>
          <a:xfrm>
            <a:off x="1192793" y="3609784"/>
            <a:ext cx="840400" cy="0"/>
          </a:xfrm>
          <a:prstGeom prst="line">
            <a:avLst/>
          </a:prstGeom>
          <a:ln w="19050">
            <a:solidFill>
              <a:schemeClr val="bg1"/>
            </a:solidFill>
          </a:ln>
        </p:spPr>
        <p:style>
          <a:lnRef idx="1">
            <a:schemeClr val="accent4"/>
          </a:lnRef>
          <a:fillRef idx="0">
            <a:schemeClr val="accent4"/>
          </a:fillRef>
          <a:effectRef idx="0">
            <a:schemeClr val="accent4"/>
          </a:effectRef>
          <a:fontRef idx="minor">
            <a:schemeClr val="tx1"/>
          </a:fontRef>
        </p:style>
      </p:cxnSp>
      <p:sp>
        <p:nvSpPr>
          <p:cNvPr id="20" name="文本占位符 9"/>
          <p:cNvSpPr>
            <a:spLocks noGrp="1"/>
          </p:cNvSpPr>
          <p:nvPr>
            <p:ph type="body" sz="quarter" idx="11" hasCustomPrompt="1"/>
          </p:nvPr>
        </p:nvSpPr>
        <p:spPr>
          <a:xfrm>
            <a:off x="1192793" y="3123916"/>
            <a:ext cx="790607" cy="396000"/>
          </a:xfrm>
          <a:prstGeom prst="rect">
            <a:avLst/>
          </a:prstGeom>
          <a:noFill/>
        </p:spPr>
        <p:txBody>
          <a:bodyPr anchor="ctr"/>
          <a:lstStyle>
            <a:lvl1pPr marL="0" indent="0" algn="ctr">
              <a:buFontTx/>
              <a:buNone/>
              <a:defRPr sz="28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en-US" altLang="zh-CN" dirty="0" smtClean="0"/>
              <a:t>01</a:t>
            </a:r>
            <a:endParaRPr lang="zh-CN" altLang="en-US" dirty="0" smtClean="0"/>
          </a:p>
        </p:txBody>
      </p:sp>
      <p:sp>
        <p:nvSpPr>
          <p:cNvPr id="21" name="文本占位符 9"/>
          <p:cNvSpPr>
            <a:spLocks noGrp="1"/>
          </p:cNvSpPr>
          <p:nvPr>
            <p:ph type="body" sz="quarter" idx="10" hasCustomPrompt="1"/>
          </p:nvPr>
        </p:nvSpPr>
        <p:spPr>
          <a:xfrm>
            <a:off x="708417" y="4123798"/>
            <a:ext cx="1809152" cy="607499"/>
          </a:xfrm>
          <a:prstGeom prst="rect">
            <a:avLst/>
          </a:prstGeom>
        </p:spPr>
        <p:txBody>
          <a:bodyPr/>
          <a:lstStyle>
            <a:lvl1pPr marL="0" indent="0" algn="l">
              <a:buFontTx/>
              <a:buNone/>
              <a:defRPr sz="32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zh-CN" altLang="en-US" dirty="0" smtClean="0"/>
              <a:t>标题样式</a:t>
            </a:r>
          </a:p>
        </p:txBody>
      </p:sp>
      <p:sp>
        <p:nvSpPr>
          <p:cNvPr id="22" name="圆角矩形 21"/>
          <p:cNvSpPr/>
          <p:nvPr userDrawn="1"/>
        </p:nvSpPr>
        <p:spPr>
          <a:xfrm>
            <a:off x="3449961" y="2489200"/>
            <a:ext cx="2257168" cy="3302801"/>
          </a:xfrm>
          <a:prstGeom prst="roundRect">
            <a:avLst>
              <a:gd name="adj" fmla="val 8790"/>
            </a:avLst>
          </a:prstGeom>
          <a:solidFill>
            <a:srgbClr val="0AD0D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cxnSp>
        <p:nvCxnSpPr>
          <p:cNvPr id="23" name="直接连接符 22"/>
          <p:cNvCxnSpPr/>
          <p:nvPr userDrawn="1"/>
        </p:nvCxnSpPr>
        <p:spPr>
          <a:xfrm>
            <a:off x="4158345" y="3034048"/>
            <a:ext cx="840400" cy="0"/>
          </a:xfrm>
          <a:prstGeom prst="line">
            <a:avLst/>
          </a:prstGeom>
          <a:ln w="19050">
            <a:solidFill>
              <a:schemeClr val="bg1"/>
            </a:solidFill>
          </a:ln>
        </p:spPr>
        <p:style>
          <a:lnRef idx="1">
            <a:schemeClr val="accent4"/>
          </a:lnRef>
          <a:fillRef idx="0">
            <a:schemeClr val="accent4"/>
          </a:fillRef>
          <a:effectRef idx="0">
            <a:schemeClr val="accent4"/>
          </a:effectRef>
          <a:fontRef idx="minor">
            <a:schemeClr val="tx1"/>
          </a:fontRef>
        </p:style>
      </p:cxnSp>
      <p:cxnSp>
        <p:nvCxnSpPr>
          <p:cNvPr id="24" name="直接连接符 23"/>
          <p:cNvCxnSpPr/>
          <p:nvPr userDrawn="1"/>
        </p:nvCxnSpPr>
        <p:spPr>
          <a:xfrm>
            <a:off x="4158345" y="3609784"/>
            <a:ext cx="840400" cy="0"/>
          </a:xfrm>
          <a:prstGeom prst="line">
            <a:avLst/>
          </a:prstGeom>
          <a:ln w="19050">
            <a:solidFill>
              <a:schemeClr val="bg1"/>
            </a:solidFill>
          </a:ln>
        </p:spPr>
        <p:style>
          <a:lnRef idx="1">
            <a:schemeClr val="accent4"/>
          </a:lnRef>
          <a:fillRef idx="0">
            <a:schemeClr val="accent4"/>
          </a:fillRef>
          <a:effectRef idx="0">
            <a:schemeClr val="accent4"/>
          </a:effectRef>
          <a:fontRef idx="minor">
            <a:schemeClr val="tx1"/>
          </a:fontRef>
        </p:style>
      </p:cxnSp>
      <p:sp>
        <p:nvSpPr>
          <p:cNvPr id="25" name="文本占位符 9"/>
          <p:cNvSpPr>
            <a:spLocks noGrp="1"/>
          </p:cNvSpPr>
          <p:nvPr>
            <p:ph type="body" sz="quarter" idx="12" hasCustomPrompt="1"/>
          </p:nvPr>
        </p:nvSpPr>
        <p:spPr>
          <a:xfrm>
            <a:off x="4158345" y="3123916"/>
            <a:ext cx="790607" cy="396000"/>
          </a:xfrm>
          <a:prstGeom prst="rect">
            <a:avLst/>
          </a:prstGeom>
          <a:noFill/>
        </p:spPr>
        <p:txBody>
          <a:bodyPr anchor="ctr"/>
          <a:lstStyle>
            <a:lvl1pPr marL="0" indent="0" algn="ctr">
              <a:buFontTx/>
              <a:buNone/>
              <a:defRPr sz="28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en-US" altLang="zh-CN" dirty="0" smtClean="0"/>
              <a:t>01</a:t>
            </a:r>
            <a:endParaRPr lang="zh-CN" altLang="en-US" dirty="0" smtClean="0"/>
          </a:p>
        </p:txBody>
      </p:sp>
      <p:sp>
        <p:nvSpPr>
          <p:cNvPr id="26" name="文本占位符 9"/>
          <p:cNvSpPr>
            <a:spLocks noGrp="1"/>
          </p:cNvSpPr>
          <p:nvPr>
            <p:ph type="body" sz="quarter" idx="13" hasCustomPrompt="1"/>
          </p:nvPr>
        </p:nvSpPr>
        <p:spPr>
          <a:xfrm>
            <a:off x="3673969" y="4123798"/>
            <a:ext cx="1809152" cy="607499"/>
          </a:xfrm>
          <a:prstGeom prst="rect">
            <a:avLst/>
          </a:prstGeom>
        </p:spPr>
        <p:txBody>
          <a:bodyPr/>
          <a:lstStyle>
            <a:lvl1pPr marL="0" indent="0" algn="l">
              <a:buFontTx/>
              <a:buNone/>
              <a:defRPr sz="32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zh-CN" altLang="en-US" dirty="0" smtClean="0"/>
              <a:t>标题样式</a:t>
            </a:r>
          </a:p>
        </p:txBody>
      </p:sp>
      <p:sp>
        <p:nvSpPr>
          <p:cNvPr id="27" name="圆角矩形 26"/>
          <p:cNvSpPr/>
          <p:nvPr userDrawn="1"/>
        </p:nvSpPr>
        <p:spPr>
          <a:xfrm>
            <a:off x="6414896" y="2489200"/>
            <a:ext cx="2257168" cy="3302801"/>
          </a:xfrm>
          <a:prstGeom prst="roundRect">
            <a:avLst>
              <a:gd name="adj" fmla="val 8790"/>
            </a:avLst>
          </a:prstGeom>
          <a:solidFill>
            <a:srgbClr val="10CE9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cxnSp>
        <p:nvCxnSpPr>
          <p:cNvPr id="28" name="直接连接符 27"/>
          <p:cNvCxnSpPr/>
          <p:nvPr userDrawn="1"/>
        </p:nvCxnSpPr>
        <p:spPr>
          <a:xfrm>
            <a:off x="7123280" y="3034048"/>
            <a:ext cx="840400" cy="0"/>
          </a:xfrm>
          <a:prstGeom prst="line">
            <a:avLst/>
          </a:prstGeom>
          <a:ln w="19050">
            <a:solidFill>
              <a:schemeClr val="bg1"/>
            </a:solidFill>
          </a:ln>
        </p:spPr>
        <p:style>
          <a:lnRef idx="1">
            <a:schemeClr val="accent4"/>
          </a:lnRef>
          <a:fillRef idx="0">
            <a:schemeClr val="accent4"/>
          </a:fillRef>
          <a:effectRef idx="0">
            <a:schemeClr val="accent4"/>
          </a:effectRef>
          <a:fontRef idx="minor">
            <a:schemeClr val="tx1"/>
          </a:fontRef>
        </p:style>
      </p:cxnSp>
      <p:cxnSp>
        <p:nvCxnSpPr>
          <p:cNvPr id="29" name="直接连接符 28"/>
          <p:cNvCxnSpPr/>
          <p:nvPr userDrawn="1"/>
        </p:nvCxnSpPr>
        <p:spPr>
          <a:xfrm>
            <a:off x="7123280" y="3609784"/>
            <a:ext cx="840400" cy="0"/>
          </a:xfrm>
          <a:prstGeom prst="line">
            <a:avLst/>
          </a:prstGeom>
          <a:ln w="19050">
            <a:solidFill>
              <a:schemeClr val="bg1"/>
            </a:solidFill>
          </a:ln>
        </p:spPr>
        <p:style>
          <a:lnRef idx="1">
            <a:schemeClr val="accent4"/>
          </a:lnRef>
          <a:fillRef idx="0">
            <a:schemeClr val="accent4"/>
          </a:fillRef>
          <a:effectRef idx="0">
            <a:schemeClr val="accent4"/>
          </a:effectRef>
          <a:fontRef idx="minor">
            <a:schemeClr val="tx1"/>
          </a:fontRef>
        </p:style>
      </p:cxnSp>
      <p:sp>
        <p:nvSpPr>
          <p:cNvPr id="30" name="文本占位符 9"/>
          <p:cNvSpPr>
            <a:spLocks noGrp="1"/>
          </p:cNvSpPr>
          <p:nvPr>
            <p:ph type="body" sz="quarter" idx="14" hasCustomPrompt="1"/>
          </p:nvPr>
        </p:nvSpPr>
        <p:spPr>
          <a:xfrm>
            <a:off x="7123280" y="3123916"/>
            <a:ext cx="790607" cy="396000"/>
          </a:xfrm>
          <a:prstGeom prst="rect">
            <a:avLst/>
          </a:prstGeom>
          <a:noFill/>
        </p:spPr>
        <p:txBody>
          <a:bodyPr anchor="ctr"/>
          <a:lstStyle>
            <a:lvl1pPr marL="0" indent="0" algn="ctr">
              <a:buFontTx/>
              <a:buNone/>
              <a:defRPr sz="28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en-US" altLang="zh-CN" dirty="0" smtClean="0"/>
              <a:t>01</a:t>
            </a:r>
            <a:endParaRPr lang="zh-CN" altLang="en-US" dirty="0" smtClean="0"/>
          </a:p>
        </p:txBody>
      </p:sp>
      <p:sp>
        <p:nvSpPr>
          <p:cNvPr id="31" name="文本占位符 9"/>
          <p:cNvSpPr>
            <a:spLocks noGrp="1"/>
          </p:cNvSpPr>
          <p:nvPr>
            <p:ph type="body" sz="quarter" idx="15" hasCustomPrompt="1"/>
          </p:nvPr>
        </p:nvSpPr>
        <p:spPr>
          <a:xfrm>
            <a:off x="6638904" y="4123798"/>
            <a:ext cx="1809152" cy="607499"/>
          </a:xfrm>
          <a:prstGeom prst="rect">
            <a:avLst/>
          </a:prstGeom>
        </p:spPr>
        <p:txBody>
          <a:bodyPr/>
          <a:lstStyle>
            <a:lvl1pPr marL="0" indent="0" algn="l">
              <a:buFontTx/>
              <a:buNone/>
              <a:defRPr sz="32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zh-CN" altLang="en-US" dirty="0" smtClean="0"/>
              <a:t>标题样式</a:t>
            </a:r>
          </a:p>
        </p:txBody>
      </p:sp>
      <p:sp>
        <p:nvSpPr>
          <p:cNvPr id="32" name="圆角矩形 31"/>
          <p:cNvSpPr/>
          <p:nvPr userDrawn="1"/>
        </p:nvSpPr>
        <p:spPr>
          <a:xfrm>
            <a:off x="9379831" y="2489200"/>
            <a:ext cx="2257168" cy="3302801"/>
          </a:xfrm>
          <a:prstGeom prst="roundRect">
            <a:avLst>
              <a:gd name="adj" fmla="val 8790"/>
            </a:avLst>
          </a:prstGeom>
          <a:solidFill>
            <a:srgbClr val="7CCA6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cxnSp>
        <p:nvCxnSpPr>
          <p:cNvPr id="33" name="直接连接符 32"/>
          <p:cNvCxnSpPr/>
          <p:nvPr userDrawn="1"/>
        </p:nvCxnSpPr>
        <p:spPr>
          <a:xfrm>
            <a:off x="10088215" y="3034048"/>
            <a:ext cx="840400" cy="0"/>
          </a:xfrm>
          <a:prstGeom prst="line">
            <a:avLst/>
          </a:prstGeom>
          <a:ln w="19050">
            <a:solidFill>
              <a:schemeClr val="bg1"/>
            </a:solidFill>
          </a:ln>
        </p:spPr>
        <p:style>
          <a:lnRef idx="1">
            <a:schemeClr val="accent4"/>
          </a:lnRef>
          <a:fillRef idx="0">
            <a:schemeClr val="accent4"/>
          </a:fillRef>
          <a:effectRef idx="0">
            <a:schemeClr val="accent4"/>
          </a:effectRef>
          <a:fontRef idx="minor">
            <a:schemeClr val="tx1"/>
          </a:fontRef>
        </p:style>
      </p:cxnSp>
      <p:cxnSp>
        <p:nvCxnSpPr>
          <p:cNvPr id="34" name="直接连接符 33"/>
          <p:cNvCxnSpPr/>
          <p:nvPr userDrawn="1"/>
        </p:nvCxnSpPr>
        <p:spPr>
          <a:xfrm>
            <a:off x="10088215" y="3609784"/>
            <a:ext cx="840400" cy="0"/>
          </a:xfrm>
          <a:prstGeom prst="line">
            <a:avLst/>
          </a:prstGeom>
          <a:ln w="19050">
            <a:solidFill>
              <a:schemeClr val="bg1"/>
            </a:solidFill>
          </a:ln>
        </p:spPr>
        <p:style>
          <a:lnRef idx="1">
            <a:schemeClr val="accent4"/>
          </a:lnRef>
          <a:fillRef idx="0">
            <a:schemeClr val="accent4"/>
          </a:fillRef>
          <a:effectRef idx="0">
            <a:schemeClr val="accent4"/>
          </a:effectRef>
          <a:fontRef idx="minor">
            <a:schemeClr val="tx1"/>
          </a:fontRef>
        </p:style>
      </p:cxnSp>
      <p:sp>
        <p:nvSpPr>
          <p:cNvPr id="35" name="文本占位符 9"/>
          <p:cNvSpPr>
            <a:spLocks noGrp="1"/>
          </p:cNvSpPr>
          <p:nvPr>
            <p:ph type="body" sz="quarter" idx="16" hasCustomPrompt="1"/>
          </p:nvPr>
        </p:nvSpPr>
        <p:spPr>
          <a:xfrm>
            <a:off x="10088215" y="3123916"/>
            <a:ext cx="790607" cy="396000"/>
          </a:xfrm>
          <a:prstGeom prst="rect">
            <a:avLst/>
          </a:prstGeom>
          <a:noFill/>
        </p:spPr>
        <p:txBody>
          <a:bodyPr anchor="ctr"/>
          <a:lstStyle>
            <a:lvl1pPr marL="0" indent="0" algn="ctr">
              <a:buFontTx/>
              <a:buNone/>
              <a:defRPr sz="28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en-US" altLang="zh-CN" dirty="0" smtClean="0"/>
              <a:t>01</a:t>
            </a:r>
            <a:endParaRPr lang="zh-CN" altLang="en-US" dirty="0" smtClean="0"/>
          </a:p>
        </p:txBody>
      </p:sp>
      <p:sp>
        <p:nvSpPr>
          <p:cNvPr id="36" name="文本占位符 9"/>
          <p:cNvSpPr>
            <a:spLocks noGrp="1"/>
          </p:cNvSpPr>
          <p:nvPr>
            <p:ph type="body" sz="quarter" idx="17" hasCustomPrompt="1"/>
          </p:nvPr>
        </p:nvSpPr>
        <p:spPr>
          <a:xfrm>
            <a:off x="9603839" y="4123798"/>
            <a:ext cx="1809152" cy="607499"/>
          </a:xfrm>
          <a:prstGeom prst="rect">
            <a:avLst/>
          </a:prstGeom>
        </p:spPr>
        <p:txBody>
          <a:bodyPr/>
          <a:lstStyle>
            <a:lvl1pPr marL="0" indent="0" algn="l">
              <a:buFontTx/>
              <a:buNone/>
              <a:defRPr sz="32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zh-CN" altLang="en-US" dirty="0" smtClean="0"/>
              <a:t>标题样式</a:t>
            </a:r>
          </a:p>
        </p:txBody>
      </p:sp>
      <p:sp>
        <p:nvSpPr>
          <p:cNvPr id="40" name="文本占位符 38"/>
          <p:cNvSpPr>
            <a:spLocks noGrp="1"/>
          </p:cNvSpPr>
          <p:nvPr>
            <p:ph type="body" sz="quarter" idx="18" hasCustomPrompt="1"/>
          </p:nvPr>
        </p:nvSpPr>
        <p:spPr>
          <a:xfrm>
            <a:off x="5175788" y="929120"/>
            <a:ext cx="1840424" cy="914400"/>
          </a:xfrm>
          <a:prstGeom prst="rect">
            <a:avLst/>
          </a:prstGeom>
        </p:spPr>
        <p:txBody>
          <a:bodyPr/>
          <a:lstStyle>
            <a:lvl1pPr marL="0" indent="0" algn="ctr">
              <a:buNone/>
              <a:defRPr sz="4800" b="1">
                <a:solidFill>
                  <a:srgbClr val="3E69B2"/>
                </a:solidFill>
                <a:latin typeface="微软雅黑" panose="020B0503020204020204" pitchFamily="34" charset="-122"/>
                <a:ea typeface="微软雅黑" panose="020B0503020204020204" pitchFamily="34" charset="-122"/>
              </a:defRPr>
            </a:lvl1pPr>
          </a:lstStyle>
          <a:p>
            <a:pPr lvl="0"/>
            <a:r>
              <a:rPr lang="zh-CN" altLang="en-US" smtClean="0"/>
              <a:t>标 题</a:t>
            </a:r>
            <a:endParaRPr lang="zh-CN" altLang="en-US"/>
          </a:p>
        </p:txBody>
      </p:sp>
    </p:spTree>
    <p:extLst>
      <p:ext uri="{BB962C8B-B14F-4D97-AF65-F5344CB8AC3E}">
        <p14:creationId xmlns:p14="http://schemas.microsoft.com/office/powerpoint/2010/main" val="27191120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6" name="矩形 5"/>
          <p:cNvSpPr/>
          <p:nvPr userDrawn="1"/>
        </p:nvSpPr>
        <p:spPr>
          <a:xfrm>
            <a:off x="4654296" y="3127246"/>
            <a:ext cx="7537704" cy="1008000"/>
          </a:xfrm>
          <a:prstGeom prst="rect">
            <a:avLst/>
          </a:prstGeom>
          <a:gradFill>
            <a:gsLst>
              <a:gs pos="0">
                <a:srgbClr val="3E69B2"/>
              </a:gs>
              <a:gs pos="100000">
                <a:srgbClr val="31985B"/>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7" name="等腰三角形 6"/>
          <p:cNvSpPr/>
          <p:nvPr userDrawn="1"/>
        </p:nvSpPr>
        <p:spPr>
          <a:xfrm rot="5400000">
            <a:off x="-360767" y="3486478"/>
            <a:ext cx="1009535" cy="288000"/>
          </a:xfrm>
          <a:prstGeom prst="triangle">
            <a:avLst/>
          </a:prstGeom>
          <a:solidFill>
            <a:srgbClr val="4472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8" name="文本占位符 4">
            <a:extLst>
              <a:ext uri="{FF2B5EF4-FFF2-40B4-BE49-F238E27FC236}">
                <a16:creationId xmlns:a16="http://schemas.microsoft.com/office/drawing/2014/main" id="{078DED3A-D50E-456C-98D0-6F471CCF4D19}"/>
              </a:ext>
            </a:extLst>
          </p:cNvPr>
          <p:cNvSpPr txBox="1">
            <a:spLocks/>
          </p:cNvSpPr>
          <p:nvPr userDrawn="1"/>
        </p:nvSpPr>
        <p:spPr>
          <a:xfrm>
            <a:off x="385280" y="3855600"/>
            <a:ext cx="3037623" cy="314988"/>
          </a:xfrm>
          <a:prstGeom prst="rect">
            <a:avLst/>
          </a:prstGeom>
          <a:ln>
            <a:miter/>
          </a:ln>
        </p:spPr>
        <p:txBody>
          <a:bodyPr anchor="b">
            <a:noAutofit/>
          </a:bodyPr>
          <a:lst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2000" b="1" i="0" u="none" strike="noStrike" kern="1200" cap="none" spc="0" normalizeH="0" baseline="0" noProof="0" smtClean="0">
                <a:ln>
                  <a:noFill/>
                </a:ln>
                <a:solidFill>
                  <a:srgbClr val="FFFFFF">
                    <a:lumMod val="85000"/>
                  </a:srgbClr>
                </a:solidFill>
                <a:effectLst/>
                <a:uLnTx/>
                <a:uFillTx/>
                <a:latin typeface="Arial"/>
                <a:ea typeface="微软雅黑" panose="020B0503020204020204" charset="-122"/>
                <a:cs typeface="Arial"/>
              </a:rPr>
              <a:t>Cybernaut </a:t>
            </a:r>
            <a:r>
              <a:rPr lang="en-US" altLang="zh-CN" sz="2000" b="1" dirty="0" err="1">
                <a:solidFill>
                  <a:srgbClr val="FFFFFF">
                    <a:lumMod val="85000"/>
                  </a:srgbClr>
                </a:solidFill>
                <a:latin typeface="Arial"/>
                <a:ea typeface="微软雅黑" panose="020B0503020204020204" charset="-122"/>
                <a:cs typeface="Arial"/>
              </a:rPr>
              <a:t>zhongzhi</a:t>
            </a:r>
            <a:endParaRPr kumimoji="0" lang="en-US" altLang="zh-CN" sz="2000" b="1" i="0" u="none" strike="noStrike" kern="1200" cap="none" spc="0" normalizeH="0" baseline="0" noProof="0" dirty="0">
              <a:ln>
                <a:noFill/>
              </a:ln>
              <a:solidFill>
                <a:srgbClr val="FFFFFF">
                  <a:lumMod val="85000"/>
                </a:srgbClr>
              </a:solidFill>
              <a:effectLst/>
              <a:uLnTx/>
              <a:uFillTx/>
              <a:latin typeface="Arial"/>
              <a:ea typeface="微软雅黑" panose="020B0503020204020204" charset="-122"/>
              <a:cs typeface="Arial"/>
            </a:endParaRPr>
          </a:p>
        </p:txBody>
      </p:sp>
      <p:sp>
        <p:nvSpPr>
          <p:cNvPr id="9" name="文本占位符 9"/>
          <p:cNvSpPr>
            <a:spLocks noGrp="1"/>
          </p:cNvSpPr>
          <p:nvPr>
            <p:ph type="body" sz="quarter" idx="10" hasCustomPrompt="1"/>
          </p:nvPr>
        </p:nvSpPr>
        <p:spPr>
          <a:xfrm>
            <a:off x="385280" y="3124800"/>
            <a:ext cx="4269016" cy="645907"/>
          </a:xfrm>
          <a:prstGeom prst="rect">
            <a:avLst/>
          </a:prstGeom>
        </p:spPr>
        <p:txBody>
          <a:bodyPr/>
          <a:lstStyle>
            <a:lvl1pPr marL="0" indent="0">
              <a:buFontTx/>
              <a:buNone/>
              <a:defRPr sz="4000" b="1">
                <a:solidFill>
                  <a:srgbClr val="4472C4"/>
                </a:solidFill>
                <a:latin typeface="微软雅黑" panose="020B0503020204020204" pitchFamily="34" charset="-122"/>
                <a:ea typeface="微软雅黑" panose="020B0503020204020204" pitchFamily="34" charset="-122"/>
              </a:defRPr>
            </a:lvl1pPr>
            <a:lvl5pPr marL="1524000" indent="0">
              <a:buNone/>
              <a:defRPr/>
            </a:lvl5pPr>
          </a:lstStyle>
          <a:p>
            <a:pPr lvl="0"/>
            <a:r>
              <a:rPr lang="zh-CN" altLang="en-US" smtClean="0"/>
              <a:t>标题样式</a:t>
            </a:r>
          </a:p>
        </p:txBody>
      </p:sp>
      <p:sp>
        <p:nvSpPr>
          <p:cNvPr id="11" name="Text Box 22"/>
          <p:cNvSpPr txBox="1">
            <a:spLocks noChangeArrowheads="1"/>
          </p:cNvSpPr>
          <p:nvPr userDrawn="1"/>
        </p:nvSpPr>
        <p:spPr bwMode="auto">
          <a:xfrm>
            <a:off x="11546417" y="6330638"/>
            <a:ext cx="529167" cy="246221"/>
          </a:xfrm>
          <a:prstGeom prst="rect">
            <a:avLst/>
          </a:prstGeom>
          <a:noFill/>
          <a:ln>
            <a:noFill/>
          </a:ln>
          <a:extLst/>
        </p:spPr>
        <p:txBody>
          <a:bodyPr>
            <a:spAutoFit/>
          </a:bodyPr>
          <a:lstStyle>
            <a:lvl1pPr eaLnBrk="0" hangingPunct="0">
              <a:defRPr sz="1200" b="1">
                <a:solidFill>
                  <a:schemeClr val="tx1"/>
                </a:solidFill>
                <a:latin typeface="Garamond" pitchFamily="18" charset="0"/>
                <a:ea typeface="宋体" pitchFamily="2" charset="-122"/>
              </a:defRPr>
            </a:lvl1pPr>
            <a:lvl2pPr marL="742950" indent="-285750" eaLnBrk="0" hangingPunct="0">
              <a:defRPr sz="1200" b="1">
                <a:solidFill>
                  <a:schemeClr val="tx1"/>
                </a:solidFill>
                <a:latin typeface="Garamond" pitchFamily="18" charset="0"/>
                <a:ea typeface="宋体" pitchFamily="2" charset="-122"/>
              </a:defRPr>
            </a:lvl2pPr>
            <a:lvl3pPr marL="1143000" indent="-228600" eaLnBrk="0" hangingPunct="0">
              <a:defRPr sz="1200" b="1">
                <a:solidFill>
                  <a:schemeClr val="tx1"/>
                </a:solidFill>
                <a:latin typeface="Garamond" pitchFamily="18" charset="0"/>
                <a:ea typeface="宋体" pitchFamily="2" charset="-122"/>
              </a:defRPr>
            </a:lvl3pPr>
            <a:lvl4pPr marL="1600200" indent="-228600" eaLnBrk="0" hangingPunct="0">
              <a:defRPr sz="1200" b="1">
                <a:solidFill>
                  <a:schemeClr val="tx1"/>
                </a:solidFill>
                <a:latin typeface="Garamond" pitchFamily="18" charset="0"/>
                <a:ea typeface="宋体" pitchFamily="2" charset="-122"/>
              </a:defRPr>
            </a:lvl4pPr>
            <a:lvl5pPr marL="2057400" indent="-228600" eaLnBrk="0" hangingPunct="0">
              <a:defRPr sz="1200" b="1">
                <a:solidFill>
                  <a:schemeClr val="tx1"/>
                </a:solidFill>
                <a:latin typeface="Garamond" pitchFamily="18" charset="0"/>
                <a:ea typeface="宋体" pitchFamily="2" charset="-122"/>
              </a:defRPr>
            </a:lvl5pPr>
            <a:lvl6pPr marL="25146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6pPr>
            <a:lvl7pPr marL="29718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7pPr>
            <a:lvl8pPr marL="34290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8pPr>
            <a:lvl9pPr marL="38862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9pPr>
          </a:lstStyle>
          <a:p>
            <a:pPr algn="ctr" eaLnBrk="1" hangingPunct="1">
              <a:spcBef>
                <a:spcPct val="50000"/>
              </a:spcBef>
              <a:defRPr/>
            </a:pPr>
            <a:fld id="{46C3355F-4CF8-4225-AF9D-BF2CB9A55055}" type="slidenum">
              <a:rPr lang="en-US" altLang="zh-CN" sz="1000" smtClean="0">
                <a:solidFill>
                  <a:schemeClr val="bg1">
                    <a:lumMod val="50000"/>
                  </a:schemeClr>
                </a:solidFill>
                <a:latin typeface="+mj-lt"/>
              </a:rPr>
              <a:pPr algn="ctr" eaLnBrk="1" hangingPunct="1">
                <a:spcBef>
                  <a:spcPct val="50000"/>
                </a:spcBef>
                <a:defRPr/>
              </a:pPr>
              <a:t>‹#›</a:t>
            </a:fld>
            <a:endParaRPr lang="en-US" altLang="zh-CN" sz="1000" dirty="0">
              <a:solidFill>
                <a:schemeClr val="bg1">
                  <a:lumMod val="50000"/>
                </a:schemeClr>
              </a:solidFill>
              <a:latin typeface="+mj-lt"/>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8697" y="198131"/>
            <a:ext cx="1468857" cy="343194"/>
          </a:xfrm>
          <a:prstGeom prst="rect">
            <a:avLst/>
          </a:prstGeom>
        </p:spPr>
      </p:pic>
    </p:spTree>
    <p:extLst>
      <p:ext uri="{BB962C8B-B14F-4D97-AF65-F5344CB8AC3E}">
        <p14:creationId xmlns:p14="http://schemas.microsoft.com/office/powerpoint/2010/main" val="30308037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3" name="等腰三角形 22"/>
          <p:cNvSpPr/>
          <p:nvPr userDrawn="1"/>
        </p:nvSpPr>
        <p:spPr>
          <a:xfrm flipV="1">
            <a:off x="97278" y="3481900"/>
            <a:ext cx="1160570" cy="1164587"/>
          </a:xfrm>
          <a:prstGeom prst="triangle">
            <a:avLst/>
          </a:prstGeom>
          <a:solidFill>
            <a:srgbClr val="0B5395"/>
          </a:solidFill>
          <a:ln w="12700" cap="flat" cmpd="sng" algn="ctr">
            <a:noFill/>
            <a:prstDash val="solid"/>
            <a:miter lim="800000"/>
          </a:ln>
          <a:effectLst/>
        </p:spPr>
        <p:txBody>
          <a:bodyPr lIns="96430" tIns="48215" rIns="96430" bIns="482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等腰三角形 16"/>
          <p:cNvSpPr/>
          <p:nvPr userDrawn="1"/>
        </p:nvSpPr>
        <p:spPr>
          <a:xfrm>
            <a:off x="3473650" y="2094738"/>
            <a:ext cx="1160570" cy="1164587"/>
          </a:xfrm>
          <a:prstGeom prst="triangle">
            <a:avLst/>
          </a:prstGeom>
          <a:solidFill>
            <a:schemeClr val="accent1">
              <a:lumMod val="75000"/>
            </a:schemeClr>
          </a:solidFill>
          <a:ln w="12700" cap="flat" cmpd="sng" algn="ctr">
            <a:noFill/>
            <a:prstDash val="solid"/>
            <a:miter lim="800000"/>
          </a:ln>
          <a:effectLst/>
        </p:spPr>
        <p:txBody>
          <a:bodyPr lIns="96430" tIns="48215" rIns="96430" bIns="482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矩形 21"/>
          <p:cNvSpPr/>
          <p:nvPr userDrawn="1"/>
        </p:nvSpPr>
        <p:spPr>
          <a:xfrm>
            <a:off x="704" y="2368433"/>
            <a:ext cx="12191296" cy="1999094"/>
          </a:xfrm>
          <a:prstGeom prst="rect">
            <a:avLst/>
          </a:prstGeom>
          <a:gradFill>
            <a:gsLst>
              <a:gs pos="0">
                <a:srgbClr val="3E69B2"/>
              </a:gs>
              <a:gs pos="100000">
                <a:srgbClr val="31985B"/>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11" name="Text Box 22"/>
          <p:cNvSpPr txBox="1">
            <a:spLocks noChangeArrowheads="1"/>
          </p:cNvSpPr>
          <p:nvPr userDrawn="1"/>
        </p:nvSpPr>
        <p:spPr bwMode="auto">
          <a:xfrm>
            <a:off x="11546417" y="6330638"/>
            <a:ext cx="529167" cy="246221"/>
          </a:xfrm>
          <a:prstGeom prst="rect">
            <a:avLst/>
          </a:prstGeom>
          <a:noFill/>
          <a:ln>
            <a:noFill/>
          </a:ln>
          <a:extLst/>
        </p:spPr>
        <p:txBody>
          <a:bodyPr>
            <a:spAutoFit/>
          </a:bodyPr>
          <a:lstStyle>
            <a:lvl1pPr eaLnBrk="0" hangingPunct="0">
              <a:defRPr sz="1200" b="1">
                <a:solidFill>
                  <a:schemeClr val="tx1"/>
                </a:solidFill>
                <a:latin typeface="Garamond" pitchFamily="18" charset="0"/>
                <a:ea typeface="宋体" pitchFamily="2" charset="-122"/>
              </a:defRPr>
            </a:lvl1pPr>
            <a:lvl2pPr marL="742950" indent="-285750" eaLnBrk="0" hangingPunct="0">
              <a:defRPr sz="1200" b="1">
                <a:solidFill>
                  <a:schemeClr val="tx1"/>
                </a:solidFill>
                <a:latin typeface="Garamond" pitchFamily="18" charset="0"/>
                <a:ea typeface="宋体" pitchFamily="2" charset="-122"/>
              </a:defRPr>
            </a:lvl2pPr>
            <a:lvl3pPr marL="1143000" indent="-228600" eaLnBrk="0" hangingPunct="0">
              <a:defRPr sz="1200" b="1">
                <a:solidFill>
                  <a:schemeClr val="tx1"/>
                </a:solidFill>
                <a:latin typeface="Garamond" pitchFamily="18" charset="0"/>
                <a:ea typeface="宋体" pitchFamily="2" charset="-122"/>
              </a:defRPr>
            </a:lvl3pPr>
            <a:lvl4pPr marL="1600200" indent="-228600" eaLnBrk="0" hangingPunct="0">
              <a:defRPr sz="1200" b="1">
                <a:solidFill>
                  <a:schemeClr val="tx1"/>
                </a:solidFill>
                <a:latin typeface="Garamond" pitchFamily="18" charset="0"/>
                <a:ea typeface="宋体" pitchFamily="2" charset="-122"/>
              </a:defRPr>
            </a:lvl4pPr>
            <a:lvl5pPr marL="2057400" indent="-228600" eaLnBrk="0" hangingPunct="0">
              <a:defRPr sz="1200" b="1">
                <a:solidFill>
                  <a:schemeClr val="tx1"/>
                </a:solidFill>
                <a:latin typeface="Garamond" pitchFamily="18" charset="0"/>
                <a:ea typeface="宋体" pitchFamily="2" charset="-122"/>
              </a:defRPr>
            </a:lvl5pPr>
            <a:lvl6pPr marL="25146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6pPr>
            <a:lvl7pPr marL="29718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7pPr>
            <a:lvl8pPr marL="34290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8pPr>
            <a:lvl9pPr marL="38862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9pPr>
          </a:lstStyle>
          <a:p>
            <a:pPr algn="ctr" eaLnBrk="1" hangingPunct="1">
              <a:spcBef>
                <a:spcPct val="50000"/>
              </a:spcBef>
              <a:defRPr/>
            </a:pPr>
            <a:fld id="{46C3355F-4CF8-4225-AF9D-BF2CB9A55055}" type="slidenum">
              <a:rPr lang="en-US" altLang="zh-CN" sz="1000" smtClean="0">
                <a:solidFill>
                  <a:schemeClr val="bg1">
                    <a:lumMod val="50000"/>
                  </a:schemeClr>
                </a:solidFill>
                <a:latin typeface="+mj-lt"/>
              </a:rPr>
              <a:pPr algn="ctr" eaLnBrk="1" hangingPunct="1">
                <a:spcBef>
                  <a:spcPct val="50000"/>
                </a:spcBef>
                <a:defRPr/>
              </a:pPr>
              <a:t>‹#›</a:t>
            </a:fld>
            <a:endParaRPr lang="en-US" altLang="zh-CN" sz="1000" dirty="0">
              <a:solidFill>
                <a:schemeClr val="bg1">
                  <a:lumMod val="50000"/>
                </a:schemeClr>
              </a:solidFill>
              <a:latin typeface="+mj-lt"/>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8697" y="198131"/>
            <a:ext cx="1468857" cy="343194"/>
          </a:xfrm>
          <a:prstGeom prst="rect">
            <a:avLst/>
          </a:prstGeom>
        </p:spPr>
      </p:pic>
      <p:sp>
        <p:nvSpPr>
          <p:cNvPr id="19" name="平行四边形 18"/>
          <p:cNvSpPr/>
          <p:nvPr userDrawn="1"/>
        </p:nvSpPr>
        <p:spPr>
          <a:xfrm>
            <a:off x="674508" y="2095636"/>
            <a:ext cx="3384444" cy="2544693"/>
          </a:xfrm>
          <a:prstGeom prst="parallelogram">
            <a:avLst>
              <a:gd name="adj" fmla="val 48207"/>
            </a:avLst>
          </a:prstGeom>
          <a:solidFill>
            <a:srgbClr val="3E69B2"/>
          </a:solidFill>
          <a:ln w="12700" cap="flat" cmpd="sng" algn="ctr">
            <a:noFill/>
            <a:prstDash val="solid"/>
            <a:miter lim="800000"/>
          </a:ln>
          <a:effectLst/>
        </p:spPr>
        <p:txBody>
          <a:bodyPr lIns="96430" tIns="48215" rIns="96430" bIns="482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占位符 9"/>
          <p:cNvSpPr>
            <a:spLocks noGrp="1"/>
          </p:cNvSpPr>
          <p:nvPr>
            <p:ph type="body" sz="quarter" idx="10" hasCustomPrompt="1"/>
          </p:nvPr>
        </p:nvSpPr>
        <p:spPr>
          <a:xfrm>
            <a:off x="4180362" y="2928359"/>
            <a:ext cx="4269016" cy="879242"/>
          </a:xfrm>
          <a:prstGeom prst="rect">
            <a:avLst/>
          </a:prstGeom>
        </p:spPr>
        <p:txBody>
          <a:bodyPr/>
          <a:lstStyle>
            <a:lvl1pPr marL="0" indent="0">
              <a:buFontTx/>
              <a:buNone/>
              <a:defRPr sz="5000" b="1">
                <a:solidFill>
                  <a:schemeClr val="bg1"/>
                </a:solidFill>
                <a:latin typeface="微软雅黑" panose="020B0503020204020204" pitchFamily="34" charset="-122"/>
                <a:ea typeface="微软雅黑" panose="020B0503020204020204" pitchFamily="34" charset="-122"/>
              </a:defRPr>
            </a:lvl1pPr>
            <a:lvl5pPr marL="1524000" indent="0">
              <a:buNone/>
              <a:defRPr/>
            </a:lvl5pPr>
          </a:lstStyle>
          <a:p>
            <a:pPr lvl="0"/>
            <a:r>
              <a:rPr lang="zh-CN" altLang="en-US" smtClean="0"/>
              <a:t>标题样式</a:t>
            </a:r>
          </a:p>
        </p:txBody>
      </p:sp>
      <p:sp>
        <p:nvSpPr>
          <p:cNvPr id="24" name="文本占位符 9"/>
          <p:cNvSpPr>
            <a:spLocks noGrp="1"/>
          </p:cNvSpPr>
          <p:nvPr>
            <p:ph type="body" sz="quarter" idx="11" hasCustomPrompt="1"/>
          </p:nvPr>
        </p:nvSpPr>
        <p:spPr>
          <a:xfrm>
            <a:off x="1190081" y="2386336"/>
            <a:ext cx="2353297" cy="1981191"/>
          </a:xfrm>
          <a:prstGeom prst="rect">
            <a:avLst/>
          </a:prstGeom>
        </p:spPr>
        <p:txBody>
          <a:bodyPr/>
          <a:lstStyle>
            <a:lvl1pPr marL="0" indent="0" algn="ctr">
              <a:buFontTx/>
              <a:buNone/>
              <a:defRPr sz="11200" b="1">
                <a:solidFill>
                  <a:schemeClr val="bg1"/>
                </a:solidFill>
                <a:latin typeface="Arial" panose="020B0604020202020204" pitchFamily="34" charset="0"/>
                <a:ea typeface="微软雅黑" panose="020B0503020204020204" pitchFamily="34" charset="-122"/>
                <a:cs typeface="Arial" panose="020B0604020202020204" pitchFamily="34" charset="0"/>
              </a:defRPr>
            </a:lvl1pPr>
            <a:lvl5pPr marL="1524000" indent="0">
              <a:buNone/>
              <a:defRPr/>
            </a:lvl5pPr>
          </a:lstStyle>
          <a:p>
            <a:pPr lvl="0"/>
            <a:r>
              <a:rPr lang="en-US" altLang="zh-CN" smtClean="0"/>
              <a:t>01</a:t>
            </a:r>
            <a:endParaRPr lang="zh-CN" altLang="en-US" smtClean="0"/>
          </a:p>
        </p:txBody>
      </p:sp>
    </p:spTree>
    <p:extLst>
      <p:ext uri="{BB962C8B-B14F-4D97-AF65-F5344CB8AC3E}">
        <p14:creationId xmlns:p14="http://schemas.microsoft.com/office/powerpoint/2010/main" val="1817010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8A3900E-765D-4912-866A-68D3673BE683}"/>
              </a:ext>
            </a:extLst>
          </p:cNvPr>
          <p:cNvSpPr/>
          <p:nvPr userDrawn="1"/>
        </p:nvSpPr>
        <p:spPr>
          <a:xfrm flipH="1" flipV="1">
            <a:off x="-2175" y="668276"/>
            <a:ext cx="12194174" cy="36000"/>
          </a:xfrm>
          <a:prstGeom prst="rect">
            <a:avLst/>
          </a:prstGeom>
          <a:gradFill flip="none" rotWithShape="1">
            <a:gsLst>
              <a:gs pos="100000">
                <a:srgbClr val="3E69B2"/>
              </a:gs>
              <a:gs pos="0">
                <a:srgbClr val="31985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tx1"/>
              </a:solidFill>
              <a:latin typeface="微软雅黑" pitchFamily="34" charset="-122"/>
              <a:ea typeface="微软雅黑" pitchFamily="34" charset="-122"/>
            </a:endParaRPr>
          </a:p>
        </p:txBody>
      </p:sp>
      <p:sp>
        <p:nvSpPr>
          <p:cNvPr id="11" name="Title 1"/>
          <p:cNvSpPr>
            <a:spLocks noGrp="1"/>
          </p:cNvSpPr>
          <p:nvPr>
            <p:ph type="title"/>
          </p:nvPr>
        </p:nvSpPr>
        <p:spPr>
          <a:xfrm>
            <a:off x="167480" y="130929"/>
            <a:ext cx="10073800" cy="484185"/>
          </a:xfrm>
          <a:prstGeom prst="rect">
            <a:avLst/>
          </a:prstGeom>
        </p:spPr>
        <p:txBody>
          <a:bodyPr/>
          <a:lstStyle>
            <a:lvl1pPr>
              <a:defRPr sz="2400" b="1">
                <a:solidFill>
                  <a:srgbClr val="4472C4"/>
                </a:solidFill>
              </a:defRPr>
            </a:lvl1pPr>
          </a:lstStyle>
          <a:p>
            <a:r>
              <a:rPr lang="zh-CN" altLang="en-US" smtClean="0"/>
              <a:t>单击此处编辑母版标题样式</a:t>
            </a:r>
            <a:endParaRPr lang="en-US" dirty="0"/>
          </a:p>
        </p:txBody>
      </p:sp>
      <p:sp>
        <p:nvSpPr>
          <p:cNvPr id="12" name="矩形 11">
            <a:extLst>
              <a:ext uri="{FF2B5EF4-FFF2-40B4-BE49-F238E27FC236}">
                <a16:creationId xmlns:a16="http://schemas.microsoft.com/office/drawing/2014/main" id="{9292236E-DAF3-4BBF-A1AB-CB4AB0A85421}"/>
              </a:ext>
            </a:extLst>
          </p:cNvPr>
          <p:cNvSpPr/>
          <p:nvPr userDrawn="1"/>
        </p:nvSpPr>
        <p:spPr>
          <a:xfrm flipH="1">
            <a:off x="-2175" y="221976"/>
            <a:ext cx="57600" cy="289513"/>
          </a:xfrm>
          <a:prstGeom prst="rect">
            <a:avLst/>
          </a:prstGeom>
          <a:solidFill>
            <a:srgbClr val="4472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13" name="文本框 12"/>
          <p:cNvSpPr txBox="1"/>
          <p:nvPr userDrawn="1"/>
        </p:nvSpPr>
        <p:spPr>
          <a:xfrm>
            <a:off x="4272424" y="6294228"/>
            <a:ext cx="3647152" cy="3693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0" smtClean="0">
                <a:solidFill>
                  <a:schemeClr val="bg1">
                    <a:lumMod val="95000"/>
                  </a:schemeClr>
                </a:solidFill>
                <a:latin typeface="微软雅黑" panose="020B0503020204020204" pitchFamily="34" charset="-122"/>
                <a:ea typeface="微软雅黑" panose="020B0503020204020204" pitchFamily="34" charset="-122"/>
              </a:rPr>
              <a:t>浙江赛伯乐众智网络科技有限公司</a:t>
            </a:r>
          </a:p>
        </p:txBody>
      </p:sp>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911" y="6374119"/>
            <a:ext cx="3810000" cy="209550"/>
          </a:xfrm>
          <a:prstGeom prst="rect">
            <a:avLst/>
          </a:prstGeom>
          <a:effectLst>
            <a:innerShdw blurRad="63500" dist="50800">
              <a:prstClr val="black">
                <a:alpha val="2000"/>
              </a:prstClr>
            </a:innerShdw>
          </a:effectLst>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5913" y="6374119"/>
            <a:ext cx="3819525" cy="209550"/>
          </a:xfrm>
          <a:prstGeom prst="rect">
            <a:avLst/>
          </a:prstGeom>
          <a:effectLst>
            <a:innerShdw blurRad="63500" dist="50800">
              <a:prstClr val="black">
                <a:alpha val="2000"/>
              </a:prstClr>
            </a:innerShdw>
          </a:effectLst>
        </p:spPr>
      </p:pic>
      <p:sp>
        <p:nvSpPr>
          <p:cNvPr id="8" name="Text Box 22"/>
          <p:cNvSpPr txBox="1">
            <a:spLocks noChangeArrowheads="1"/>
          </p:cNvSpPr>
          <p:nvPr userDrawn="1"/>
        </p:nvSpPr>
        <p:spPr bwMode="auto">
          <a:xfrm>
            <a:off x="11546417" y="6330638"/>
            <a:ext cx="529167" cy="246221"/>
          </a:xfrm>
          <a:prstGeom prst="rect">
            <a:avLst/>
          </a:prstGeom>
          <a:noFill/>
          <a:ln>
            <a:noFill/>
          </a:ln>
          <a:extLst/>
        </p:spPr>
        <p:txBody>
          <a:bodyPr>
            <a:spAutoFit/>
          </a:bodyPr>
          <a:lstStyle>
            <a:lvl1pPr eaLnBrk="0" hangingPunct="0">
              <a:defRPr sz="1200" b="1">
                <a:solidFill>
                  <a:schemeClr val="tx1"/>
                </a:solidFill>
                <a:latin typeface="Garamond" pitchFamily="18" charset="0"/>
                <a:ea typeface="宋体" pitchFamily="2" charset="-122"/>
              </a:defRPr>
            </a:lvl1pPr>
            <a:lvl2pPr marL="742950" indent="-285750" eaLnBrk="0" hangingPunct="0">
              <a:defRPr sz="1200" b="1">
                <a:solidFill>
                  <a:schemeClr val="tx1"/>
                </a:solidFill>
                <a:latin typeface="Garamond" pitchFamily="18" charset="0"/>
                <a:ea typeface="宋体" pitchFamily="2" charset="-122"/>
              </a:defRPr>
            </a:lvl2pPr>
            <a:lvl3pPr marL="1143000" indent="-228600" eaLnBrk="0" hangingPunct="0">
              <a:defRPr sz="1200" b="1">
                <a:solidFill>
                  <a:schemeClr val="tx1"/>
                </a:solidFill>
                <a:latin typeface="Garamond" pitchFamily="18" charset="0"/>
                <a:ea typeface="宋体" pitchFamily="2" charset="-122"/>
              </a:defRPr>
            </a:lvl3pPr>
            <a:lvl4pPr marL="1600200" indent="-228600" eaLnBrk="0" hangingPunct="0">
              <a:defRPr sz="1200" b="1">
                <a:solidFill>
                  <a:schemeClr val="tx1"/>
                </a:solidFill>
                <a:latin typeface="Garamond" pitchFamily="18" charset="0"/>
                <a:ea typeface="宋体" pitchFamily="2" charset="-122"/>
              </a:defRPr>
            </a:lvl4pPr>
            <a:lvl5pPr marL="2057400" indent="-228600" eaLnBrk="0" hangingPunct="0">
              <a:defRPr sz="1200" b="1">
                <a:solidFill>
                  <a:schemeClr val="tx1"/>
                </a:solidFill>
                <a:latin typeface="Garamond" pitchFamily="18" charset="0"/>
                <a:ea typeface="宋体" pitchFamily="2" charset="-122"/>
              </a:defRPr>
            </a:lvl5pPr>
            <a:lvl6pPr marL="25146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6pPr>
            <a:lvl7pPr marL="29718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7pPr>
            <a:lvl8pPr marL="34290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8pPr>
            <a:lvl9pPr marL="38862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9pPr>
          </a:lstStyle>
          <a:p>
            <a:pPr algn="ctr" eaLnBrk="1" hangingPunct="1">
              <a:spcBef>
                <a:spcPct val="50000"/>
              </a:spcBef>
              <a:defRPr/>
            </a:pPr>
            <a:fld id="{46C3355F-4CF8-4225-AF9D-BF2CB9A55055}" type="slidenum">
              <a:rPr lang="en-US" altLang="zh-CN" sz="1000" smtClean="0">
                <a:solidFill>
                  <a:schemeClr val="bg1">
                    <a:lumMod val="50000"/>
                  </a:schemeClr>
                </a:solidFill>
                <a:latin typeface="+mj-lt"/>
              </a:rPr>
              <a:pPr algn="ctr" eaLnBrk="1" hangingPunct="1">
                <a:spcBef>
                  <a:spcPct val="50000"/>
                </a:spcBef>
                <a:defRPr/>
              </a:pPr>
              <a:t>‹#›</a:t>
            </a:fld>
            <a:endParaRPr lang="en-US" altLang="zh-CN" sz="1000" dirty="0">
              <a:solidFill>
                <a:schemeClr val="bg1">
                  <a:lumMod val="50000"/>
                </a:schemeClr>
              </a:solidFill>
              <a:latin typeface="+mj-lt"/>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8697" y="198131"/>
            <a:ext cx="1468857" cy="343194"/>
          </a:xfrm>
          <a:prstGeom prst="rect">
            <a:avLst/>
          </a:prstGeom>
        </p:spPr>
      </p:pic>
    </p:spTree>
    <p:extLst>
      <p:ext uri="{BB962C8B-B14F-4D97-AF65-F5344CB8AC3E}">
        <p14:creationId xmlns:p14="http://schemas.microsoft.com/office/powerpoint/2010/main" val="14025043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3" name="组合 2"/>
          <p:cNvGrpSpPr/>
          <p:nvPr userDrawn="1"/>
        </p:nvGrpSpPr>
        <p:grpSpPr>
          <a:xfrm>
            <a:off x="321327" y="365125"/>
            <a:ext cx="11600409" cy="5595768"/>
            <a:chOff x="321327" y="365125"/>
            <a:chExt cx="11600409" cy="5595768"/>
          </a:xfrm>
        </p:grpSpPr>
        <p:sp>
          <p:nvSpPr>
            <p:cNvPr id="2" name="文本框 1"/>
            <p:cNvSpPr txBox="1"/>
            <p:nvPr userDrawn="1"/>
          </p:nvSpPr>
          <p:spPr>
            <a:xfrm rot="19800000">
              <a:off x="2867487" y="365125"/>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16" name="文本框 15"/>
            <p:cNvSpPr txBox="1"/>
            <p:nvPr userDrawn="1"/>
          </p:nvSpPr>
          <p:spPr>
            <a:xfrm rot="19800000">
              <a:off x="5413646" y="365125"/>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17" name="文本框 16"/>
            <p:cNvSpPr txBox="1"/>
            <p:nvPr userDrawn="1"/>
          </p:nvSpPr>
          <p:spPr>
            <a:xfrm rot="19800000">
              <a:off x="321329" y="365125"/>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18" name="文本框 17"/>
            <p:cNvSpPr txBox="1"/>
            <p:nvPr userDrawn="1"/>
          </p:nvSpPr>
          <p:spPr>
            <a:xfrm rot="19800000">
              <a:off x="7959805" y="365125"/>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19" name="文本框 18"/>
            <p:cNvSpPr txBox="1"/>
            <p:nvPr userDrawn="1"/>
          </p:nvSpPr>
          <p:spPr>
            <a:xfrm rot="19800000">
              <a:off x="10505963" y="365125"/>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20" name="文本框 19"/>
            <p:cNvSpPr txBox="1"/>
            <p:nvPr userDrawn="1"/>
          </p:nvSpPr>
          <p:spPr>
            <a:xfrm rot="19800000">
              <a:off x="2867487" y="1670194"/>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21" name="文本框 20"/>
            <p:cNvSpPr txBox="1"/>
            <p:nvPr userDrawn="1"/>
          </p:nvSpPr>
          <p:spPr>
            <a:xfrm rot="19800000">
              <a:off x="5413646" y="1670194"/>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22" name="文本框 21"/>
            <p:cNvSpPr txBox="1"/>
            <p:nvPr userDrawn="1"/>
          </p:nvSpPr>
          <p:spPr>
            <a:xfrm rot="19800000">
              <a:off x="321328" y="1670194"/>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23" name="文本框 22"/>
            <p:cNvSpPr txBox="1"/>
            <p:nvPr userDrawn="1"/>
          </p:nvSpPr>
          <p:spPr>
            <a:xfrm rot="19800000">
              <a:off x="7959805" y="1670194"/>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24" name="文本框 23"/>
            <p:cNvSpPr txBox="1"/>
            <p:nvPr userDrawn="1"/>
          </p:nvSpPr>
          <p:spPr>
            <a:xfrm rot="19800000">
              <a:off x="10505963" y="1670194"/>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25" name="文本框 24"/>
            <p:cNvSpPr txBox="1"/>
            <p:nvPr userDrawn="1"/>
          </p:nvSpPr>
          <p:spPr>
            <a:xfrm rot="19800000">
              <a:off x="2867488" y="2926378"/>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26" name="文本框 25"/>
            <p:cNvSpPr txBox="1"/>
            <p:nvPr userDrawn="1"/>
          </p:nvSpPr>
          <p:spPr>
            <a:xfrm rot="19800000">
              <a:off x="5413647" y="2926378"/>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27" name="文本框 26"/>
            <p:cNvSpPr txBox="1"/>
            <p:nvPr userDrawn="1"/>
          </p:nvSpPr>
          <p:spPr>
            <a:xfrm rot="19800000">
              <a:off x="321329" y="2926378"/>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28" name="文本框 27"/>
            <p:cNvSpPr txBox="1"/>
            <p:nvPr userDrawn="1"/>
          </p:nvSpPr>
          <p:spPr>
            <a:xfrm rot="19800000">
              <a:off x="7959806" y="2926378"/>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29" name="文本框 28"/>
            <p:cNvSpPr txBox="1"/>
            <p:nvPr userDrawn="1"/>
          </p:nvSpPr>
          <p:spPr>
            <a:xfrm rot="19800000">
              <a:off x="10505964" y="2926378"/>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30" name="文本框 29"/>
            <p:cNvSpPr txBox="1"/>
            <p:nvPr userDrawn="1"/>
          </p:nvSpPr>
          <p:spPr>
            <a:xfrm rot="19800000">
              <a:off x="2867488" y="4231447"/>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31" name="文本框 30"/>
            <p:cNvSpPr txBox="1"/>
            <p:nvPr userDrawn="1"/>
          </p:nvSpPr>
          <p:spPr>
            <a:xfrm rot="19800000">
              <a:off x="5413647" y="4231447"/>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32" name="文本框 31"/>
            <p:cNvSpPr txBox="1"/>
            <p:nvPr userDrawn="1"/>
          </p:nvSpPr>
          <p:spPr>
            <a:xfrm rot="19800000">
              <a:off x="321329" y="4231447"/>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33" name="文本框 32"/>
            <p:cNvSpPr txBox="1"/>
            <p:nvPr userDrawn="1"/>
          </p:nvSpPr>
          <p:spPr>
            <a:xfrm rot="19800000">
              <a:off x="7959806" y="4231447"/>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34" name="文本框 33"/>
            <p:cNvSpPr txBox="1"/>
            <p:nvPr userDrawn="1"/>
          </p:nvSpPr>
          <p:spPr>
            <a:xfrm rot="19800000">
              <a:off x="10505964" y="4231447"/>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35" name="文本框 34"/>
            <p:cNvSpPr txBox="1"/>
            <p:nvPr userDrawn="1"/>
          </p:nvSpPr>
          <p:spPr>
            <a:xfrm rot="19800000">
              <a:off x="2867486" y="5499228"/>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36" name="文本框 35"/>
            <p:cNvSpPr txBox="1"/>
            <p:nvPr userDrawn="1"/>
          </p:nvSpPr>
          <p:spPr>
            <a:xfrm rot="19800000">
              <a:off x="5413645" y="5499228"/>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37" name="文本框 36"/>
            <p:cNvSpPr txBox="1"/>
            <p:nvPr userDrawn="1"/>
          </p:nvSpPr>
          <p:spPr>
            <a:xfrm rot="19800000">
              <a:off x="321327" y="5499228"/>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38" name="文本框 37"/>
            <p:cNvSpPr txBox="1"/>
            <p:nvPr userDrawn="1"/>
          </p:nvSpPr>
          <p:spPr>
            <a:xfrm rot="19800000">
              <a:off x="7959804" y="5499228"/>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sp>
          <p:nvSpPr>
            <p:cNvPr id="39" name="文本框 38"/>
            <p:cNvSpPr txBox="1"/>
            <p:nvPr userDrawn="1"/>
          </p:nvSpPr>
          <p:spPr>
            <a:xfrm rot="19800000">
              <a:off x="10505962" y="5499228"/>
              <a:ext cx="1415772" cy="461665"/>
            </a:xfrm>
            <a:prstGeom prst="rect">
              <a:avLst/>
            </a:prstGeom>
            <a:noFill/>
          </p:spPr>
          <p:txBody>
            <a:bodyPr wrap="none" rtlCol="0">
              <a:spAutoFit/>
            </a:bodyPr>
            <a:lstStyle/>
            <a:p>
              <a:r>
                <a:rPr lang="zh-CN" altLang="en-US" sz="2400" smtClean="0">
                  <a:solidFill>
                    <a:srgbClr val="F5F5F5"/>
                  </a:solidFill>
                  <a:latin typeface="思源黑体 Medium" panose="020B0600000000000000" pitchFamily="34" charset="-122"/>
                  <a:ea typeface="思源黑体 Medium" panose="020B0600000000000000" pitchFamily="34" charset="-122"/>
                </a:rPr>
                <a:t>赛弘众智</a:t>
              </a:r>
              <a:endParaRPr lang="zh-CN" altLang="en-US" sz="2400">
                <a:solidFill>
                  <a:srgbClr val="F5F5F5"/>
                </a:solidFill>
                <a:latin typeface="思源黑体 Medium" panose="020B0600000000000000" pitchFamily="34" charset="-122"/>
                <a:ea typeface="思源黑体 Medium" panose="020B0600000000000000" pitchFamily="34" charset="-122"/>
              </a:endParaRPr>
            </a:p>
          </p:txBody>
        </p:sp>
      </p:grpSp>
      <p:sp>
        <p:nvSpPr>
          <p:cNvPr id="10" name="矩形 9">
            <a:extLst>
              <a:ext uri="{FF2B5EF4-FFF2-40B4-BE49-F238E27FC236}">
                <a16:creationId xmlns:a16="http://schemas.microsoft.com/office/drawing/2014/main" id="{98A3900E-765D-4912-866A-68D3673BE683}"/>
              </a:ext>
            </a:extLst>
          </p:cNvPr>
          <p:cNvSpPr/>
          <p:nvPr userDrawn="1"/>
        </p:nvSpPr>
        <p:spPr>
          <a:xfrm flipH="1" flipV="1">
            <a:off x="-2175" y="668276"/>
            <a:ext cx="12194174" cy="36000"/>
          </a:xfrm>
          <a:prstGeom prst="rect">
            <a:avLst/>
          </a:prstGeom>
          <a:gradFill flip="none" rotWithShape="1">
            <a:gsLst>
              <a:gs pos="100000">
                <a:srgbClr val="3E69B2"/>
              </a:gs>
              <a:gs pos="0">
                <a:srgbClr val="31985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tx1"/>
              </a:solidFill>
              <a:latin typeface="微软雅黑" pitchFamily="34" charset="-122"/>
              <a:ea typeface="微软雅黑" pitchFamily="34" charset="-122"/>
            </a:endParaRPr>
          </a:p>
        </p:txBody>
      </p:sp>
      <p:sp>
        <p:nvSpPr>
          <p:cNvPr id="11" name="Title 1"/>
          <p:cNvSpPr>
            <a:spLocks noGrp="1"/>
          </p:cNvSpPr>
          <p:nvPr>
            <p:ph type="title"/>
          </p:nvPr>
        </p:nvSpPr>
        <p:spPr>
          <a:xfrm>
            <a:off x="167480" y="130929"/>
            <a:ext cx="10073800" cy="484185"/>
          </a:xfrm>
          <a:prstGeom prst="rect">
            <a:avLst/>
          </a:prstGeom>
        </p:spPr>
        <p:txBody>
          <a:bodyPr/>
          <a:lstStyle>
            <a:lvl1pPr>
              <a:defRPr sz="2400" b="1">
                <a:solidFill>
                  <a:srgbClr val="4472C4"/>
                </a:solidFill>
              </a:defRPr>
            </a:lvl1pPr>
          </a:lstStyle>
          <a:p>
            <a:r>
              <a:rPr lang="zh-CN" altLang="en-US" smtClean="0"/>
              <a:t>单击此处编辑母版标题样式</a:t>
            </a:r>
            <a:endParaRPr lang="en-US" dirty="0"/>
          </a:p>
        </p:txBody>
      </p:sp>
      <p:sp>
        <p:nvSpPr>
          <p:cNvPr id="12" name="矩形 11">
            <a:extLst>
              <a:ext uri="{FF2B5EF4-FFF2-40B4-BE49-F238E27FC236}">
                <a16:creationId xmlns:a16="http://schemas.microsoft.com/office/drawing/2014/main" id="{9292236E-DAF3-4BBF-A1AB-CB4AB0A85421}"/>
              </a:ext>
            </a:extLst>
          </p:cNvPr>
          <p:cNvSpPr/>
          <p:nvPr userDrawn="1"/>
        </p:nvSpPr>
        <p:spPr>
          <a:xfrm flipH="1">
            <a:off x="-2175" y="221976"/>
            <a:ext cx="57600" cy="289513"/>
          </a:xfrm>
          <a:prstGeom prst="rect">
            <a:avLst/>
          </a:prstGeom>
          <a:solidFill>
            <a:srgbClr val="4472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13" name="文本框 12"/>
          <p:cNvSpPr txBox="1"/>
          <p:nvPr userDrawn="1"/>
        </p:nvSpPr>
        <p:spPr>
          <a:xfrm>
            <a:off x="4387840" y="6294228"/>
            <a:ext cx="3416320" cy="3693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0" smtClean="0">
                <a:solidFill>
                  <a:schemeClr val="bg1">
                    <a:lumMod val="95000"/>
                  </a:schemeClr>
                </a:solidFill>
                <a:latin typeface="微软雅黑" panose="020B0503020204020204" pitchFamily="34" charset="-122"/>
                <a:ea typeface="微软雅黑" panose="020B0503020204020204" pitchFamily="34" charset="-122"/>
              </a:rPr>
              <a:t>浙江赛弘众智网络科技有限公司</a:t>
            </a:r>
          </a:p>
        </p:txBody>
      </p:sp>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911" y="6374119"/>
            <a:ext cx="3810000" cy="209550"/>
          </a:xfrm>
          <a:prstGeom prst="rect">
            <a:avLst/>
          </a:prstGeom>
          <a:effectLst>
            <a:innerShdw blurRad="63500" dist="50800">
              <a:prstClr val="black">
                <a:alpha val="2000"/>
              </a:prstClr>
            </a:innerShdw>
          </a:effectLst>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5913" y="6374119"/>
            <a:ext cx="3819525" cy="209550"/>
          </a:xfrm>
          <a:prstGeom prst="rect">
            <a:avLst/>
          </a:prstGeom>
          <a:effectLst>
            <a:innerShdw blurRad="63500" dist="50800">
              <a:prstClr val="black">
                <a:alpha val="2000"/>
              </a:prstClr>
            </a:innerShdw>
          </a:effectLst>
        </p:spPr>
      </p:pic>
      <p:sp>
        <p:nvSpPr>
          <p:cNvPr id="8" name="Text Box 22"/>
          <p:cNvSpPr txBox="1">
            <a:spLocks noChangeArrowheads="1"/>
          </p:cNvSpPr>
          <p:nvPr userDrawn="1"/>
        </p:nvSpPr>
        <p:spPr bwMode="auto">
          <a:xfrm>
            <a:off x="11546417" y="6330638"/>
            <a:ext cx="529167" cy="246221"/>
          </a:xfrm>
          <a:prstGeom prst="rect">
            <a:avLst/>
          </a:prstGeom>
          <a:noFill/>
          <a:ln>
            <a:noFill/>
          </a:ln>
          <a:extLst/>
        </p:spPr>
        <p:txBody>
          <a:bodyPr>
            <a:spAutoFit/>
          </a:bodyPr>
          <a:lstStyle>
            <a:lvl1pPr eaLnBrk="0" hangingPunct="0">
              <a:defRPr sz="1200" b="1">
                <a:solidFill>
                  <a:schemeClr val="tx1"/>
                </a:solidFill>
                <a:latin typeface="Garamond" pitchFamily="18" charset="0"/>
                <a:ea typeface="宋体" pitchFamily="2" charset="-122"/>
              </a:defRPr>
            </a:lvl1pPr>
            <a:lvl2pPr marL="742950" indent="-285750" eaLnBrk="0" hangingPunct="0">
              <a:defRPr sz="1200" b="1">
                <a:solidFill>
                  <a:schemeClr val="tx1"/>
                </a:solidFill>
                <a:latin typeface="Garamond" pitchFamily="18" charset="0"/>
                <a:ea typeface="宋体" pitchFamily="2" charset="-122"/>
              </a:defRPr>
            </a:lvl2pPr>
            <a:lvl3pPr marL="1143000" indent="-228600" eaLnBrk="0" hangingPunct="0">
              <a:defRPr sz="1200" b="1">
                <a:solidFill>
                  <a:schemeClr val="tx1"/>
                </a:solidFill>
                <a:latin typeface="Garamond" pitchFamily="18" charset="0"/>
                <a:ea typeface="宋体" pitchFamily="2" charset="-122"/>
              </a:defRPr>
            </a:lvl3pPr>
            <a:lvl4pPr marL="1600200" indent="-228600" eaLnBrk="0" hangingPunct="0">
              <a:defRPr sz="1200" b="1">
                <a:solidFill>
                  <a:schemeClr val="tx1"/>
                </a:solidFill>
                <a:latin typeface="Garamond" pitchFamily="18" charset="0"/>
                <a:ea typeface="宋体" pitchFamily="2" charset="-122"/>
              </a:defRPr>
            </a:lvl4pPr>
            <a:lvl5pPr marL="2057400" indent="-228600" eaLnBrk="0" hangingPunct="0">
              <a:defRPr sz="1200" b="1">
                <a:solidFill>
                  <a:schemeClr val="tx1"/>
                </a:solidFill>
                <a:latin typeface="Garamond" pitchFamily="18" charset="0"/>
                <a:ea typeface="宋体" pitchFamily="2" charset="-122"/>
              </a:defRPr>
            </a:lvl5pPr>
            <a:lvl6pPr marL="25146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6pPr>
            <a:lvl7pPr marL="29718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7pPr>
            <a:lvl8pPr marL="34290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8pPr>
            <a:lvl9pPr marL="38862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9pPr>
          </a:lstStyle>
          <a:p>
            <a:pPr algn="ctr" eaLnBrk="1" hangingPunct="1">
              <a:spcBef>
                <a:spcPct val="50000"/>
              </a:spcBef>
              <a:defRPr/>
            </a:pPr>
            <a:fld id="{46C3355F-4CF8-4225-AF9D-BF2CB9A55055}" type="slidenum">
              <a:rPr lang="en-US" altLang="zh-CN" sz="1000" smtClean="0">
                <a:solidFill>
                  <a:schemeClr val="bg1">
                    <a:lumMod val="50000"/>
                  </a:schemeClr>
                </a:solidFill>
                <a:latin typeface="+mj-lt"/>
              </a:rPr>
              <a:pPr algn="ctr" eaLnBrk="1" hangingPunct="1">
                <a:spcBef>
                  <a:spcPct val="50000"/>
                </a:spcBef>
                <a:defRPr/>
              </a:pPr>
              <a:t>‹#›</a:t>
            </a:fld>
            <a:endParaRPr lang="en-US" altLang="zh-CN" sz="1000" dirty="0">
              <a:solidFill>
                <a:schemeClr val="bg1">
                  <a:lumMod val="50000"/>
                </a:schemeClr>
              </a:solidFill>
              <a:latin typeface="+mj-lt"/>
            </a:endParaRPr>
          </a:p>
        </p:txBody>
      </p:sp>
      <p:pic>
        <p:nvPicPr>
          <p:cNvPr id="40" name="图片 3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8697" y="198131"/>
            <a:ext cx="1468857" cy="343194"/>
          </a:xfrm>
          <a:prstGeom prst="rect">
            <a:avLst/>
          </a:prstGeom>
        </p:spPr>
      </p:pic>
    </p:spTree>
    <p:extLst>
      <p:ext uri="{BB962C8B-B14F-4D97-AF65-F5344CB8AC3E}">
        <p14:creationId xmlns:p14="http://schemas.microsoft.com/office/powerpoint/2010/main" val="22912574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8A3900E-765D-4912-866A-68D3673BE683}"/>
              </a:ext>
            </a:extLst>
          </p:cNvPr>
          <p:cNvSpPr/>
          <p:nvPr userDrawn="1"/>
        </p:nvSpPr>
        <p:spPr>
          <a:xfrm flipH="1" flipV="1">
            <a:off x="-2175" y="668276"/>
            <a:ext cx="12194174" cy="36000"/>
          </a:xfrm>
          <a:prstGeom prst="rect">
            <a:avLst/>
          </a:prstGeom>
          <a:gradFill flip="none" rotWithShape="1">
            <a:gsLst>
              <a:gs pos="100000">
                <a:srgbClr val="3E69B2"/>
              </a:gs>
              <a:gs pos="0">
                <a:srgbClr val="31985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tx1"/>
              </a:solidFill>
              <a:latin typeface="微软雅黑" pitchFamily="34" charset="-122"/>
              <a:ea typeface="微软雅黑" pitchFamily="34" charset="-122"/>
            </a:endParaRPr>
          </a:p>
        </p:txBody>
      </p:sp>
      <p:sp>
        <p:nvSpPr>
          <p:cNvPr id="12" name="矩形 11">
            <a:extLst>
              <a:ext uri="{FF2B5EF4-FFF2-40B4-BE49-F238E27FC236}">
                <a16:creationId xmlns:a16="http://schemas.microsoft.com/office/drawing/2014/main" id="{9292236E-DAF3-4BBF-A1AB-CB4AB0A85421}"/>
              </a:ext>
            </a:extLst>
          </p:cNvPr>
          <p:cNvSpPr/>
          <p:nvPr userDrawn="1"/>
        </p:nvSpPr>
        <p:spPr>
          <a:xfrm flipH="1">
            <a:off x="-2175" y="221976"/>
            <a:ext cx="57600" cy="289513"/>
          </a:xfrm>
          <a:prstGeom prst="rect">
            <a:avLst/>
          </a:prstGeom>
          <a:solidFill>
            <a:srgbClr val="4472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8" name="Title 1"/>
          <p:cNvSpPr>
            <a:spLocks noGrp="1"/>
          </p:cNvSpPr>
          <p:nvPr>
            <p:ph type="title"/>
          </p:nvPr>
        </p:nvSpPr>
        <p:spPr>
          <a:xfrm>
            <a:off x="167480" y="130929"/>
            <a:ext cx="10073800" cy="484185"/>
          </a:xfrm>
          <a:prstGeom prst="rect">
            <a:avLst/>
          </a:prstGeom>
        </p:spPr>
        <p:txBody>
          <a:bodyPr/>
          <a:lstStyle>
            <a:lvl1pPr>
              <a:defRPr sz="2400" b="1">
                <a:solidFill>
                  <a:srgbClr val="4472C4"/>
                </a:solidFill>
              </a:defRPr>
            </a:lvl1pPr>
          </a:lstStyle>
          <a:p>
            <a:r>
              <a:rPr lang="zh-CN" altLang="en-US" smtClean="0"/>
              <a:t>单击此处编辑母版标题样式</a:t>
            </a:r>
            <a:endParaRPr lang="en-US" dirty="0"/>
          </a:p>
        </p:txBody>
      </p:sp>
      <p:sp>
        <p:nvSpPr>
          <p:cNvPr id="6" name="Text Box 22"/>
          <p:cNvSpPr txBox="1">
            <a:spLocks noChangeArrowheads="1"/>
          </p:cNvSpPr>
          <p:nvPr userDrawn="1"/>
        </p:nvSpPr>
        <p:spPr bwMode="auto">
          <a:xfrm>
            <a:off x="11546417" y="6330638"/>
            <a:ext cx="529167" cy="246221"/>
          </a:xfrm>
          <a:prstGeom prst="rect">
            <a:avLst/>
          </a:prstGeom>
          <a:noFill/>
          <a:ln>
            <a:noFill/>
          </a:ln>
          <a:extLst/>
        </p:spPr>
        <p:txBody>
          <a:bodyPr>
            <a:spAutoFit/>
          </a:bodyPr>
          <a:lstStyle>
            <a:lvl1pPr eaLnBrk="0" hangingPunct="0">
              <a:defRPr sz="1200" b="1">
                <a:solidFill>
                  <a:schemeClr val="tx1"/>
                </a:solidFill>
                <a:latin typeface="Garamond" pitchFamily="18" charset="0"/>
                <a:ea typeface="宋体" pitchFamily="2" charset="-122"/>
              </a:defRPr>
            </a:lvl1pPr>
            <a:lvl2pPr marL="742950" indent="-285750" eaLnBrk="0" hangingPunct="0">
              <a:defRPr sz="1200" b="1">
                <a:solidFill>
                  <a:schemeClr val="tx1"/>
                </a:solidFill>
                <a:latin typeface="Garamond" pitchFamily="18" charset="0"/>
                <a:ea typeface="宋体" pitchFamily="2" charset="-122"/>
              </a:defRPr>
            </a:lvl2pPr>
            <a:lvl3pPr marL="1143000" indent="-228600" eaLnBrk="0" hangingPunct="0">
              <a:defRPr sz="1200" b="1">
                <a:solidFill>
                  <a:schemeClr val="tx1"/>
                </a:solidFill>
                <a:latin typeface="Garamond" pitchFamily="18" charset="0"/>
                <a:ea typeface="宋体" pitchFamily="2" charset="-122"/>
              </a:defRPr>
            </a:lvl3pPr>
            <a:lvl4pPr marL="1600200" indent="-228600" eaLnBrk="0" hangingPunct="0">
              <a:defRPr sz="1200" b="1">
                <a:solidFill>
                  <a:schemeClr val="tx1"/>
                </a:solidFill>
                <a:latin typeface="Garamond" pitchFamily="18" charset="0"/>
                <a:ea typeface="宋体" pitchFamily="2" charset="-122"/>
              </a:defRPr>
            </a:lvl4pPr>
            <a:lvl5pPr marL="2057400" indent="-228600" eaLnBrk="0" hangingPunct="0">
              <a:defRPr sz="1200" b="1">
                <a:solidFill>
                  <a:schemeClr val="tx1"/>
                </a:solidFill>
                <a:latin typeface="Garamond" pitchFamily="18" charset="0"/>
                <a:ea typeface="宋体" pitchFamily="2" charset="-122"/>
              </a:defRPr>
            </a:lvl5pPr>
            <a:lvl6pPr marL="25146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6pPr>
            <a:lvl7pPr marL="29718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7pPr>
            <a:lvl8pPr marL="34290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8pPr>
            <a:lvl9pPr marL="38862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9pPr>
          </a:lstStyle>
          <a:p>
            <a:pPr algn="ctr" eaLnBrk="1" hangingPunct="1">
              <a:spcBef>
                <a:spcPct val="50000"/>
              </a:spcBef>
              <a:defRPr/>
            </a:pPr>
            <a:fld id="{46C3355F-4CF8-4225-AF9D-BF2CB9A55055}" type="slidenum">
              <a:rPr lang="en-US" altLang="zh-CN" sz="1000" smtClean="0">
                <a:solidFill>
                  <a:schemeClr val="bg1">
                    <a:lumMod val="50000"/>
                  </a:schemeClr>
                </a:solidFill>
                <a:latin typeface="+mj-lt"/>
              </a:rPr>
              <a:pPr algn="ctr" eaLnBrk="1" hangingPunct="1">
                <a:spcBef>
                  <a:spcPct val="50000"/>
                </a:spcBef>
                <a:defRPr/>
              </a:pPr>
              <a:t>‹#›</a:t>
            </a:fld>
            <a:endParaRPr lang="en-US" altLang="zh-CN" sz="1000" dirty="0">
              <a:solidFill>
                <a:schemeClr val="bg1">
                  <a:lumMod val="50000"/>
                </a:schemeClr>
              </a:solidFill>
              <a:latin typeface="+mj-lt"/>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8697" y="198131"/>
            <a:ext cx="1468857" cy="343194"/>
          </a:xfrm>
          <a:prstGeom prst="rect">
            <a:avLst/>
          </a:prstGeom>
        </p:spPr>
      </p:pic>
    </p:spTree>
    <p:extLst>
      <p:ext uri="{BB962C8B-B14F-4D97-AF65-F5344CB8AC3E}">
        <p14:creationId xmlns:p14="http://schemas.microsoft.com/office/powerpoint/2010/main" val="30380765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8697" y="198131"/>
            <a:ext cx="1468857" cy="343194"/>
          </a:xfrm>
          <a:prstGeom prst="rect">
            <a:avLst/>
          </a:prstGeom>
        </p:spPr>
      </p:pic>
    </p:spTree>
    <p:extLst>
      <p:ext uri="{BB962C8B-B14F-4D97-AF65-F5344CB8AC3E}">
        <p14:creationId xmlns:p14="http://schemas.microsoft.com/office/powerpoint/2010/main" val="28854503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834317"/>
      </p:ext>
    </p:extLst>
  </p:cSld>
  <p:clrMap bg1="lt1" tx1="dk1" bg2="lt2" tx2="dk2" accent1="accent1" accent2="accent2" accent3="accent3" accent4="accent4" accent5="accent5" accent6="accent6" hlink="hlink" folHlink="folHlink"/>
  <p:sldLayoutIdLst>
    <p:sldLayoutId id="2147483686" r:id="rId1"/>
    <p:sldLayoutId id="2147483697" r:id="rId2"/>
    <p:sldLayoutId id="2147483701" r:id="rId3"/>
    <p:sldLayoutId id="2147483694" r:id="rId4"/>
    <p:sldLayoutId id="2147483700" r:id="rId5"/>
    <p:sldLayoutId id="2147483695" r:id="rId6"/>
    <p:sldLayoutId id="2147483698" r:id="rId7"/>
    <p:sldLayoutId id="2147483696" r:id="rId8"/>
    <p:sldLayoutId id="2147483699" r:id="rId9"/>
    <p:sldLayoutId id="2147483702" r:id="rId10"/>
    <p:sldLayoutId id="2147483703" r:id="rId11"/>
  </p:sldLayoutIdLst>
  <p:timing>
    <p:tnLst>
      <p:par>
        <p:cTn id="1" dur="indefinite" restart="never" nodeType="tmRoot"/>
      </p:par>
    </p:tnLst>
  </p:timing>
  <p:txStyles>
    <p:titleStyle>
      <a:lvl1pPr algn="l" rtl="0" eaLnBrk="1" fontAlgn="base" hangingPunct="1">
        <a:spcBef>
          <a:spcPct val="0"/>
        </a:spcBef>
        <a:spcAft>
          <a:spcPct val="0"/>
        </a:spcAft>
        <a:defRPr sz="3600" b="1">
          <a:solidFill>
            <a:srgbClr val="0070C0"/>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2400" b="1">
          <a:solidFill>
            <a:schemeClr val="tx1"/>
          </a:solidFill>
          <a:latin typeface="Garamond" pitchFamily="18" charset="0"/>
          <a:cs typeface="Arial" charset="0"/>
        </a:defRPr>
      </a:lvl2pPr>
      <a:lvl3pPr algn="l" rtl="0" eaLnBrk="1" fontAlgn="base" hangingPunct="1">
        <a:spcBef>
          <a:spcPct val="0"/>
        </a:spcBef>
        <a:spcAft>
          <a:spcPct val="0"/>
        </a:spcAft>
        <a:defRPr sz="2400" b="1">
          <a:solidFill>
            <a:schemeClr val="tx1"/>
          </a:solidFill>
          <a:latin typeface="Garamond" pitchFamily="18" charset="0"/>
          <a:cs typeface="Arial" charset="0"/>
        </a:defRPr>
      </a:lvl3pPr>
      <a:lvl4pPr algn="l" rtl="0" eaLnBrk="1" fontAlgn="base" hangingPunct="1">
        <a:spcBef>
          <a:spcPct val="0"/>
        </a:spcBef>
        <a:spcAft>
          <a:spcPct val="0"/>
        </a:spcAft>
        <a:defRPr sz="2400" b="1">
          <a:solidFill>
            <a:schemeClr val="tx1"/>
          </a:solidFill>
          <a:latin typeface="Garamond" pitchFamily="18" charset="0"/>
          <a:cs typeface="Arial" charset="0"/>
        </a:defRPr>
      </a:lvl4pPr>
      <a:lvl5pPr algn="l" rtl="0" eaLnBrk="1" fontAlgn="base" hangingPunct="1">
        <a:spcBef>
          <a:spcPct val="0"/>
        </a:spcBef>
        <a:spcAft>
          <a:spcPct val="0"/>
        </a:spcAft>
        <a:defRPr sz="2400" b="1">
          <a:solidFill>
            <a:schemeClr val="tx1"/>
          </a:solidFill>
          <a:latin typeface="Garamond" pitchFamily="18" charset="0"/>
          <a:cs typeface="Arial" charset="0"/>
        </a:defRPr>
      </a:lvl5pPr>
      <a:lvl6pPr marL="457200" algn="l" rtl="0" eaLnBrk="1" fontAlgn="base" hangingPunct="1">
        <a:spcBef>
          <a:spcPct val="0"/>
        </a:spcBef>
        <a:spcAft>
          <a:spcPct val="0"/>
        </a:spcAft>
        <a:defRPr sz="2400" b="1">
          <a:solidFill>
            <a:schemeClr val="tx1"/>
          </a:solidFill>
          <a:latin typeface="Arial" charset="0"/>
          <a:cs typeface="Arial" charset="0"/>
        </a:defRPr>
      </a:lvl6pPr>
      <a:lvl7pPr marL="914400" algn="l" rtl="0" eaLnBrk="1" fontAlgn="base" hangingPunct="1">
        <a:spcBef>
          <a:spcPct val="0"/>
        </a:spcBef>
        <a:spcAft>
          <a:spcPct val="0"/>
        </a:spcAft>
        <a:defRPr sz="2400" b="1">
          <a:solidFill>
            <a:schemeClr val="tx1"/>
          </a:solidFill>
          <a:latin typeface="Arial" charset="0"/>
          <a:cs typeface="Arial" charset="0"/>
        </a:defRPr>
      </a:lvl7pPr>
      <a:lvl8pPr marL="1371600" algn="l" rtl="0" eaLnBrk="1" fontAlgn="base" hangingPunct="1">
        <a:spcBef>
          <a:spcPct val="0"/>
        </a:spcBef>
        <a:spcAft>
          <a:spcPct val="0"/>
        </a:spcAft>
        <a:defRPr sz="2400" b="1">
          <a:solidFill>
            <a:schemeClr val="tx1"/>
          </a:solidFill>
          <a:latin typeface="Arial" charset="0"/>
          <a:cs typeface="Arial" charset="0"/>
        </a:defRPr>
      </a:lvl8pPr>
      <a:lvl9pPr marL="1828800" algn="l" rtl="0" eaLnBrk="1" fontAlgn="base" hangingPunct="1">
        <a:spcBef>
          <a:spcPct val="0"/>
        </a:spcBef>
        <a:spcAft>
          <a:spcPct val="0"/>
        </a:spcAft>
        <a:defRPr sz="2400" b="1">
          <a:solidFill>
            <a:schemeClr val="tx1"/>
          </a:solidFill>
          <a:latin typeface="Arial" charset="0"/>
          <a:cs typeface="Arial" charset="0"/>
        </a:defRPr>
      </a:lvl9pPr>
    </p:titleStyle>
    <p:bodyStyle>
      <a:lvl1pPr marL="180975" indent="-180975" algn="l" rtl="0" eaLnBrk="1" fontAlgn="base" hangingPunct="1">
        <a:spcBef>
          <a:spcPts val="600"/>
        </a:spcBef>
        <a:spcAft>
          <a:spcPts val="600"/>
        </a:spcAft>
        <a:buClr>
          <a:schemeClr val="tx1"/>
        </a:buClr>
        <a:buChar char="•"/>
        <a:defRPr sz="2000">
          <a:solidFill>
            <a:schemeClr val="tx1"/>
          </a:solidFill>
          <a:latin typeface="+mn-lt"/>
          <a:ea typeface="+mn-ea"/>
          <a:cs typeface="+mn-cs"/>
        </a:defRPr>
      </a:lvl1pPr>
      <a:lvl2pPr marL="527050" indent="-166688" algn="l" rtl="0" eaLnBrk="1" fontAlgn="base" hangingPunct="1">
        <a:spcBef>
          <a:spcPts val="600"/>
        </a:spcBef>
        <a:spcAft>
          <a:spcPts val="600"/>
        </a:spcAft>
        <a:buClr>
          <a:schemeClr val="tx1"/>
        </a:buClr>
        <a:buFont typeface="Arial" charset="0"/>
        <a:buChar char="–"/>
        <a:defRPr sz="2800">
          <a:solidFill>
            <a:schemeClr val="tx1"/>
          </a:solidFill>
          <a:latin typeface="+mn-lt"/>
          <a:cs typeface="+mn-cs"/>
        </a:defRPr>
      </a:lvl2pPr>
      <a:lvl3pPr marL="895350" indent="-188913" algn="l" rtl="0" eaLnBrk="1" fontAlgn="base" hangingPunct="1">
        <a:spcBef>
          <a:spcPts val="600"/>
        </a:spcBef>
        <a:spcAft>
          <a:spcPts val="600"/>
        </a:spcAft>
        <a:buClr>
          <a:schemeClr val="tx1"/>
        </a:buClr>
        <a:buFont typeface="Times New Roman" pitchFamily="18" charset="0"/>
        <a:buChar char="›"/>
        <a:defRPr sz="1600" i="1">
          <a:solidFill>
            <a:schemeClr val="tx1"/>
          </a:solidFill>
          <a:latin typeface="+mn-lt"/>
          <a:cs typeface="+mn-cs"/>
        </a:defRPr>
      </a:lvl3pPr>
      <a:lvl4pPr marL="1344613" indent="-179388" algn="l" rtl="0" eaLnBrk="1" fontAlgn="base" hangingPunct="1">
        <a:spcBef>
          <a:spcPts val="300"/>
        </a:spcBef>
        <a:spcAft>
          <a:spcPts val="300"/>
        </a:spcAft>
        <a:buClr>
          <a:schemeClr val="accent1"/>
        </a:buClr>
        <a:buFont typeface="Times New Roman" pitchFamily="18" charset="0"/>
        <a:buChar char="–"/>
        <a:defRPr sz="900">
          <a:solidFill>
            <a:srgbClr val="003366"/>
          </a:solidFill>
          <a:latin typeface="+mn-lt"/>
          <a:cs typeface="+mn-cs"/>
        </a:defRPr>
      </a:lvl4pPr>
      <a:lvl5pPr marL="1638300" indent="-114300" algn="l" rtl="0" eaLnBrk="1" fontAlgn="base" hangingPunct="1">
        <a:spcBef>
          <a:spcPts val="300"/>
        </a:spcBef>
        <a:spcAft>
          <a:spcPts val="300"/>
        </a:spcAft>
        <a:buClr>
          <a:schemeClr val="bg2"/>
        </a:buClr>
        <a:buSzPct val="75000"/>
        <a:buFont typeface="Wingdings" pitchFamily="2" charset="2"/>
        <a:buChar char="§"/>
        <a:defRPr sz="900">
          <a:solidFill>
            <a:srgbClr val="003366"/>
          </a:solidFill>
          <a:latin typeface="+mn-lt"/>
          <a:cs typeface="+mn-cs"/>
        </a:defRPr>
      </a:lvl5pPr>
      <a:lvl6pPr marL="2095500" indent="-114300" algn="l" rtl="0" eaLnBrk="1" fontAlgn="base" hangingPunct="1">
        <a:spcBef>
          <a:spcPts val="300"/>
        </a:spcBef>
        <a:spcAft>
          <a:spcPts val="300"/>
        </a:spcAft>
        <a:buClr>
          <a:schemeClr val="bg2"/>
        </a:buClr>
        <a:buSzPct val="75000"/>
        <a:buFont typeface="Wingdings" pitchFamily="2" charset="2"/>
        <a:buChar char="§"/>
        <a:defRPr sz="900">
          <a:solidFill>
            <a:srgbClr val="003366"/>
          </a:solidFill>
          <a:latin typeface="+mn-lt"/>
          <a:cs typeface="+mn-cs"/>
        </a:defRPr>
      </a:lvl6pPr>
      <a:lvl7pPr marL="2552700" indent="-114300" algn="l" rtl="0" eaLnBrk="1" fontAlgn="base" hangingPunct="1">
        <a:spcBef>
          <a:spcPts val="300"/>
        </a:spcBef>
        <a:spcAft>
          <a:spcPts val="300"/>
        </a:spcAft>
        <a:buClr>
          <a:schemeClr val="bg2"/>
        </a:buClr>
        <a:buSzPct val="75000"/>
        <a:buFont typeface="Wingdings" pitchFamily="2" charset="2"/>
        <a:buChar char="§"/>
        <a:defRPr sz="900">
          <a:solidFill>
            <a:srgbClr val="003366"/>
          </a:solidFill>
          <a:latin typeface="+mn-lt"/>
          <a:cs typeface="+mn-cs"/>
        </a:defRPr>
      </a:lvl7pPr>
      <a:lvl8pPr marL="3009900" indent="-114300" algn="l" rtl="0" eaLnBrk="1" fontAlgn="base" hangingPunct="1">
        <a:spcBef>
          <a:spcPts val="300"/>
        </a:spcBef>
        <a:spcAft>
          <a:spcPts val="300"/>
        </a:spcAft>
        <a:buClr>
          <a:schemeClr val="bg2"/>
        </a:buClr>
        <a:buSzPct val="75000"/>
        <a:buFont typeface="Wingdings" pitchFamily="2" charset="2"/>
        <a:buChar char="§"/>
        <a:defRPr sz="900">
          <a:solidFill>
            <a:srgbClr val="003366"/>
          </a:solidFill>
          <a:latin typeface="+mn-lt"/>
          <a:cs typeface="+mn-cs"/>
        </a:defRPr>
      </a:lvl8pPr>
      <a:lvl9pPr marL="3467100" indent="-114300" algn="l" rtl="0" eaLnBrk="1" fontAlgn="base" hangingPunct="1">
        <a:spcBef>
          <a:spcPts val="300"/>
        </a:spcBef>
        <a:spcAft>
          <a:spcPts val="300"/>
        </a:spcAft>
        <a:buClr>
          <a:schemeClr val="bg2"/>
        </a:buClr>
        <a:buSzPct val="75000"/>
        <a:buFont typeface="Wingdings" pitchFamily="2" charset="2"/>
        <a:buChar char="§"/>
        <a:defRPr sz="900">
          <a:solidFill>
            <a:srgbClr val="0033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hyperlink" Target="http://www.nea.com/Home/" TargetMode="External"/><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hyperlink" Target="http://www.webex.com/index.html" TargetMode="External"/><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slideLayout" Target="../slideLayouts/slideLayout6.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9.pn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8.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7.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6.jpe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tags" Target="../tags/tag53.xml"/><Relationship Id="rId3" Type="http://schemas.openxmlformats.org/officeDocument/2006/relationships/tags" Target="../tags/tag38.xml"/><Relationship Id="rId21" Type="http://schemas.openxmlformats.org/officeDocument/2006/relationships/tags" Target="../tags/tag56.xml"/><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tags" Target="../tags/tag52.xml"/><Relationship Id="rId2" Type="http://schemas.openxmlformats.org/officeDocument/2006/relationships/tags" Target="../tags/tag37.xml"/><Relationship Id="rId16" Type="http://schemas.openxmlformats.org/officeDocument/2006/relationships/tags" Target="../tags/tag51.xml"/><Relationship Id="rId20" Type="http://schemas.openxmlformats.org/officeDocument/2006/relationships/tags" Target="../tags/tag55.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24" Type="http://schemas.openxmlformats.org/officeDocument/2006/relationships/slideLayout" Target="../slideLayouts/slideLayout6.xml"/><Relationship Id="rId5" Type="http://schemas.openxmlformats.org/officeDocument/2006/relationships/tags" Target="../tags/tag40.xml"/><Relationship Id="rId15" Type="http://schemas.openxmlformats.org/officeDocument/2006/relationships/tags" Target="../tags/tag50.xml"/><Relationship Id="rId23" Type="http://schemas.openxmlformats.org/officeDocument/2006/relationships/tags" Target="../tags/tag58.xml"/><Relationship Id="rId10" Type="http://schemas.openxmlformats.org/officeDocument/2006/relationships/tags" Target="../tags/tag45.xml"/><Relationship Id="rId19" Type="http://schemas.openxmlformats.org/officeDocument/2006/relationships/tags" Target="../tags/tag54.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 Id="rId22" Type="http://schemas.openxmlformats.org/officeDocument/2006/relationships/tags" Target="../tags/tag57.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tags" Target="../tags/tag71.xml"/><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tags" Target="../tags/tag70.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ags" Target="../tags/tag63.xml"/><Relationship Id="rId15" Type="http://schemas.openxmlformats.org/officeDocument/2006/relationships/notesSlide" Target="../notesSlides/notesSlide10.xml"/><Relationship Id="rId10" Type="http://schemas.openxmlformats.org/officeDocument/2006/relationships/tags" Target="../tags/tag68.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g"/><Relationship Id="rId4" Type="http://schemas.openxmlformats.org/officeDocument/2006/relationships/image" Target="../media/image15.jpe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tiff"/><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1870283" y="2039900"/>
            <a:ext cx="8445338" cy="2477063"/>
          </a:xfrm>
          <a:prstGeom prst="rect">
            <a:avLst/>
          </a:prstGeom>
          <a:noFill/>
          <a:ln>
            <a:noFill/>
          </a:ln>
          <a:effectLst>
            <a:prstShdw prst="shdw17" dist="17961" dir="2700000">
              <a:srgbClr val="999999"/>
            </a:prstShdw>
          </a:effectLst>
          <a:extLst/>
        </p:spPr>
        <p:txBody>
          <a:bodyPr wrap="square" lIns="0" tIns="0" rIns="0" bIns="0" anchor="ctr" anchorCtr="1">
            <a:noAutofit/>
          </a:bodyPr>
          <a:lstStyle>
            <a:lvl1pPr eaLnBrk="0" hangingPunct="0">
              <a:defRPr sz="1200" b="1">
                <a:solidFill>
                  <a:schemeClr val="tx1"/>
                </a:solidFill>
                <a:latin typeface="Garamond" pitchFamily="18" charset="0"/>
                <a:ea typeface="宋体" pitchFamily="2" charset="-122"/>
              </a:defRPr>
            </a:lvl1pPr>
            <a:lvl2pPr marL="742950" indent="-285750" eaLnBrk="0" hangingPunct="0">
              <a:defRPr sz="1200" b="1">
                <a:solidFill>
                  <a:schemeClr val="tx1"/>
                </a:solidFill>
                <a:latin typeface="Garamond" pitchFamily="18" charset="0"/>
                <a:ea typeface="宋体" pitchFamily="2" charset="-122"/>
              </a:defRPr>
            </a:lvl2pPr>
            <a:lvl3pPr marL="1143000" indent="-228600" eaLnBrk="0" hangingPunct="0">
              <a:defRPr sz="1200" b="1">
                <a:solidFill>
                  <a:schemeClr val="tx1"/>
                </a:solidFill>
                <a:latin typeface="Garamond" pitchFamily="18" charset="0"/>
                <a:ea typeface="宋体" pitchFamily="2" charset="-122"/>
              </a:defRPr>
            </a:lvl3pPr>
            <a:lvl4pPr marL="1600200" indent="-228600" eaLnBrk="0" hangingPunct="0">
              <a:defRPr sz="1200" b="1">
                <a:solidFill>
                  <a:schemeClr val="tx1"/>
                </a:solidFill>
                <a:latin typeface="Garamond" pitchFamily="18" charset="0"/>
                <a:ea typeface="宋体" pitchFamily="2" charset="-122"/>
              </a:defRPr>
            </a:lvl4pPr>
            <a:lvl5pPr marL="2057400" indent="-228600" eaLnBrk="0" hangingPunct="0">
              <a:defRPr sz="1200" b="1">
                <a:solidFill>
                  <a:schemeClr val="tx1"/>
                </a:solidFill>
                <a:latin typeface="Garamond" pitchFamily="18" charset="0"/>
                <a:ea typeface="宋体" pitchFamily="2" charset="-122"/>
              </a:defRPr>
            </a:lvl5pPr>
            <a:lvl6pPr marL="25146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6pPr>
            <a:lvl7pPr marL="29718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7pPr>
            <a:lvl8pPr marL="34290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8pPr>
            <a:lvl9pPr marL="38862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9pPr>
          </a:lstStyle>
          <a:p>
            <a:pPr algn="ctr"/>
            <a:r>
              <a:rPr lang="zh-CN" altLang="en-US" sz="6000" dirty="0" smtClean="0">
                <a:solidFill>
                  <a:schemeClr val="bg1"/>
                </a:solidFill>
                <a:latin typeface="微软雅黑" panose="020B0503020204020204" pitchFamily="34" charset="-122"/>
                <a:ea typeface="微软雅黑" panose="020B0503020204020204" pitchFamily="34" charset="-122"/>
              </a:rPr>
              <a:t>赛</a:t>
            </a:r>
            <a:r>
              <a:rPr lang="zh-CN" altLang="en-US" sz="6000" dirty="0">
                <a:solidFill>
                  <a:schemeClr val="bg1"/>
                </a:solidFill>
                <a:latin typeface="微软雅黑" panose="020B0503020204020204" pitchFamily="34" charset="-122"/>
                <a:ea typeface="微软雅黑" panose="020B0503020204020204" pitchFamily="34" charset="-122"/>
              </a:rPr>
              <a:t>弘</a:t>
            </a:r>
            <a:r>
              <a:rPr lang="zh-CN" altLang="en-US" sz="6000" dirty="0" smtClean="0">
                <a:solidFill>
                  <a:schemeClr val="bg1"/>
                </a:solidFill>
                <a:latin typeface="微软雅黑" panose="020B0503020204020204" pitchFamily="34" charset="-122"/>
                <a:ea typeface="微软雅黑" panose="020B0503020204020204" pitchFamily="34" charset="-122"/>
              </a:rPr>
              <a:t>众智</a:t>
            </a:r>
            <a:r>
              <a:rPr lang="zh-CN" altLang="en-US" sz="6000" dirty="0">
                <a:solidFill>
                  <a:schemeClr val="bg1"/>
                </a:solidFill>
                <a:latin typeface="微软雅黑" panose="020B0503020204020204" pitchFamily="34" charset="-122"/>
                <a:ea typeface="微软雅黑" panose="020B0503020204020204" pitchFamily="34" charset="-122"/>
              </a:rPr>
              <a:t>大健康</a:t>
            </a:r>
          </a:p>
        </p:txBody>
      </p:sp>
      <p:sp>
        <p:nvSpPr>
          <p:cNvPr id="8" name="Text Box 4"/>
          <p:cNvSpPr txBox="1">
            <a:spLocks noChangeArrowheads="1"/>
          </p:cNvSpPr>
          <p:nvPr/>
        </p:nvSpPr>
        <p:spPr bwMode="auto">
          <a:xfrm>
            <a:off x="5215868" y="6007259"/>
            <a:ext cx="1754169" cy="400110"/>
          </a:xfrm>
          <a:prstGeom prst="rect">
            <a:avLst/>
          </a:prstGeom>
          <a:noFill/>
          <a:ln>
            <a:noFill/>
          </a:ln>
          <a:effectLst>
            <a:prstShdw prst="shdw17" dist="17961" dir="2700000">
              <a:srgbClr val="999999"/>
            </a:prstShdw>
          </a:effectLst>
          <a:extLst/>
        </p:spPr>
        <p:txBody>
          <a:bodyPr wrap="square">
            <a:spAutoFit/>
          </a:bodyPr>
          <a:lstStyle>
            <a:lvl1pPr eaLnBrk="0" hangingPunct="0">
              <a:defRPr sz="1200" b="1">
                <a:solidFill>
                  <a:schemeClr val="tx1"/>
                </a:solidFill>
                <a:latin typeface="Garamond" pitchFamily="18" charset="0"/>
                <a:ea typeface="宋体" pitchFamily="2" charset="-122"/>
              </a:defRPr>
            </a:lvl1pPr>
            <a:lvl2pPr marL="742950" indent="-285750" eaLnBrk="0" hangingPunct="0">
              <a:defRPr sz="1200" b="1">
                <a:solidFill>
                  <a:schemeClr val="tx1"/>
                </a:solidFill>
                <a:latin typeface="Garamond" pitchFamily="18" charset="0"/>
                <a:ea typeface="宋体" pitchFamily="2" charset="-122"/>
              </a:defRPr>
            </a:lvl2pPr>
            <a:lvl3pPr marL="1143000" indent="-228600" eaLnBrk="0" hangingPunct="0">
              <a:defRPr sz="1200" b="1">
                <a:solidFill>
                  <a:schemeClr val="tx1"/>
                </a:solidFill>
                <a:latin typeface="Garamond" pitchFamily="18" charset="0"/>
                <a:ea typeface="宋体" pitchFamily="2" charset="-122"/>
              </a:defRPr>
            </a:lvl3pPr>
            <a:lvl4pPr marL="1600200" indent="-228600" eaLnBrk="0" hangingPunct="0">
              <a:defRPr sz="1200" b="1">
                <a:solidFill>
                  <a:schemeClr val="tx1"/>
                </a:solidFill>
                <a:latin typeface="Garamond" pitchFamily="18" charset="0"/>
                <a:ea typeface="宋体" pitchFamily="2" charset="-122"/>
              </a:defRPr>
            </a:lvl4pPr>
            <a:lvl5pPr marL="2057400" indent="-228600" eaLnBrk="0" hangingPunct="0">
              <a:defRPr sz="1200" b="1">
                <a:solidFill>
                  <a:schemeClr val="tx1"/>
                </a:solidFill>
                <a:latin typeface="Garamond" pitchFamily="18" charset="0"/>
                <a:ea typeface="宋体" pitchFamily="2" charset="-122"/>
              </a:defRPr>
            </a:lvl5pPr>
            <a:lvl6pPr marL="25146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6pPr>
            <a:lvl7pPr marL="29718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7pPr>
            <a:lvl8pPr marL="34290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8pPr>
            <a:lvl9pPr marL="38862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9pPr>
          </a:lstStyle>
          <a:p>
            <a:pPr marL="0" marR="0" lvl="0" indent="0" algn="ctr" defTabSz="914400" rtl="0" eaLnBrk="0" fontAlgn="base" latinLnBrk="0" hangingPunct="0">
              <a:lnSpc>
                <a:spcPct val="100000"/>
              </a:lnSpc>
              <a:spcBef>
                <a:spcPts val="1200"/>
              </a:spcBef>
              <a:spcAft>
                <a:spcPct val="0"/>
              </a:spcAft>
              <a:buClrTx/>
              <a:buSzTx/>
              <a:buFontTx/>
              <a:buNone/>
              <a:tabLst/>
              <a:defRPr/>
            </a:pPr>
            <a:r>
              <a:rPr lang="en-US" altLang="zh-CN" sz="2000" b="0" dirty="0" smtClean="0">
                <a:solidFill>
                  <a:srgbClr val="FFFFFF"/>
                </a:solidFill>
                <a:latin typeface="Arial"/>
                <a:ea typeface="微软雅黑" pitchFamily="34" charset="-122"/>
                <a:cs typeface="Arial"/>
              </a:rPr>
              <a:t>2021.01</a:t>
            </a:r>
            <a:endParaRPr kumimoji="0" lang="en-US" altLang="zh-CN" sz="2000" b="0" i="0" u="none" strike="noStrike" kern="1200" cap="none" spc="0" normalizeH="0" baseline="0" noProof="0" dirty="0">
              <a:ln>
                <a:noFill/>
              </a:ln>
              <a:solidFill>
                <a:srgbClr val="FFFFFF"/>
              </a:solidFill>
              <a:effectLst/>
              <a:uLnTx/>
              <a:uFillTx/>
              <a:latin typeface="Arial"/>
              <a:ea typeface="微软雅黑" pitchFamily="34" charset="-122"/>
              <a:cs typeface="Arial"/>
            </a:endParaRPr>
          </a:p>
        </p:txBody>
      </p:sp>
      <p:sp>
        <p:nvSpPr>
          <p:cNvPr id="10" name="Text Box 4">
            <a:extLst>
              <a:ext uri="{FF2B5EF4-FFF2-40B4-BE49-F238E27FC236}">
                <a16:creationId xmlns:a16="http://schemas.microsoft.com/office/drawing/2014/main" id="{69588137-2707-485C-81C7-A4F1E16751AD}"/>
              </a:ext>
            </a:extLst>
          </p:cNvPr>
          <p:cNvSpPr txBox="1">
            <a:spLocks noChangeArrowheads="1"/>
          </p:cNvSpPr>
          <p:nvPr/>
        </p:nvSpPr>
        <p:spPr bwMode="auto">
          <a:xfrm>
            <a:off x="5067598" y="5607149"/>
            <a:ext cx="2050707" cy="400110"/>
          </a:xfrm>
          <a:prstGeom prst="rect">
            <a:avLst/>
          </a:prstGeom>
          <a:noFill/>
          <a:ln>
            <a:noFill/>
          </a:ln>
          <a:effectLst>
            <a:prstShdw prst="shdw17" dist="17961" dir="2700000">
              <a:srgbClr val="999999"/>
            </a:prstShdw>
          </a:effectLst>
          <a:extLst/>
        </p:spPr>
        <p:txBody>
          <a:bodyPr wrap="square">
            <a:spAutoFit/>
          </a:bodyPr>
          <a:lstStyle>
            <a:lvl1pPr eaLnBrk="0" hangingPunct="0">
              <a:defRPr sz="1200" b="1">
                <a:solidFill>
                  <a:schemeClr val="tx1"/>
                </a:solidFill>
                <a:latin typeface="Garamond" pitchFamily="18" charset="0"/>
                <a:ea typeface="宋体" pitchFamily="2" charset="-122"/>
              </a:defRPr>
            </a:lvl1pPr>
            <a:lvl2pPr marL="742950" indent="-285750" eaLnBrk="0" hangingPunct="0">
              <a:defRPr sz="1200" b="1">
                <a:solidFill>
                  <a:schemeClr val="tx1"/>
                </a:solidFill>
                <a:latin typeface="Garamond" pitchFamily="18" charset="0"/>
                <a:ea typeface="宋体" pitchFamily="2" charset="-122"/>
              </a:defRPr>
            </a:lvl2pPr>
            <a:lvl3pPr marL="1143000" indent="-228600" eaLnBrk="0" hangingPunct="0">
              <a:defRPr sz="1200" b="1">
                <a:solidFill>
                  <a:schemeClr val="tx1"/>
                </a:solidFill>
                <a:latin typeface="Garamond" pitchFamily="18" charset="0"/>
                <a:ea typeface="宋体" pitchFamily="2" charset="-122"/>
              </a:defRPr>
            </a:lvl3pPr>
            <a:lvl4pPr marL="1600200" indent="-228600" eaLnBrk="0" hangingPunct="0">
              <a:defRPr sz="1200" b="1">
                <a:solidFill>
                  <a:schemeClr val="tx1"/>
                </a:solidFill>
                <a:latin typeface="Garamond" pitchFamily="18" charset="0"/>
                <a:ea typeface="宋体" pitchFamily="2" charset="-122"/>
              </a:defRPr>
            </a:lvl4pPr>
            <a:lvl5pPr marL="2057400" indent="-228600" eaLnBrk="0" hangingPunct="0">
              <a:defRPr sz="1200" b="1">
                <a:solidFill>
                  <a:schemeClr val="tx1"/>
                </a:solidFill>
                <a:latin typeface="Garamond" pitchFamily="18" charset="0"/>
                <a:ea typeface="宋体" pitchFamily="2" charset="-122"/>
              </a:defRPr>
            </a:lvl5pPr>
            <a:lvl6pPr marL="25146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6pPr>
            <a:lvl7pPr marL="29718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7pPr>
            <a:lvl8pPr marL="34290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8pPr>
            <a:lvl9pPr marL="3886200" indent="-228600" algn="ctr" eaLnBrk="0" fontAlgn="base" hangingPunct="0">
              <a:spcBef>
                <a:spcPts val="600"/>
              </a:spcBef>
              <a:spcAft>
                <a:spcPct val="0"/>
              </a:spcAft>
              <a:defRPr sz="1200" b="1">
                <a:solidFill>
                  <a:schemeClr val="tx1"/>
                </a:solidFill>
                <a:latin typeface="Garamond" pitchFamily="18" charset="0"/>
                <a:ea typeface="宋体" pitchFamily="2" charset="-122"/>
              </a:defRPr>
            </a:lvl9pPr>
          </a:lstStyle>
          <a:p>
            <a:pPr marL="0" marR="0" lvl="0" indent="0" algn="ctr" defTabSz="914400" rtl="0" eaLnBrk="0" fontAlgn="base" latinLnBrk="0" hangingPunct="0">
              <a:lnSpc>
                <a:spcPct val="100000"/>
              </a:lnSpc>
              <a:spcBef>
                <a:spcPts val="1200"/>
              </a:spcBef>
              <a:spcAft>
                <a:spcPct val="0"/>
              </a:spcAft>
              <a:buClrTx/>
              <a:buSzTx/>
              <a:buFontTx/>
              <a:buNone/>
              <a:tabLst/>
              <a:defRPr/>
            </a:pPr>
            <a:r>
              <a:rPr kumimoji="0" lang="zh-CN" altLang="en-US" sz="2000" b="0" i="0" u="none" strike="noStrike" kern="1200" cap="none" spc="0" normalizeH="0" baseline="0" noProof="0" smtClean="0">
                <a:ln>
                  <a:noFill/>
                </a:ln>
                <a:solidFill>
                  <a:srgbClr val="FFFFFF"/>
                </a:solidFill>
                <a:effectLst/>
                <a:uLnTx/>
                <a:uFillTx/>
                <a:latin typeface="Arial"/>
                <a:ea typeface="微软雅黑" pitchFamily="34" charset="-122"/>
                <a:cs typeface="Arial"/>
              </a:rPr>
              <a:t>赛弘</a:t>
            </a:r>
            <a:r>
              <a:rPr lang="zh-CN" altLang="en-US" sz="2000" b="0" smtClean="0">
                <a:solidFill>
                  <a:srgbClr val="FFFFFF"/>
                </a:solidFill>
                <a:latin typeface="Arial"/>
                <a:ea typeface="微软雅黑" pitchFamily="34" charset="-122"/>
                <a:cs typeface="Arial"/>
              </a:rPr>
              <a:t>众</a:t>
            </a:r>
            <a:r>
              <a:rPr lang="zh-CN" altLang="en-US" sz="2000" b="0" dirty="0">
                <a:solidFill>
                  <a:srgbClr val="FFFFFF"/>
                </a:solidFill>
                <a:latin typeface="Arial"/>
                <a:ea typeface="微软雅黑" pitchFamily="34" charset="-122"/>
                <a:cs typeface="Arial"/>
              </a:rPr>
              <a:t>智</a:t>
            </a:r>
            <a:endParaRPr kumimoji="0" lang="en-US" altLang="zh-CN" sz="2000" b="0" i="0" u="none" strike="noStrike" kern="1200" cap="none" spc="0" normalizeH="0" baseline="0" noProof="0" dirty="0">
              <a:ln>
                <a:noFill/>
              </a:ln>
              <a:solidFill>
                <a:srgbClr val="FFFFFF"/>
              </a:solidFill>
              <a:effectLst/>
              <a:uLnTx/>
              <a:uFillTx/>
              <a:latin typeface="Arial"/>
              <a:ea typeface="微软雅黑" pitchFamily="34" charset="-122"/>
              <a:cs typeface="Arial"/>
            </a:endParaRPr>
          </a:p>
        </p:txBody>
      </p:sp>
    </p:spTree>
    <p:extLst>
      <p:ext uri="{BB962C8B-B14F-4D97-AF65-F5344CB8AC3E}">
        <p14:creationId xmlns:p14="http://schemas.microsoft.com/office/powerpoint/2010/main" val="2982738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与华为</a:t>
            </a:r>
            <a:r>
              <a:rPr lang="en-US" altLang="zh-CN" dirty="0"/>
              <a:t>/</a:t>
            </a:r>
            <a:r>
              <a:rPr lang="zh-CN" altLang="en-US" dirty="0"/>
              <a:t>爱立信数据通讯协同合作</a:t>
            </a:r>
          </a:p>
        </p:txBody>
      </p:sp>
      <p:pic>
        <p:nvPicPr>
          <p:cNvPr id="3" name="图片 2" descr="蓝色的地图&#10;&#10;描述已自动生成">
            <a:extLst>
              <a:ext uri="{FF2B5EF4-FFF2-40B4-BE49-F238E27FC236}">
                <a16:creationId xmlns:a16="http://schemas.microsoft.com/office/drawing/2014/main" id="{ADF851EB-EED3-4C2C-92FF-B29E4194A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982"/>
            <a:ext cx="12192000" cy="6126018"/>
          </a:xfrm>
          <a:prstGeom prst="rect">
            <a:avLst/>
          </a:prstGeom>
        </p:spPr>
      </p:pic>
      <p:sp>
        <p:nvSpPr>
          <p:cNvPr id="4" name="TextBox 18">
            <a:extLst>
              <a:ext uri="{FF2B5EF4-FFF2-40B4-BE49-F238E27FC236}">
                <a16:creationId xmlns:a16="http://schemas.microsoft.com/office/drawing/2014/main" id="{4CE1C6BD-C57B-403B-B7DA-C242846C0261}"/>
              </a:ext>
            </a:extLst>
          </p:cNvPr>
          <p:cNvSpPr txBox="1"/>
          <p:nvPr/>
        </p:nvSpPr>
        <p:spPr>
          <a:xfrm>
            <a:off x="0" y="1133653"/>
            <a:ext cx="5622524" cy="5322676"/>
          </a:xfrm>
          <a:prstGeom prst="rect">
            <a:avLst/>
          </a:prstGeom>
          <a:solidFill>
            <a:schemeClr val="bg1">
              <a:alpha val="80000"/>
            </a:schemeClr>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square" rtlCol="0">
            <a:spAutoFit/>
          </a:bodyPr>
          <a:lstStyle/>
          <a:p>
            <a:pPr marL="171450" indent="-171450">
              <a:lnSpc>
                <a:spcPct val="150000"/>
              </a:lnSpc>
              <a:buFont typeface="Wingdings" panose="05000000000000000000" pitchFamily="2" charset="2"/>
              <a:buChar char="n"/>
            </a:pPr>
            <a:r>
              <a:rPr lang="zh-CN" altLang="zh-CN" sz="1200" dirty="0">
                <a:solidFill>
                  <a:schemeClr val="tx1">
                    <a:lumMod val="65000"/>
                    <a:lumOff val="35000"/>
                  </a:schemeClr>
                </a:solidFill>
                <a:latin typeface="微软雅黑"/>
                <a:ea typeface="微软雅黑"/>
                <a:cs typeface="微软雅黑"/>
              </a:rPr>
              <a:t>德国电信 乌干达</a:t>
            </a:r>
            <a:r>
              <a:rPr lang="en-US" altLang="zh-CN" sz="1200" dirty="0">
                <a:solidFill>
                  <a:schemeClr val="tx1">
                    <a:lumMod val="65000"/>
                    <a:lumOff val="35000"/>
                  </a:schemeClr>
                </a:solidFill>
                <a:latin typeface="微软雅黑"/>
                <a:ea typeface="微软雅黑"/>
                <a:cs typeface="微软雅黑"/>
              </a:rPr>
              <a:t>MTN </a:t>
            </a:r>
            <a:r>
              <a:rPr lang="zh-CN" altLang="zh-CN" sz="1200" dirty="0">
                <a:solidFill>
                  <a:schemeClr val="tx1">
                    <a:lumMod val="65000"/>
                    <a:lumOff val="35000"/>
                  </a:schemeClr>
                </a:solidFill>
                <a:latin typeface="微软雅黑"/>
                <a:ea typeface="微软雅黑"/>
                <a:cs typeface="微软雅黑"/>
              </a:rPr>
              <a:t>津巴布韦</a:t>
            </a:r>
            <a:r>
              <a:rPr lang="en-US" altLang="zh-CN" sz="1200" dirty="0">
                <a:solidFill>
                  <a:schemeClr val="tx1">
                    <a:lumMod val="65000"/>
                    <a:lumOff val="35000"/>
                  </a:schemeClr>
                </a:solidFill>
                <a:latin typeface="微软雅黑"/>
                <a:ea typeface="微软雅黑"/>
                <a:cs typeface="微软雅黑"/>
              </a:rPr>
              <a:t> Telefonica </a:t>
            </a:r>
            <a:r>
              <a:rPr lang="zh-CN" altLang="zh-CN" sz="1200" dirty="0">
                <a:solidFill>
                  <a:schemeClr val="tx1">
                    <a:lumMod val="65000"/>
                    <a:lumOff val="35000"/>
                  </a:schemeClr>
                </a:solidFill>
                <a:latin typeface="微软雅黑"/>
                <a:ea typeface="微软雅黑"/>
                <a:cs typeface="微软雅黑"/>
              </a:rPr>
              <a:t>湖北移动</a:t>
            </a:r>
          </a:p>
          <a:p>
            <a:pPr marL="171450" indent="-171450">
              <a:lnSpc>
                <a:spcPct val="150000"/>
              </a:lnSpc>
              <a:buFont typeface="Wingdings" panose="05000000000000000000" pitchFamily="2" charset="2"/>
              <a:buChar char="n"/>
            </a:pPr>
            <a:r>
              <a:rPr lang="en-US" altLang="zh-CN" sz="1200" dirty="0">
                <a:solidFill>
                  <a:schemeClr val="tx1">
                    <a:lumMod val="65000"/>
                    <a:lumOff val="35000"/>
                  </a:schemeClr>
                </a:solidFill>
                <a:latin typeface="微软雅黑"/>
                <a:ea typeface="微软雅黑"/>
                <a:cs typeface="微软雅黑"/>
              </a:rPr>
              <a:t>Saudi Aramco BI955,Dhahran site</a:t>
            </a:r>
            <a:endParaRPr lang="zh-CN" altLang="zh-CN" sz="1200" dirty="0">
              <a:solidFill>
                <a:schemeClr val="tx1">
                  <a:lumMod val="65000"/>
                  <a:lumOff val="35000"/>
                </a:schemeClr>
              </a:solidFill>
              <a:latin typeface="微软雅黑"/>
              <a:ea typeface="微软雅黑"/>
              <a:cs typeface="微软雅黑"/>
            </a:endParaRPr>
          </a:p>
          <a:p>
            <a:pPr marL="171450" indent="-171450">
              <a:lnSpc>
                <a:spcPct val="150000"/>
              </a:lnSpc>
              <a:buFont typeface="Wingdings" panose="05000000000000000000" pitchFamily="2" charset="2"/>
              <a:buChar char="n"/>
            </a:pPr>
            <a:r>
              <a:rPr lang="en-US" altLang="zh-CN" sz="1200" dirty="0">
                <a:solidFill>
                  <a:schemeClr val="tx1">
                    <a:lumMod val="65000"/>
                    <a:lumOff val="35000"/>
                  </a:schemeClr>
                </a:solidFill>
                <a:latin typeface="微软雅黑"/>
                <a:ea typeface="微软雅黑"/>
                <a:cs typeface="微软雅黑"/>
              </a:rPr>
              <a:t>Saudi Aramco BI955,Abqaiq site</a:t>
            </a:r>
            <a:endParaRPr lang="zh-CN" altLang="zh-CN" sz="1200" dirty="0">
              <a:solidFill>
                <a:schemeClr val="tx1">
                  <a:lumMod val="65000"/>
                  <a:lumOff val="35000"/>
                </a:schemeClr>
              </a:solidFill>
              <a:latin typeface="微软雅黑"/>
              <a:ea typeface="微软雅黑"/>
              <a:cs typeface="微软雅黑"/>
            </a:endParaRPr>
          </a:p>
          <a:p>
            <a:pPr marL="171450" indent="-171450">
              <a:lnSpc>
                <a:spcPct val="150000"/>
              </a:lnSpc>
              <a:buFont typeface="Wingdings" panose="05000000000000000000" pitchFamily="2" charset="2"/>
              <a:buChar char="n"/>
            </a:pPr>
            <a:r>
              <a:rPr lang="zh-CN" altLang="zh-CN" sz="1200" dirty="0">
                <a:solidFill>
                  <a:schemeClr val="tx1">
                    <a:lumMod val="65000"/>
                    <a:lumOff val="35000"/>
                  </a:schemeClr>
                </a:solidFill>
                <a:latin typeface="微软雅黑"/>
                <a:ea typeface="微软雅黑"/>
                <a:cs typeface="微软雅黑"/>
              </a:rPr>
              <a:t>香港</a:t>
            </a:r>
            <a:r>
              <a:rPr lang="en-US" altLang="zh-CN" sz="1200" dirty="0">
                <a:solidFill>
                  <a:schemeClr val="tx1">
                    <a:lumMod val="65000"/>
                    <a:lumOff val="35000"/>
                  </a:schemeClr>
                </a:solidFill>
                <a:latin typeface="微软雅黑"/>
                <a:ea typeface="微软雅黑"/>
                <a:cs typeface="微软雅黑"/>
              </a:rPr>
              <a:t>PCCW</a:t>
            </a:r>
            <a:r>
              <a:rPr lang="zh-CN" altLang="zh-CN" sz="1200" dirty="0">
                <a:solidFill>
                  <a:schemeClr val="tx1">
                    <a:lumMod val="65000"/>
                    <a:lumOff val="35000"/>
                  </a:schemeClr>
                </a:solidFill>
                <a:latin typeface="微软雅黑"/>
                <a:ea typeface="微软雅黑"/>
                <a:cs typeface="微软雅黑"/>
              </a:rPr>
              <a:t>项目 阿尔及利亚电信 广东移动</a:t>
            </a:r>
          </a:p>
          <a:p>
            <a:pPr marL="171450" indent="-171450">
              <a:lnSpc>
                <a:spcPct val="150000"/>
              </a:lnSpc>
              <a:buFont typeface="Wingdings" panose="05000000000000000000" pitchFamily="2" charset="2"/>
              <a:buChar char="n"/>
            </a:pPr>
            <a:r>
              <a:rPr lang="zh-CN" altLang="zh-CN" sz="1200" dirty="0">
                <a:solidFill>
                  <a:schemeClr val="tx1">
                    <a:lumMod val="65000"/>
                    <a:lumOff val="35000"/>
                  </a:schemeClr>
                </a:solidFill>
                <a:latin typeface="微软雅黑"/>
                <a:ea typeface="微软雅黑"/>
                <a:cs typeface="微软雅黑"/>
              </a:rPr>
              <a:t>喀麦隆 湖北电信 福建电信 河北广电 湖北移动 江苏移动</a:t>
            </a:r>
          </a:p>
          <a:p>
            <a:pPr marL="171450" indent="-171450">
              <a:lnSpc>
                <a:spcPct val="150000"/>
              </a:lnSpc>
              <a:buFont typeface="Wingdings" panose="05000000000000000000" pitchFamily="2" charset="2"/>
              <a:buChar char="n"/>
            </a:pPr>
            <a:r>
              <a:rPr lang="en-US" altLang="zh-CN" sz="1200" dirty="0" err="1">
                <a:solidFill>
                  <a:schemeClr val="tx1">
                    <a:lumMod val="65000"/>
                    <a:lumOff val="35000"/>
                  </a:schemeClr>
                </a:solidFill>
                <a:latin typeface="微软雅黑"/>
                <a:ea typeface="微软雅黑"/>
                <a:cs typeface="微软雅黑"/>
              </a:rPr>
              <a:t>Rostelecom</a:t>
            </a:r>
            <a:r>
              <a:rPr lang="en-US" altLang="zh-CN" sz="1200" dirty="0">
                <a:solidFill>
                  <a:schemeClr val="tx1">
                    <a:lumMod val="65000"/>
                    <a:lumOff val="35000"/>
                  </a:schemeClr>
                </a:solidFill>
                <a:latin typeface="微软雅黑"/>
                <a:ea typeface="微软雅黑"/>
                <a:cs typeface="微软雅黑"/>
              </a:rPr>
              <a:t> USI </a:t>
            </a:r>
            <a:r>
              <a:rPr lang="en-US" altLang="zh-CN" sz="1200" dirty="0" err="1">
                <a:solidFill>
                  <a:schemeClr val="tx1">
                    <a:lumMod val="65000"/>
                    <a:lumOff val="35000"/>
                  </a:schemeClr>
                </a:solidFill>
                <a:latin typeface="微软雅黑"/>
                <a:ea typeface="微软雅黑"/>
                <a:cs typeface="微软雅黑"/>
              </a:rPr>
              <a:t>Nawras</a:t>
            </a:r>
            <a:r>
              <a:rPr lang="en-US" altLang="zh-CN" sz="1200" dirty="0">
                <a:solidFill>
                  <a:schemeClr val="tx1">
                    <a:lumMod val="65000"/>
                    <a:lumOff val="35000"/>
                  </a:schemeClr>
                </a:solidFill>
                <a:latin typeface="微软雅黑"/>
                <a:ea typeface="微软雅黑"/>
                <a:cs typeface="微软雅黑"/>
              </a:rPr>
              <a:t> PCCW Global</a:t>
            </a:r>
            <a:endParaRPr lang="zh-CN" altLang="zh-CN" sz="1200" dirty="0">
              <a:solidFill>
                <a:schemeClr val="tx1">
                  <a:lumMod val="65000"/>
                  <a:lumOff val="35000"/>
                </a:schemeClr>
              </a:solidFill>
              <a:latin typeface="微软雅黑"/>
              <a:ea typeface="微软雅黑"/>
              <a:cs typeface="微软雅黑"/>
            </a:endParaRPr>
          </a:p>
          <a:p>
            <a:pPr marL="171450" indent="-171450">
              <a:lnSpc>
                <a:spcPct val="150000"/>
              </a:lnSpc>
              <a:buFont typeface="Wingdings" panose="05000000000000000000" pitchFamily="2" charset="2"/>
              <a:buChar char="n"/>
            </a:pPr>
            <a:r>
              <a:rPr lang="en-US" altLang="zh-CN" sz="1200" dirty="0">
                <a:solidFill>
                  <a:schemeClr val="tx1">
                    <a:lumMod val="65000"/>
                    <a:lumOff val="35000"/>
                  </a:schemeClr>
                </a:solidFill>
                <a:latin typeface="微软雅黑"/>
                <a:ea typeface="微软雅黑"/>
                <a:cs typeface="微软雅黑"/>
              </a:rPr>
              <a:t>BSNL NGW  </a:t>
            </a:r>
            <a:r>
              <a:rPr lang="en-US" altLang="zh-CN" sz="1200" dirty="0" err="1">
                <a:solidFill>
                  <a:schemeClr val="tx1">
                    <a:lumMod val="65000"/>
                    <a:lumOff val="35000"/>
                  </a:schemeClr>
                </a:solidFill>
                <a:latin typeface="微软雅黑"/>
                <a:ea typeface="微软雅黑"/>
                <a:cs typeface="微软雅黑"/>
              </a:rPr>
              <a:t>Vameroom</a:t>
            </a:r>
            <a:r>
              <a:rPr lang="en-US" altLang="zh-CN" sz="1200" dirty="0">
                <a:solidFill>
                  <a:schemeClr val="tx1">
                    <a:lumMod val="65000"/>
                    <a:lumOff val="35000"/>
                  </a:schemeClr>
                </a:solidFill>
                <a:latin typeface="微软雅黑"/>
                <a:ea typeface="微软雅黑"/>
                <a:cs typeface="微软雅黑"/>
              </a:rPr>
              <a:t> </a:t>
            </a:r>
            <a:r>
              <a:rPr lang="en-US" altLang="zh-CN" sz="1200" dirty="0" err="1">
                <a:solidFill>
                  <a:schemeClr val="tx1">
                    <a:lumMod val="65000"/>
                    <a:lumOff val="35000"/>
                  </a:schemeClr>
                </a:solidFill>
                <a:latin typeface="微软雅黑"/>
                <a:ea typeface="微软雅黑"/>
                <a:cs typeface="微软雅黑"/>
              </a:rPr>
              <a:t>telecomuntions</a:t>
            </a:r>
            <a:endParaRPr lang="zh-CN" altLang="zh-CN" sz="1200" dirty="0">
              <a:solidFill>
                <a:schemeClr val="tx1">
                  <a:lumMod val="65000"/>
                  <a:lumOff val="35000"/>
                </a:schemeClr>
              </a:solidFill>
              <a:latin typeface="微软雅黑"/>
              <a:ea typeface="微软雅黑"/>
              <a:cs typeface="微软雅黑"/>
            </a:endParaRPr>
          </a:p>
          <a:p>
            <a:pPr marL="171450" indent="-171450">
              <a:lnSpc>
                <a:spcPct val="150000"/>
              </a:lnSpc>
              <a:buFont typeface="Wingdings" panose="05000000000000000000" pitchFamily="2" charset="2"/>
              <a:buChar char="n"/>
            </a:pPr>
            <a:r>
              <a:rPr lang="zh-CN" altLang="zh-CN" sz="1200" dirty="0">
                <a:solidFill>
                  <a:schemeClr val="tx1">
                    <a:lumMod val="65000"/>
                    <a:lumOff val="35000"/>
                  </a:schemeClr>
                </a:solidFill>
                <a:latin typeface="微软雅黑"/>
                <a:ea typeface="微软雅黑"/>
                <a:cs typeface="微软雅黑"/>
              </a:rPr>
              <a:t>中国移动浙江公司 中国移动通信集团云南有限公司</a:t>
            </a:r>
          </a:p>
          <a:p>
            <a:pPr marL="171450" indent="-171450">
              <a:lnSpc>
                <a:spcPct val="150000"/>
              </a:lnSpc>
              <a:buFont typeface="Wingdings" panose="05000000000000000000" pitchFamily="2" charset="2"/>
              <a:buChar char="n"/>
            </a:pPr>
            <a:r>
              <a:rPr lang="en-US" altLang="zh-CN" sz="1200" dirty="0">
                <a:solidFill>
                  <a:schemeClr val="tx1">
                    <a:lumMod val="65000"/>
                    <a:lumOff val="35000"/>
                  </a:schemeClr>
                </a:solidFill>
                <a:latin typeface="微软雅黑"/>
                <a:ea typeface="微软雅黑"/>
                <a:cs typeface="微软雅黑"/>
              </a:rPr>
              <a:t>Belarus </a:t>
            </a:r>
            <a:r>
              <a:rPr lang="en-US" altLang="zh-CN" sz="1200" dirty="0" err="1">
                <a:solidFill>
                  <a:schemeClr val="tx1">
                    <a:lumMod val="65000"/>
                    <a:lumOff val="35000"/>
                  </a:schemeClr>
                </a:solidFill>
                <a:latin typeface="微软雅黑"/>
                <a:ea typeface="微软雅黑"/>
                <a:cs typeface="微软雅黑"/>
              </a:rPr>
              <a:t>Beltelecom</a:t>
            </a:r>
            <a:r>
              <a:rPr lang="en-US" altLang="zh-CN" sz="1200" dirty="0">
                <a:solidFill>
                  <a:schemeClr val="tx1">
                    <a:lumMod val="65000"/>
                    <a:lumOff val="35000"/>
                  </a:schemeClr>
                </a:solidFill>
                <a:latin typeface="微软雅黑"/>
                <a:ea typeface="微软雅黑"/>
                <a:cs typeface="微软雅黑"/>
              </a:rPr>
              <a:t> </a:t>
            </a:r>
            <a:r>
              <a:rPr lang="zh-CN" altLang="zh-CN" sz="1200" dirty="0">
                <a:solidFill>
                  <a:schemeClr val="tx1">
                    <a:lumMod val="65000"/>
                    <a:lumOff val="35000"/>
                  </a:schemeClr>
                </a:solidFill>
                <a:latin typeface="微软雅黑"/>
                <a:ea typeface="微软雅黑"/>
                <a:cs typeface="微软雅黑"/>
              </a:rPr>
              <a:t>中国移动通信集团福建有限公司</a:t>
            </a:r>
          </a:p>
          <a:p>
            <a:pPr marL="171450" indent="-171450">
              <a:lnSpc>
                <a:spcPct val="150000"/>
              </a:lnSpc>
              <a:buFont typeface="Wingdings" panose="05000000000000000000" pitchFamily="2" charset="2"/>
              <a:buChar char="n"/>
            </a:pPr>
            <a:r>
              <a:rPr lang="zh-CN" altLang="zh-CN" sz="1200" dirty="0">
                <a:solidFill>
                  <a:schemeClr val="tx1">
                    <a:lumMod val="65000"/>
                    <a:lumOff val="35000"/>
                  </a:schemeClr>
                </a:solidFill>
                <a:latin typeface="微软雅黑"/>
                <a:ea typeface="微软雅黑"/>
                <a:cs typeface="微软雅黑"/>
              </a:rPr>
              <a:t>中国移动广西公司 中国空管</a:t>
            </a:r>
          </a:p>
          <a:p>
            <a:pPr marL="171450" indent="-171450">
              <a:lnSpc>
                <a:spcPct val="150000"/>
              </a:lnSpc>
              <a:buFont typeface="Wingdings" panose="05000000000000000000" pitchFamily="2" charset="2"/>
              <a:buChar char="n"/>
            </a:pPr>
            <a:r>
              <a:rPr lang="zh-CN" altLang="zh-CN" sz="1200" dirty="0">
                <a:solidFill>
                  <a:schemeClr val="tx1">
                    <a:lumMod val="65000"/>
                    <a:lumOff val="35000"/>
                  </a:schemeClr>
                </a:solidFill>
                <a:latin typeface="微软雅黑"/>
                <a:ea typeface="微软雅黑"/>
                <a:cs typeface="微软雅黑"/>
              </a:rPr>
              <a:t>中国电信股份有限公司福建信息产业分公司</a:t>
            </a:r>
          </a:p>
          <a:p>
            <a:pPr marL="171450" indent="-171450">
              <a:lnSpc>
                <a:spcPct val="150000"/>
              </a:lnSpc>
              <a:buFont typeface="Wingdings" panose="05000000000000000000" pitchFamily="2" charset="2"/>
              <a:buChar char="n"/>
            </a:pPr>
            <a:r>
              <a:rPr lang="zh-CN" altLang="zh-CN" sz="1200" dirty="0">
                <a:solidFill>
                  <a:schemeClr val="tx1">
                    <a:lumMod val="65000"/>
                    <a:lumOff val="35000"/>
                  </a:schemeClr>
                </a:solidFill>
                <a:latin typeface="微软雅黑"/>
                <a:ea typeface="微软雅黑"/>
                <a:cs typeface="微软雅黑"/>
              </a:rPr>
              <a:t>中国电信集团公司河北省电信分公司</a:t>
            </a:r>
          </a:p>
          <a:p>
            <a:pPr marL="171450" indent="-171450">
              <a:lnSpc>
                <a:spcPct val="150000"/>
              </a:lnSpc>
              <a:buFont typeface="Wingdings" panose="05000000000000000000" pitchFamily="2" charset="2"/>
              <a:buChar char="n"/>
            </a:pPr>
            <a:r>
              <a:rPr lang="zh-CN" altLang="zh-CN" sz="1200" dirty="0">
                <a:solidFill>
                  <a:schemeClr val="tx1">
                    <a:lumMod val="65000"/>
                    <a:lumOff val="35000"/>
                  </a:schemeClr>
                </a:solidFill>
                <a:latin typeface="微软雅黑"/>
                <a:ea typeface="微软雅黑"/>
                <a:cs typeface="微软雅黑"/>
              </a:rPr>
              <a:t>中国移动通信集团江西有限公司</a:t>
            </a:r>
          </a:p>
          <a:p>
            <a:pPr marL="171450" indent="-171450">
              <a:lnSpc>
                <a:spcPct val="150000"/>
              </a:lnSpc>
              <a:buFont typeface="Wingdings" panose="05000000000000000000" pitchFamily="2" charset="2"/>
              <a:buChar char="n"/>
            </a:pPr>
            <a:r>
              <a:rPr lang="en-US" altLang="zh-CN" sz="1200" dirty="0">
                <a:solidFill>
                  <a:schemeClr val="tx1">
                    <a:lumMod val="65000"/>
                    <a:lumOff val="35000"/>
                  </a:schemeClr>
                </a:solidFill>
                <a:latin typeface="微软雅黑"/>
                <a:ea typeface="微软雅黑"/>
                <a:cs typeface="微软雅黑"/>
              </a:rPr>
              <a:t>ME-SAUDI MOBILY-RCY YANBU</a:t>
            </a:r>
            <a:endParaRPr lang="zh-CN" altLang="zh-CN" sz="1200" dirty="0">
              <a:solidFill>
                <a:schemeClr val="tx1">
                  <a:lumMod val="65000"/>
                  <a:lumOff val="35000"/>
                </a:schemeClr>
              </a:solidFill>
              <a:latin typeface="微软雅黑"/>
              <a:ea typeface="微软雅黑"/>
              <a:cs typeface="微软雅黑"/>
            </a:endParaRPr>
          </a:p>
          <a:p>
            <a:pPr marL="171450" indent="-171450">
              <a:lnSpc>
                <a:spcPct val="150000"/>
              </a:lnSpc>
              <a:buFont typeface="Wingdings" panose="05000000000000000000" pitchFamily="2" charset="2"/>
              <a:buChar char="n"/>
            </a:pPr>
            <a:r>
              <a:rPr lang="zh-CN" altLang="zh-CN" sz="1200" dirty="0">
                <a:solidFill>
                  <a:schemeClr val="tx1">
                    <a:lumMod val="65000"/>
                    <a:lumOff val="35000"/>
                  </a:schemeClr>
                </a:solidFill>
                <a:latin typeface="微软雅黑"/>
                <a:ea typeface="微软雅黑"/>
                <a:cs typeface="微软雅黑"/>
              </a:rPr>
              <a:t>北讯</a:t>
            </a:r>
            <a:r>
              <a:rPr lang="en-US" altLang="zh-CN" sz="1200" dirty="0">
                <a:solidFill>
                  <a:schemeClr val="tx1">
                    <a:lumMod val="65000"/>
                    <a:lumOff val="35000"/>
                  </a:schemeClr>
                </a:solidFill>
                <a:latin typeface="微软雅黑"/>
                <a:ea typeface="微软雅黑"/>
                <a:cs typeface="微软雅黑"/>
              </a:rPr>
              <a:t> Etisalat Company</a:t>
            </a:r>
            <a:endParaRPr lang="zh-CN" altLang="zh-CN" sz="1200" dirty="0">
              <a:solidFill>
                <a:schemeClr val="tx1">
                  <a:lumMod val="65000"/>
                  <a:lumOff val="35000"/>
                </a:schemeClr>
              </a:solidFill>
              <a:latin typeface="微软雅黑"/>
              <a:ea typeface="微软雅黑"/>
              <a:cs typeface="微软雅黑"/>
            </a:endParaRPr>
          </a:p>
          <a:p>
            <a:pPr marL="171450" indent="-171450">
              <a:lnSpc>
                <a:spcPct val="150000"/>
              </a:lnSpc>
              <a:buFont typeface="Wingdings" panose="05000000000000000000" pitchFamily="2" charset="2"/>
              <a:buChar char="n"/>
            </a:pPr>
            <a:r>
              <a:rPr lang="zh-CN" altLang="zh-CN" sz="1200" dirty="0">
                <a:solidFill>
                  <a:schemeClr val="tx1">
                    <a:lumMod val="65000"/>
                    <a:lumOff val="35000"/>
                  </a:schemeClr>
                </a:solidFill>
                <a:latin typeface="微软雅黑"/>
                <a:ea typeface="微软雅黑"/>
                <a:cs typeface="微软雅黑"/>
              </a:rPr>
              <a:t>山西电信 印尼电信</a:t>
            </a:r>
          </a:p>
          <a:p>
            <a:pPr marL="171450" indent="-171450">
              <a:lnSpc>
                <a:spcPct val="150000"/>
              </a:lnSpc>
              <a:buFont typeface="Wingdings" panose="05000000000000000000" pitchFamily="2" charset="2"/>
              <a:buChar char="n"/>
            </a:pPr>
            <a:r>
              <a:rPr lang="zh-CN" altLang="zh-CN" sz="1200" dirty="0">
                <a:solidFill>
                  <a:schemeClr val="tx1">
                    <a:lumMod val="65000"/>
                    <a:lumOff val="35000"/>
                  </a:schemeClr>
                </a:solidFill>
                <a:latin typeface="微软雅黑"/>
                <a:ea typeface="微软雅黑"/>
                <a:cs typeface="微软雅黑"/>
              </a:rPr>
              <a:t>中国移动通信集团湖北有限公司</a:t>
            </a:r>
          </a:p>
          <a:p>
            <a:pPr marL="171450" indent="-171450">
              <a:lnSpc>
                <a:spcPct val="150000"/>
              </a:lnSpc>
              <a:buFont typeface="Wingdings" panose="05000000000000000000" pitchFamily="2" charset="2"/>
              <a:buChar char="n"/>
            </a:pPr>
            <a:r>
              <a:rPr lang="en-US" altLang="zh-CN" sz="1200" dirty="0">
                <a:solidFill>
                  <a:schemeClr val="tx1">
                    <a:lumMod val="65000"/>
                    <a:lumOff val="35000"/>
                  </a:schemeClr>
                </a:solidFill>
                <a:latin typeface="微软雅黑"/>
                <a:ea typeface="微软雅黑"/>
                <a:cs typeface="微软雅黑"/>
              </a:rPr>
              <a:t>MIC Tanzania Limited</a:t>
            </a:r>
            <a:endParaRPr lang="zh-CN" altLang="zh-CN" sz="1200" dirty="0">
              <a:solidFill>
                <a:schemeClr val="tx1">
                  <a:lumMod val="65000"/>
                  <a:lumOff val="35000"/>
                </a:schemeClr>
              </a:solidFill>
              <a:latin typeface="微软雅黑"/>
              <a:ea typeface="微软雅黑"/>
              <a:cs typeface="微软雅黑"/>
            </a:endParaRPr>
          </a:p>
          <a:p>
            <a:pPr marL="171450" indent="-171450">
              <a:lnSpc>
                <a:spcPct val="150000"/>
              </a:lnSpc>
              <a:buFont typeface="Wingdings" panose="05000000000000000000" pitchFamily="2" charset="2"/>
              <a:buChar char="n"/>
            </a:pPr>
            <a:r>
              <a:rPr lang="en-US" altLang="zh-CN" sz="1200" dirty="0" err="1">
                <a:solidFill>
                  <a:schemeClr val="tx1">
                    <a:lumMod val="65000"/>
                    <a:lumOff val="35000"/>
                  </a:schemeClr>
                </a:solidFill>
                <a:latin typeface="微软雅黑"/>
                <a:ea typeface="微软雅黑"/>
                <a:cs typeface="微软雅黑"/>
              </a:rPr>
              <a:t>Cantel</a:t>
            </a:r>
            <a:r>
              <a:rPr lang="en-US" altLang="zh-CN" sz="1200" dirty="0">
                <a:solidFill>
                  <a:schemeClr val="tx1">
                    <a:lumMod val="65000"/>
                    <a:lumOff val="35000"/>
                  </a:schemeClr>
                </a:solidFill>
                <a:latin typeface="微软雅黑"/>
                <a:ea typeface="微软雅黑"/>
                <a:cs typeface="微软雅黑"/>
              </a:rPr>
              <a:t> NBN Project, </a:t>
            </a:r>
            <a:r>
              <a:rPr lang="en-US" altLang="zh-CN" sz="1200" dirty="0" err="1">
                <a:solidFill>
                  <a:schemeClr val="tx1">
                    <a:lumMod val="65000"/>
                    <a:lumOff val="35000"/>
                  </a:schemeClr>
                </a:solidFill>
                <a:latin typeface="微软雅黑"/>
                <a:ea typeface="微软雅黑"/>
                <a:cs typeface="微软雅黑"/>
              </a:rPr>
              <a:t>Cameroom</a:t>
            </a:r>
            <a:r>
              <a:rPr lang="en-US" altLang="zh-CN" sz="1200" dirty="0">
                <a:solidFill>
                  <a:schemeClr val="tx1">
                    <a:lumMod val="65000"/>
                    <a:lumOff val="35000"/>
                  </a:schemeClr>
                </a:solidFill>
                <a:latin typeface="微软雅黑"/>
                <a:ea typeface="微软雅黑"/>
                <a:cs typeface="微软雅黑"/>
              </a:rPr>
              <a:t> </a:t>
            </a:r>
            <a:r>
              <a:rPr lang="en-US" altLang="zh-CN" sz="1200" dirty="0" err="1">
                <a:solidFill>
                  <a:schemeClr val="tx1">
                    <a:lumMod val="65000"/>
                    <a:lumOff val="35000"/>
                  </a:schemeClr>
                </a:solidFill>
                <a:latin typeface="微软雅黑"/>
                <a:ea typeface="微软雅黑"/>
                <a:cs typeface="微软雅黑"/>
              </a:rPr>
              <a:t>telecomunications</a:t>
            </a:r>
            <a:endParaRPr lang="zh-CN" altLang="zh-CN" sz="1200" dirty="0">
              <a:solidFill>
                <a:schemeClr val="tx1">
                  <a:lumMod val="65000"/>
                  <a:lumOff val="35000"/>
                </a:schemeClr>
              </a:solidFill>
              <a:latin typeface="微软雅黑"/>
              <a:ea typeface="微软雅黑"/>
              <a:cs typeface="微软雅黑"/>
            </a:endParaRPr>
          </a:p>
        </p:txBody>
      </p:sp>
    </p:spTree>
    <p:extLst>
      <p:ext uri="{BB962C8B-B14F-4D97-AF65-F5344CB8AC3E}">
        <p14:creationId xmlns:p14="http://schemas.microsoft.com/office/powerpoint/2010/main" val="461352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1C19149F-6F00-4111-B86F-4C568ED2270E}"/>
              </a:ext>
            </a:extLst>
          </p:cNvPr>
          <p:cNvSpPr txBox="1">
            <a:spLocks noChangeArrowheads="1"/>
          </p:cNvSpPr>
          <p:nvPr/>
        </p:nvSpPr>
        <p:spPr bwMode="auto">
          <a:xfrm>
            <a:off x="4823652" y="2249805"/>
            <a:ext cx="1711292" cy="46433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90000"/>
              </a:lnSpc>
              <a:spcBef>
                <a:spcPct val="0"/>
              </a:spcBef>
              <a:spcAft>
                <a:spcPct val="0"/>
              </a:spcAft>
              <a:buClr>
                <a:srgbClr val="FF0000"/>
              </a:buClr>
              <a:buSzPct val="75000"/>
              <a:buFont typeface="Arial" pitchFamily="34" charset="0"/>
              <a:buNone/>
              <a:tabLst/>
              <a:defRPr/>
            </a:pPr>
            <a:r>
              <a:rPr kumimoji="0" lang="zh-CN" altLang="en-US" sz="1100" b="1" i="0" u="none" strike="noStrike" kern="1200" cap="none" spc="0" normalizeH="0" baseline="0" noProof="0" dirty="0">
                <a:ln>
                  <a:noFill/>
                </a:ln>
                <a:solidFill>
                  <a:srgbClr val="0071B5"/>
                </a:solidFill>
                <a:effectLst/>
                <a:uLnTx/>
                <a:uFillTx/>
                <a:latin typeface="微软雅黑" pitchFamily="34" charset="-122"/>
                <a:ea typeface="微软雅黑" pitchFamily="34" charset="-122"/>
                <a:cs typeface="Arial"/>
              </a:rPr>
              <a:t>共同创始人</a:t>
            </a:r>
            <a:r>
              <a:rPr kumimoji="0" lang="en-US" altLang="zh-CN" sz="1100" b="1" i="0" u="none" strike="noStrike" kern="1200" cap="none" spc="0" normalizeH="0" baseline="0" noProof="0" dirty="0">
                <a:ln>
                  <a:noFill/>
                </a:ln>
                <a:solidFill>
                  <a:srgbClr val="0071B5"/>
                </a:solidFill>
                <a:effectLst/>
                <a:uLnTx/>
                <a:uFillTx/>
                <a:latin typeface="微软雅黑" pitchFamily="34" charset="-122"/>
                <a:ea typeface="微软雅黑" pitchFamily="34" charset="-122"/>
                <a:cs typeface="Arial"/>
              </a:rPr>
              <a:t>/ CTO</a:t>
            </a:r>
          </a:p>
          <a:p>
            <a:pPr marL="0" marR="0" lvl="0" indent="0" algn="l" defTabSz="914400" rtl="0" eaLnBrk="0" fontAlgn="base" latinLnBrk="0" hangingPunct="0">
              <a:lnSpc>
                <a:spcPct val="90000"/>
              </a:lnSpc>
              <a:spcBef>
                <a:spcPct val="0"/>
              </a:spcBef>
              <a:spcAft>
                <a:spcPct val="0"/>
              </a:spcAft>
              <a:buClr>
                <a:srgbClr val="FF0000"/>
              </a:buClr>
              <a:buSzPct val="75000"/>
              <a:buFont typeface="Arial" pitchFamily="34" charset="0"/>
              <a:buNone/>
              <a:tabLst/>
              <a:defRPr/>
            </a:pP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创立</a:t>
            </a:r>
          </a:p>
        </p:txBody>
      </p:sp>
      <p:sp>
        <p:nvSpPr>
          <p:cNvPr id="5" name="Text Box 21">
            <a:extLst>
              <a:ext uri="{FF2B5EF4-FFF2-40B4-BE49-F238E27FC236}">
                <a16:creationId xmlns:a16="http://schemas.microsoft.com/office/drawing/2014/main" id="{8CC30399-00E9-402C-87CB-F0CEC5E0C290}"/>
              </a:ext>
            </a:extLst>
          </p:cNvPr>
          <p:cNvSpPr txBox="1">
            <a:spLocks noChangeArrowheads="1"/>
          </p:cNvSpPr>
          <p:nvPr/>
        </p:nvSpPr>
        <p:spPr bwMode="auto">
          <a:xfrm>
            <a:off x="1836920" y="4585174"/>
            <a:ext cx="1153343" cy="46433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90000"/>
              </a:lnSpc>
              <a:spcBef>
                <a:spcPct val="0"/>
              </a:spcBef>
              <a:spcAft>
                <a:spcPct val="0"/>
              </a:spcAft>
              <a:buClr>
                <a:srgbClr val="FF0000"/>
              </a:buClr>
              <a:buSzPct val="75000"/>
              <a:buFont typeface="Wingdings" pitchFamily="2" charset="2"/>
              <a:buNone/>
              <a:tabLst/>
              <a:defRPr/>
            </a:pPr>
            <a:r>
              <a:rPr kumimoji="0" lang="zh-CN" altLang="en-US" sz="1100" b="1" i="0" u="none" strike="noStrike" kern="1200" cap="none" spc="0" normalizeH="0" baseline="0" noProof="0" dirty="0">
                <a:ln>
                  <a:noFill/>
                </a:ln>
                <a:solidFill>
                  <a:srgbClr val="0071B5"/>
                </a:solidFill>
                <a:effectLst/>
                <a:uLnTx/>
                <a:uFillTx/>
                <a:latin typeface="微软雅黑" pitchFamily="34" charset="-122"/>
                <a:ea typeface="微软雅黑" pitchFamily="34" charset="-122"/>
                <a:cs typeface="Arial"/>
              </a:rPr>
              <a:t>创始人</a:t>
            </a:r>
          </a:p>
          <a:p>
            <a:pPr marL="0" marR="0" lvl="0" indent="0" algn="l" defTabSz="914400" rtl="0" eaLnBrk="0" fontAlgn="base" latinLnBrk="0" hangingPunct="0">
              <a:lnSpc>
                <a:spcPct val="90000"/>
              </a:lnSpc>
              <a:spcBef>
                <a:spcPct val="0"/>
              </a:spcBef>
              <a:spcAft>
                <a:spcPct val="0"/>
              </a:spcAft>
              <a:buClr>
                <a:srgbClr val="FF0000"/>
              </a:buClr>
              <a:buSzPct val="75000"/>
              <a:buFont typeface="Wingdings" pitchFamily="2" charset="2"/>
              <a:buNone/>
              <a:tabLst/>
              <a:defRPr/>
            </a:pP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创立</a:t>
            </a:r>
          </a:p>
        </p:txBody>
      </p:sp>
      <p:sp>
        <p:nvSpPr>
          <p:cNvPr id="6" name="Text Box 37">
            <a:extLst>
              <a:ext uri="{FF2B5EF4-FFF2-40B4-BE49-F238E27FC236}">
                <a16:creationId xmlns:a16="http://schemas.microsoft.com/office/drawing/2014/main" id="{F952398C-1595-43A8-A0B8-15F8782EEF3A}"/>
              </a:ext>
            </a:extLst>
          </p:cNvPr>
          <p:cNvSpPr txBox="1">
            <a:spLocks noChangeArrowheads="1"/>
          </p:cNvSpPr>
          <p:nvPr/>
        </p:nvSpPr>
        <p:spPr bwMode="auto">
          <a:xfrm>
            <a:off x="3914321" y="4559711"/>
            <a:ext cx="1758099" cy="397032"/>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90000"/>
              </a:lnSpc>
              <a:spcBef>
                <a:spcPct val="0"/>
              </a:spcBef>
              <a:spcAft>
                <a:spcPct val="0"/>
              </a:spcAft>
              <a:buClr>
                <a:srgbClr val="FF0000"/>
              </a:buClr>
              <a:buSzPct val="75000"/>
              <a:buFont typeface="Wingdings" pitchFamily="2" charset="2"/>
              <a:buNone/>
              <a:tabLst/>
              <a:defRPr/>
            </a:pPr>
            <a:r>
              <a:rPr kumimoji="0" lang="zh-CN" altLang="en-US" sz="1100" b="1" i="0" u="none" strike="noStrike" kern="1200" cap="none" spc="0" normalizeH="0" baseline="0" noProof="0" dirty="0">
                <a:ln>
                  <a:noFill/>
                </a:ln>
                <a:solidFill>
                  <a:srgbClr val="0071B5"/>
                </a:solidFill>
                <a:effectLst/>
                <a:uLnTx/>
                <a:uFillTx/>
                <a:latin typeface="微软雅黑" pitchFamily="34" charset="-122"/>
                <a:ea typeface="微软雅黑" pitchFamily="34" charset="-122"/>
                <a:cs typeface="Arial"/>
              </a:rPr>
              <a:t>合伙人</a:t>
            </a:r>
          </a:p>
          <a:p>
            <a:pPr marL="0" marR="0" lvl="0" indent="0" algn="l" defTabSz="914400" rtl="0" eaLnBrk="0" fontAlgn="base" latinLnBrk="0" hangingPunct="0">
              <a:lnSpc>
                <a:spcPct val="90000"/>
              </a:lnSpc>
              <a:spcBef>
                <a:spcPct val="0"/>
              </a:spcBef>
              <a:spcAft>
                <a:spcPct val="0"/>
              </a:spcAft>
              <a:buClr>
                <a:srgbClr val="FF0000"/>
              </a:buClr>
              <a:buSzPct val="75000"/>
              <a:buFont typeface="Wingdings" pitchFamily="2" charset="2"/>
              <a:buNone/>
              <a:tabLst/>
              <a:defRPr/>
            </a:pP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加入</a:t>
            </a:r>
          </a:p>
        </p:txBody>
      </p:sp>
      <p:sp>
        <p:nvSpPr>
          <p:cNvPr id="7" name="Text Box 82">
            <a:extLst>
              <a:ext uri="{FF2B5EF4-FFF2-40B4-BE49-F238E27FC236}">
                <a16:creationId xmlns:a16="http://schemas.microsoft.com/office/drawing/2014/main" id="{DA3F441B-72EE-4308-9FAB-497F6E79FCC2}"/>
              </a:ext>
            </a:extLst>
          </p:cNvPr>
          <p:cNvSpPr txBox="1">
            <a:spLocks noChangeArrowheads="1"/>
          </p:cNvSpPr>
          <p:nvPr/>
        </p:nvSpPr>
        <p:spPr bwMode="auto">
          <a:xfrm>
            <a:off x="8297932" y="2246115"/>
            <a:ext cx="1570868" cy="39703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90000"/>
              </a:lnSpc>
              <a:spcBef>
                <a:spcPct val="0"/>
              </a:spcBef>
              <a:spcAft>
                <a:spcPct val="0"/>
              </a:spcAft>
              <a:buClr>
                <a:srgbClr val="FF0000"/>
              </a:buClr>
              <a:buSzPct val="75000"/>
              <a:buFont typeface="Wingdings" pitchFamily="2" charset="2"/>
              <a:buNone/>
              <a:tabLst/>
              <a:defRPr/>
            </a:pP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被思科以</a:t>
            </a:r>
            <a:r>
              <a:rPr kumimoji="0" lang="en-US" altLang="zh-CN"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32</a:t>
            </a: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亿美元价格收购 </a:t>
            </a:r>
          </a:p>
        </p:txBody>
      </p:sp>
      <p:sp>
        <p:nvSpPr>
          <p:cNvPr id="8" name="Text Box 221">
            <a:extLst>
              <a:ext uri="{FF2B5EF4-FFF2-40B4-BE49-F238E27FC236}">
                <a16:creationId xmlns:a16="http://schemas.microsoft.com/office/drawing/2014/main" id="{D7FCD3E2-01A0-4871-9AA9-6A3E2DCBE23F}"/>
              </a:ext>
            </a:extLst>
          </p:cNvPr>
          <p:cNvSpPr txBox="1">
            <a:spLocks noChangeArrowheads="1"/>
          </p:cNvSpPr>
          <p:nvPr/>
        </p:nvSpPr>
        <p:spPr bwMode="auto">
          <a:xfrm>
            <a:off x="8136160" y="4657338"/>
            <a:ext cx="1348064" cy="39703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90000"/>
              </a:lnSpc>
              <a:spcBef>
                <a:spcPct val="0"/>
              </a:spcBef>
              <a:spcAft>
                <a:spcPct val="0"/>
              </a:spcAft>
              <a:buClr>
                <a:srgbClr val="FF0000"/>
              </a:buClr>
              <a:buSzPct val="75000"/>
              <a:buFont typeface="Wingdings" pitchFamily="2" charset="2"/>
              <a:buNone/>
              <a:tabLst/>
              <a:defRPr/>
            </a:pP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领捐</a:t>
            </a:r>
            <a:r>
              <a:rPr kumimoji="0" lang="en-US" altLang="zh-CN"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1</a:t>
            </a: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亿元</a:t>
            </a:r>
            <a:endParaRPr kumimoji="0" lang="en-US" altLang="zh-CN"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endParaRPr>
          </a:p>
          <a:p>
            <a:pPr marL="0" marR="0" lvl="0" indent="0" algn="l" defTabSz="914400" rtl="0" eaLnBrk="0" fontAlgn="base" latinLnBrk="0" hangingPunct="0">
              <a:lnSpc>
                <a:spcPct val="90000"/>
              </a:lnSpc>
              <a:spcBef>
                <a:spcPct val="0"/>
              </a:spcBef>
              <a:spcAft>
                <a:spcPct val="0"/>
              </a:spcAft>
              <a:buClr>
                <a:srgbClr val="FF0000"/>
              </a:buClr>
              <a:buSzPct val="75000"/>
              <a:buFont typeface="Wingdings" pitchFamily="2" charset="2"/>
              <a:buNone/>
              <a:tabLst/>
              <a:defRPr/>
            </a:pP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成立</a:t>
            </a:r>
          </a:p>
        </p:txBody>
      </p:sp>
      <p:pic>
        <p:nvPicPr>
          <p:cNvPr id="9" name="Picture 223" descr="logo">
            <a:extLst>
              <a:ext uri="{FF2B5EF4-FFF2-40B4-BE49-F238E27FC236}">
                <a16:creationId xmlns:a16="http://schemas.microsoft.com/office/drawing/2014/main" id="{E21FDDA8-D8BF-4299-911D-525FEFCB55AC}"/>
              </a:ext>
            </a:extLst>
          </p:cNvPr>
          <p:cNvPicPr>
            <a:picLocks noChangeAspect="1" noChangeArrowheads="1"/>
          </p:cNvPicPr>
          <p:nvPr/>
        </p:nvPicPr>
        <p:blipFill>
          <a:blip r:embed="rId2" cstate="screen"/>
          <a:srcRect b="-3125"/>
          <a:stretch>
            <a:fillRect/>
          </a:stretch>
        </p:blipFill>
        <p:spPr bwMode="auto">
          <a:xfrm>
            <a:off x="2533324" y="3532824"/>
            <a:ext cx="1104049" cy="288013"/>
          </a:xfrm>
          <a:prstGeom prst="rect">
            <a:avLst/>
          </a:prstGeom>
          <a:noFill/>
          <a:ln w="9525">
            <a:noFill/>
            <a:miter lim="800000"/>
            <a:headEnd/>
            <a:tailEnd/>
          </a:ln>
        </p:spPr>
      </p:pic>
      <p:sp>
        <p:nvSpPr>
          <p:cNvPr id="10" name="Line 224">
            <a:extLst>
              <a:ext uri="{FF2B5EF4-FFF2-40B4-BE49-F238E27FC236}">
                <a16:creationId xmlns:a16="http://schemas.microsoft.com/office/drawing/2014/main" id="{67746E2F-03CE-438C-A6FC-3AEA967E5EC4}"/>
              </a:ext>
            </a:extLst>
          </p:cNvPr>
          <p:cNvSpPr>
            <a:spLocks noChangeShapeType="1"/>
          </p:cNvSpPr>
          <p:nvPr/>
        </p:nvSpPr>
        <p:spPr bwMode="auto">
          <a:xfrm flipV="1">
            <a:off x="3892345" y="4465261"/>
            <a:ext cx="0" cy="722712"/>
          </a:xfrm>
          <a:prstGeom prst="line">
            <a:avLst/>
          </a:prstGeom>
          <a:noFill/>
          <a:ln w="19050">
            <a:solidFill>
              <a:srgbClr val="C0C0C0"/>
            </a:solidFill>
            <a:round/>
            <a:headEnd type="oval" w="med" len="me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1200" cap="none" spc="0" normalizeH="0" baseline="0" noProof="0">
              <a:ln>
                <a:noFill/>
              </a:ln>
              <a:solidFill>
                <a:srgbClr val="0071B5"/>
              </a:solidFill>
              <a:effectLst/>
              <a:uLnTx/>
              <a:uFillTx/>
              <a:latin typeface="Garamond" pitchFamily="18" charset="0"/>
              <a:ea typeface="宋体" panose="02010600030101010101" pitchFamily="2" charset="-122"/>
              <a:cs typeface="Arial"/>
            </a:endParaRPr>
          </a:p>
        </p:txBody>
      </p:sp>
      <p:sp>
        <p:nvSpPr>
          <p:cNvPr id="11" name="Line 13">
            <a:extLst>
              <a:ext uri="{FF2B5EF4-FFF2-40B4-BE49-F238E27FC236}">
                <a16:creationId xmlns:a16="http://schemas.microsoft.com/office/drawing/2014/main" id="{665F10CA-14BE-4F6A-BEC0-9FB96622A304}"/>
              </a:ext>
            </a:extLst>
          </p:cNvPr>
          <p:cNvSpPr>
            <a:spLocks noChangeShapeType="1"/>
          </p:cNvSpPr>
          <p:nvPr/>
        </p:nvSpPr>
        <p:spPr bwMode="auto">
          <a:xfrm>
            <a:off x="1837782" y="4503283"/>
            <a:ext cx="0" cy="722712"/>
          </a:xfrm>
          <a:prstGeom prst="line">
            <a:avLst/>
          </a:prstGeom>
          <a:noFill/>
          <a:ln w="19050">
            <a:solidFill>
              <a:srgbClr val="C0C0C0"/>
            </a:solidFill>
            <a:round/>
            <a:headEnd/>
            <a:tailEnd type="oval" w="med" len="med"/>
          </a:ln>
        </p:spPr>
        <p:txBody>
          <a:bodyPr lIns="36000" tIns="36000" rIns="3600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1200" cap="none" spc="0" normalizeH="0" baseline="0" noProof="0">
              <a:ln>
                <a:noFill/>
              </a:ln>
              <a:solidFill>
                <a:srgbClr val="0071B5"/>
              </a:solidFill>
              <a:effectLst/>
              <a:uLnTx/>
              <a:uFillTx/>
              <a:latin typeface="Garamond" pitchFamily="18" charset="0"/>
              <a:ea typeface="宋体" panose="02010600030101010101" pitchFamily="2" charset="-122"/>
              <a:cs typeface="Arial"/>
            </a:endParaRPr>
          </a:p>
        </p:txBody>
      </p:sp>
      <p:sp>
        <p:nvSpPr>
          <p:cNvPr id="12" name="Line 222">
            <a:extLst>
              <a:ext uri="{FF2B5EF4-FFF2-40B4-BE49-F238E27FC236}">
                <a16:creationId xmlns:a16="http://schemas.microsoft.com/office/drawing/2014/main" id="{AD518A83-E04D-4C86-8724-B92E89BF5D18}"/>
              </a:ext>
            </a:extLst>
          </p:cNvPr>
          <p:cNvSpPr>
            <a:spLocks noChangeShapeType="1"/>
          </p:cNvSpPr>
          <p:nvPr/>
        </p:nvSpPr>
        <p:spPr bwMode="auto">
          <a:xfrm flipV="1">
            <a:off x="8136160" y="4559711"/>
            <a:ext cx="0" cy="838034"/>
          </a:xfrm>
          <a:prstGeom prst="line">
            <a:avLst/>
          </a:prstGeom>
          <a:noFill/>
          <a:ln w="19050">
            <a:solidFill>
              <a:srgbClr val="C0C0C0"/>
            </a:solidFill>
            <a:round/>
            <a:headEnd type="oval" w="med" len="med"/>
            <a:tailEnd/>
          </a:ln>
        </p:spPr>
        <p:txBody>
          <a:bodyPr lIns="36000" tIns="36000" rIns="3600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1200" cap="none" spc="0" normalizeH="0" baseline="0" noProof="0">
              <a:ln>
                <a:noFill/>
              </a:ln>
              <a:solidFill>
                <a:srgbClr val="0071B5"/>
              </a:solidFill>
              <a:effectLst/>
              <a:uLnTx/>
              <a:uFillTx/>
              <a:latin typeface="Garamond" pitchFamily="18" charset="0"/>
              <a:ea typeface="宋体" panose="02010600030101010101" pitchFamily="2" charset="-122"/>
              <a:cs typeface="Arial"/>
            </a:endParaRPr>
          </a:p>
        </p:txBody>
      </p:sp>
      <p:sp>
        <p:nvSpPr>
          <p:cNvPr id="13" name="Text Box 221">
            <a:extLst>
              <a:ext uri="{FF2B5EF4-FFF2-40B4-BE49-F238E27FC236}">
                <a16:creationId xmlns:a16="http://schemas.microsoft.com/office/drawing/2014/main" id="{7D7BA76A-5511-4FE2-8E3C-9509E08E9093}"/>
              </a:ext>
            </a:extLst>
          </p:cNvPr>
          <p:cNvSpPr txBox="1">
            <a:spLocks noChangeArrowheads="1"/>
          </p:cNvSpPr>
          <p:nvPr/>
        </p:nvSpPr>
        <p:spPr bwMode="auto">
          <a:xfrm>
            <a:off x="712362" y="5533928"/>
            <a:ext cx="10500345" cy="626710"/>
          </a:xfrm>
          <a:prstGeom prst="rect">
            <a:avLst/>
          </a:prstGeom>
          <a:noFill/>
          <a:ln w="9525">
            <a:noFill/>
            <a:miter lim="800000"/>
            <a:headEnd/>
            <a:tailEnd/>
          </a:ln>
        </p:spPr>
        <p:txBody>
          <a:bodyPr wrap="square">
            <a:spAutoFit/>
          </a:bodyPr>
          <a:lstStyle/>
          <a:p>
            <a:pPr marL="230188" marR="0" lvl="1" indent="-230188" algn="l" defTabSz="674688" rtl="0" eaLnBrk="0" fontAlgn="base" latinLnBrk="0" hangingPunct="0">
              <a:lnSpc>
                <a:spcPct val="110000"/>
              </a:lnSpc>
              <a:spcBef>
                <a:spcPts val="600"/>
              </a:spcBef>
              <a:spcAft>
                <a:spcPct val="0"/>
              </a:spcAft>
              <a:buClr>
                <a:srgbClr val="336699"/>
              </a:buClr>
              <a:buSzPct val="75000"/>
              <a:buFontTx/>
              <a:buNone/>
              <a:tabLst/>
              <a:defRPr/>
            </a:pPr>
            <a:r>
              <a:rPr kumimoji="0" lang="zh-CN" altLang="en-US" sz="1400" b="1" i="0" u="none" strike="noStrike" kern="1200" cap="none" spc="0" normalizeH="0" baseline="0" noProof="0" dirty="0">
                <a:ln>
                  <a:noFill/>
                </a:ln>
                <a:solidFill>
                  <a:srgbClr val="0071B5"/>
                </a:solidFill>
                <a:effectLst/>
                <a:uLnTx/>
                <a:uFillTx/>
                <a:latin typeface="微软雅黑" panose="020B0503020204020204" pitchFamily="34" charset="-122"/>
                <a:ea typeface="微软雅黑" panose="020B0503020204020204" pitchFamily="34" charset="-122"/>
                <a:cs typeface="Arial"/>
              </a:rPr>
              <a:t>√中国互联网</a:t>
            </a:r>
            <a:r>
              <a:rPr kumimoji="0" lang="en-US" altLang="zh-CN" sz="1400" b="1" i="0" u="none" strike="noStrike" kern="1200" cap="none" spc="0" normalizeH="0" baseline="0" noProof="0" dirty="0">
                <a:ln>
                  <a:noFill/>
                </a:ln>
                <a:solidFill>
                  <a:srgbClr val="0071B5"/>
                </a:solidFill>
                <a:effectLst/>
                <a:uLnTx/>
                <a:uFillTx/>
                <a:latin typeface="微软雅黑" panose="020B0503020204020204" pitchFamily="34" charset="-122"/>
                <a:ea typeface="微软雅黑" panose="020B0503020204020204" pitchFamily="34" charset="-122"/>
                <a:cs typeface="Arial"/>
              </a:rPr>
              <a:t>+</a:t>
            </a:r>
            <a:r>
              <a:rPr kumimoji="0" lang="zh-CN" altLang="en-US" sz="1400" b="1" i="0" u="none" strike="noStrike" kern="1200" cap="none" spc="0" normalizeH="0" baseline="0" noProof="0" dirty="0">
                <a:ln>
                  <a:noFill/>
                </a:ln>
                <a:solidFill>
                  <a:srgbClr val="0071B5"/>
                </a:solidFill>
                <a:effectLst/>
                <a:uLnTx/>
                <a:uFillTx/>
                <a:latin typeface="微软雅黑" panose="020B0503020204020204" pitchFamily="34" charset="-122"/>
                <a:ea typeface="微软雅黑" panose="020B0503020204020204" pitchFamily="34" charset="-122"/>
                <a:cs typeface="Arial"/>
              </a:rPr>
              <a:t>最具影响力年度人物            √中国创新创业先锋                 √中国留学人员创新创业</a:t>
            </a:r>
            <a:r>
              <a:rPr kumimoji="0" lang="en-US" altLang="zh-CN" sz="1400" b="1" i="0" u="none" strike="noStrike" kern="1200" cap="none" spc="0" normalizeH="0" baseline="0" noProof="0" dirty="0">
                <a:ln>
                  <a:noFill/>
                </a:ln>
                <a:solidFill>
                  <a:srgbClr val="0071B5"/>
                </a:solidFill>
                <a:effectLst/>
                <a:uLnTx/>
                <a:uFillTx/>
                <a:latin typeface="微软雅黑" panose="020B0503020204020204" pitchFamily="34" charset="-122"/>
                <a:ea typeface="微软雅黑" panose="020B0503020204020204" pitchFamily="34" charset="-122"/>
                <a:cs typeface="Arial"/>
              </a:rPr>
              <a:t>50</a:t>
            </a:r>
            <a:r>
              <a:rPr kumimoji="0" lang="zh-CN" altLang="en-US" sz="1400" b="1" i="0" u="none" strike="noStrike" kern="1200" cap="none" spc="0" normalizeH="0" baseline="0" noProof="0" dirty="0">
                <a:ln>
                  <a:noFill/>
                </a:ln>
                <a:solidFill>
                  <a:srgbClr val="0071B5"/>
                </a:solidFill>
                <a:effectLst/>
                <a:uLnTx/>
                <a:uFillTx/>
                <a:latin typeface="微软雅黑" panose="020B0503020204020204" pitchFamily="34" charset="-122"/>
                <a:ea typeface="微软雅黑" panose="020B0503020204020204" pitchFamily="34" charset="-122"/>
                <a:cs typeface="Arial"/>
              </a:rPr>
              <a:t>人        √</a:t>
            </a:r>
            <a:r>
              <a:rPr kumimoji="0" lang="en-US" altLang="zh-CN" sz="1400" b="1" i="0" u="none" strike="noStrike" kern="1200" cap="none" spc="0" normalizeH="0" baseline="0" noProof="0" dirty="0">
                <a:ln>
                  <a:noFill/>
                </a:ln>
                <a:solidFill>
                  <a:srgbClr val="0071B5"/>
                </a:solidFill>
                <a:effectLst/>
                <a:uLnTx/>
                <a:uFillTx/>
                <a:latin typeface="微软雅黑" panose="020B0503020204020204" pitchFamily="34" charset="-122"/>
                <a:ea typeface="微软雅黑" panose="020B0503020204020204" pitchFamily="34" charset="-122"/>
                <a:cs typeface="Arial"/>
              </a:rPr>
              <a:t>07</a:t>
            </a:r>
            <a:r>
              <a:rPr kumimoji="0" lang="zh-CN" altLang="en-US" sz="1400" b="1" i="0" u="none" strike="noStrike" kern="1200" cap="none" spc="0" normalizeH="0" baseline="0" noProof="0" dirty="0">
                <a:ln>
                  <a:noFill/>
                </a:ln>
                <a:solidFill>
                  <a:srgbClr val="0071B5"/>
                </a:solidFill>
                <a:effectLst/>
                <a:uLnTx/>
                <a:uFillTx/>
                <a:latin typeface="微软雅黑" panose="020B0503020204020204" pitchFamily="34" charset="-122"/>
                <a:ea typeface="微软雅黑" panose="020B0503020204020204" pitchFamily="34" charset="-122"/>
                <a:cs typeface="Arial"/>
              </a:rPr>
              <a:t>年风云浙商</a:t>
            </a:r>
            <a:endParaRPr kumimoji="0" lang="en-US" altLang="zh-CN" sz="1400" b="1" i="0" u="none" strike="noStrike" kern="1200" cap="none" spc="0" normalizeH="0" baseline="0" noProof="0" dirty="0">
              <a:ln>
                <a:noFill/>
              </a:ln>
              <a:solidFill>
                <a:srgbClr val="0071B5"/>
              </a:solidFill>
              <a:effectLst/>
              <a:uLnTx/>
              <a:uFillTx/>
              <a:latin typeface="微软雅黑" panose="020B0503020204020204" pitchFamily="34" charset="-122"/>
              <a:ea typeface="微软雅黑" panose="020B0503020204020204" pitchFamily="34" charset="-122"/>
              <a:cs typeface="Arial"/>
            </a:endParaRPr>
          </a:p>
          <a:p>
            <a:pPr marL="230188" marR="0" lvl="1" indent="-230188" algn="l" defTabSz="674688" rtl="0" eaLnBrk="0" fontAlgn="base" latinLnBrk="0" hangingPunct="0">
              <a:lnSpc>
                <a:spcPct val="110000"/>
              </a:lnSpc>
              <a:spcBef>
                <a:spcPts val="600"/>
              </a:spcBef>
              <a:spcAft>
                <a:spcPct val="0"/>
              </a:spcAft>
              <a:buClr>
                <a:srgbClr val="336699"/>
              </a:buClr>
              <a:buSzPct val="75000"/>
              <a:buFontTx/>
              <a:buNone/>
              <a:tabLst/>
              <a:defRPr/>
            </a:pPr>
            <a:r>
              <a:rPr kumimoji="0" lang="zh-CN" altLang="en-US" sz="1400" b="1" i="0" u="none" strike="noStrike" kern="1200" cap="none" spc="0" normalizeH="0" baseline="0" noProof="0" dirty="0">
                <a:ln>
                  <a:noFill/>
                </a:ln>
                <a:solidFill>
                  <a:srgbClr val="0071B5"/>
                </a:solidFill>
                <a:effectLst/>
                <a:uLnTx/>
                <a:uFillTx/>
                <a:latin typeface="微软雅黑" panose="020B0503020204020204" pitchFamily="34" charset="-122"/>
                <a:ea typeface="微软雅黑" panose="020B0503020204020204" pitchFamily="34" charset="-122"/>
                <a:cs typeface="Arial"/>
              </a:rPr>
              <a:t>√中国基金业协会创投委委员                     √福布斯中国最佳投资人           √中国最活跃的天使投资人            √浙江大学校董</a:t>
            </a:r>
            <a:endParaRPr kumimoji="0" lang="en-US" altLang="zh-CN" sz="1400" b="1" i="0" u="none" strike="noStrike" kern="1200" cap="none" spc="0" normalizeH="0" baseline="0" noProof="0" dirty="0">
              <a:ln>
                <a:noFill/>
              </a:ln>
              <a:solidFill>
                <a:srgbClr val="0071B5"/>
              </a:solidFill>
              <a:effectLst/>
              <a:uLnTx/>
              <a:uFillTx/>
              <a:latin typeface="微软雅黑" panose="020B0503020204020204" pitchFamily="34" charset="-122"/>
              <a:ea typeface="微软雅黑" panose="020B0503020204020204" pitchFamily="34" charset="-122"/>
              <a:cs typeface="Arial"/>
            </a:endParaRPr>
          </a:p>
        </p:txBody>
      </p:sp>
      <p:pic>
        <p:nvPicPr>
          <p:cNvPr id="14" name="图片 13" descr="图片1.png">
            <a:extLst>
              <a:ext uri="{FF2B5EF4-FFF2-40B4-BE49-F238E27FC236}">
                <a16:creationId xmlns:a16="http://schemas.microsoft.com/office/drawing/2014/main" id="{E34E38CB-0D8F-4E62-8B6C-0BE0A33B8D2E}"/>
              </a:ext>
            </a:extLst>
          </p:cNvPr>
          <p:cNvPicPr>
            <a:picLocks noChangeAspect="1"/>
          </p:cNvPicPr>
          <p:nvPr/>
        </p:nvPicPr>
        <p:blipFill>
          <a:blip r:embed="rId3" cstate="screen"/>
          <a:stretch>
            <a:fillRect/>
          </a:stretch>
        </p:blipFill>
        <p:spPr>
          <a:xfrm>
            <a:off x="273895" y="1906112"/>
            <a:ext cx="1563887" cy="2049477"/>
          </a:xfrm>
          <a:prstGeom prst="rect">
            <a:avLst/>
          </a:prstGeom>
        </p:spPr>
      </p:pic>
      <p:pic>
        <p:nvPicPr>
          <p:cNvPr id="15" name="Picture 19" descr="webex_logo">
            <a:hlinkClick r:id="rId4"/>
            <a:extLst>
              <a:ext uri="{FF2B5EF4-FFF2-40B4-BE49-F238E27FC236}">
                <a16:creationId xmlns:a16="http://schemas.microsoft.com/office/drawing/2014/main" id="{9C3E7012-91D6-4247-89C4-ECD1112FF93B}"/>
              </a:ext>
            </a:extLst>
          </p:cNvPr>
          <p:cNvPicPr>
            <a:picLocks noChangeAspect="1" noChangeArrowheads="1"/>
          </p:cNvPicPr>
          <p:nvPr/>
        </p:nvPicPr>
        <p:blipFill>
          <a:blip r:embed="rId5" cstate="screen"/>
          <a:stretch>
            <a:fillRect/>
          </a:stretch>
        </p:blipFill>
        <p:spPr bwMode="auto">
          <a:xfrm>
            <a:off x="3510982" y="2279112"/>
            <a:ext cx="1295427" cy="376653"/>
          </a:xfrm>
          <a:prstGeom prst="rect">
            <a:avLst/>
          </a:prstGeom>
          <a:noFill/>
          <a:ln w="9525">
            <a:noFill/>
            <a:miter lim="800000"/>
            <a:headEnd/>
            <a:tailEnd/>
          </a:ln>
        </p:spPr>
      </p:pic>
      <p:pic>
        <p:nvPicPr>
          <p:cNvPr id="16" name="Picture 5" descr="logo">
            <a:hlinkClick r:id="rId6"/>
            <a:extLst>
              <a:ext uri="{FF2B5EF4-FFF2-40B4-BE49-F238E27FC236}">
                <a16:creationId xmlns:a16="http://schemas.microsoft.com/office/drawing/2014/main" id="{ABEF205A-52B9-47E6-8640-9534BD750A6C}"/>
              </a:ext>
            </a:extLst>
          </p:cNvPr>
          <p:cNvPicPr>
            <a:picLocks noChangeAspect="1" noChangeArrowheads="1"/>
          </p:cNvPicPr>
          <p:nvPr/>
        </p:nvPicPr>
        <p:blipFill>
          <a:blip r:embed="rId7" cstate="screen"/>
          <a:srcRect/>
          <a:stretch>
            <a:fillRect/>
          </a:stretch>
        </p:blipFill>
        <p:spPr bwMode="auto">
          <a:xfrm>
            <a:off x="3173911" y="4882523"/>
            <a:ext cx="679415" cy="312163"/>
          </a:xfrm>
          <a:prstGeom prst="rect">
            <a:avLst/>
          </a:prstGeom>
          <a:noFill/>
          <a:ln w="9525">
            <a:noFill/>
            <a:miter lim="800000"/>
            <a:headEnd/>
            <a:tailEnd/>
          </a:ln>
        </p:spPr>
      </p:pic>
      <p:pic>
        <p:nvPicPr>
          <p:cNvPr id="17" name="Picture 225">
            <a:extLst>
              <a:ext uri="{FF2B5EF4-FFF2-40B4-BE49-F238E27FC236}">
                <a16:creationId xmlns:a16="http://schemas.microsoft.com/office/drawing/2014/main" id="{A9267CD1-1476-49AC-9892-B3631F8E32AD}"/>
              </a:ext>
            </a:extLst>
          </p:cNvPr>
          <p:cNvPicPr>
            <a:picLocks noChangeAspect="1" noChangeArrowheads="1"/>
          </p:cNvPicPr>
          <p:nvPr/>
        </p:nvPicPr>
        <p:blipFill>
          <a:blip r:embed="rId8" cstate="screen"/>
          <a:srcRect/>
          <a:stretch>
            <a:fillRect/>
          </a:stretch>
        </p:blipFill>
        <p:spPr bwMode="auto">
          <a:xfrm>
            <a:off x="1073441" y="4826496"/>
            <a:ext cx="764341" cy="395200"/>
          </a:xfrm>
          <a:prstGeom prst="rect">
            <a:avLst/>
          </a:prstGeom>
          <a:noFill/>
          <a:ln w="9525">
            <a:noFill/>
            <a:miter lim="800000"/>
            <a:headEnd/>
            <a:tailEnd/>
          </a:ln>
        </p:spPr>
      </p:pic>
      <p:sp>
        <p:nvSpPr>
          <p:cNvPr id="18" name="TextBox 28">
            <a:extLst>
              <a:ext uri="{FF2B5EF4-FFF2-40B4-BE49-F238E27FC236}">
                <a16:creationId xmlns:a16="http://schemas.microsoft.com/office/drawing/2014/main" id="{740ABD57-6FFA-4FFD-B4AF-3255745C2D32}"/>
              </a:ext>
            </a:extLst>
          </p:cNvPr>
          <p:cNvSpPr txBox="1"/>
          <p:nvPr/>
        </p:nvSpPr>
        <p:spPr>
          <a:xfrm>
            <a:off x="5962535" y="4527794"/>
            <a:ext cx="1254318" cy="70783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0071B5"/>
                </a:solidFill>
                <a:effectLst/>
                <a:uLnTx/>
                <a:uFillTx/>
                <a:latin typeface="微软雅黑" pitchFamily="34" charset="-122"/>
                <a:ea typeface="微软雅黑" pitchFamily="34" charset="-122"/>
                <a:cs typeface="Arial"/>
              </a:rPr>
              <a:t>院长</a:t>
            </a:r>
            <a:endParaRPr kumimoji="0" lang="en-US" altLang="zh-CN" sz="1100" b="1" i="0" u="none" strike="noStrike" kern="1200" cap="none" spc="0" normalizeH="0" baseline="0" noProof="0" dirty="0">
              <a:ln>
                <a:noFill/>
              </a:ln>
              <a:solidFill>
                <a:srgbClr val="0071B5"/>
              </a:solidFill>
              <a:effectLst/>
              <a:uLnTx/>
              <a:uFillTx/>
              <a:latin typeface="微软雅黑" pitchFamily="34" charset="-122"/>
              <a:ea typeface="微软雅黑" pitchFamily="34" charset="-122"/>
              <a:cs typeface="Arial"/>
            </a:endParaRPr>
          </a:p>
          <a:p>
            <a:pPr marL="0" marR="0" lvl="0" indent="0" algn="l" defTabSz="914400" rtl="0" eaLnBrk="0" fontAlgn="base" latinLnBrk="0" hangingPunct="0">
              <a:lnSpc>
                <a:spcPct val="100000"/>
              </a:lnSpc>
              <a:spcBef>
                <a:spcPct val="0"/>
              </a:spcBef>
              <a:spcAft>
                <a:spcPct val="0"/>
              </a:spcAft>
              <a:buClr>
                <a:srgbClr val="FF0000"/>
              </a:buClr>
              <a:buSzPct val="75000"/>
              <a:buFontTx/>
              <a:buNone/>
              <a:tabLst/>
              <a:defRPr/>
            </a:pP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捐资</a:t>
            </a:r>
            <a:r>
              <a:rPr kumimoji="0" lang="en-US" altLang="zh-CN"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1000</a:t>
            </a: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万美金成立</a:t>
            </a:r>
          </a:p>
        </p:txBody>
      </p:sp>
      <p:pic>
        <p:nvPicPr>
          <p:cNvPr id="19" name="Picture 2" descr="E:\微云云盘\cybernaut\3公司资料\案例logo\ZIII.png">
            <a:extLst>
              <a:ext uri="{FF2B5EF4-FFF2-40B4-BE49-F238E27FC236}">
                <a16:creationId xmlns:a16="http://schemas.microsoft.com/office/drawing/2014/main" id="{E1C758CC-40E5-4DB3-8402-839B2647A29E}"/>
              </a:ext>
            </a:extLst>
          </p:cNvPr>
          <p:cNvPicPr>
            <a:picLocks noChangeAspect="1" noChangeArrowheads="1"/>
          </p:cNvPicPr>
          <p:nvPr/>
        </p:nvPicPr>
        <p:blipFill>
          <a:blip r:embed="rId9" cstate="screen"/>
          <a:srcRect/>
          <a:stretch>
            <a:fillRect/>
          </a:stretch>
        </p:blipFill>
        <p:spPr bwMode="auto">
          <a:xfrm>
            <a:off x="4787525" y="3933649"/>
            <a:ext cx="2267167" cy="2267167"/>
          </a:xfrm>
          <a:prstGeom prst="rect">
            <a:avLst/>
          </a:prstGeom>
          <a:noFill/>
        </p:spPr>
      </p:pic>
      <p:pic>
        <p:nvPicPr>
          <p:cNvPr id="20" name="图片 19">
            <a:extLst>
              <a:ext uri="{FF2B5EF4-FFF2-40B4-BE49-F238E27FC236}">
                <a16:creationId xmlns:a16="http://schemas.microsoft.com/office/drawing/2014/main" id="{2A82EF73-7249-4957-A478-5D8F31EC202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167501" y="5122230"/>
            <a:ext cx="945865" cy="198932"/>
          </a:xfrm>
          <a:prstGeom prst="rect">
            <a:avLst/>
          </a:prstGeom>
        </p:spPr>
      </p:pic>
      <p:sp>
        <p:nvSpPr>
          <p:cNvPr id="21" name="TextBox 63">
            <a:extLst>
              <a:ext uri="{FF2B5EF4-FFF2-40B4-BE49-F238E27FC236}">
                <a16:creationId xmlns:a16="http://schemas.microsoft.com/office/drawing/2014/main" id="{E831C4CD-C6DB-4CBB-9C8A-16119F63C1A6}"/>
              </a:ext>
            </a:extLst>
          </p:cNvPr>
          <p:cNvSpPr txBox="1"/>
          <p:nvPr/>
        </p:nvSpPr>
        <p:spPr>
          <a:xfrm>
            <a:off x="8097600" y="5048122"/>
            <a:ext cx="126188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71B5"/>
                </a:solidFill>
                <a:effectLst/>
                <a:uLnTx/>
                <a:uFillTx/>
                <a:latin typeface="黑体" pitchFamily="49" charset="-122"/>
                <a:ea typeface="黑体" pitchFamily="49" charset="-122"/>
                <a:cs typeface="Arial"/>
              </a:rPr>
              <a:t>创新创业学院</a:t>
            </a:r>
          </a:p>
        </p:txBody>
      </p:sp>
      <p:sp>
        <p:nvSpPr>
          <p:cNvPr id="22" name="矩形 21">
            <a:extLst>
              <a:ext uri="{FF2B5EF4-FFF2-40B4-BE49-F238E27FC236}">
                <a16:creationId xmlns:a16="http://schemas.microsoft.com/office/drawing/2014/main" id="{22460688-9B9F-4338-9F84-E31D3B95E7F7}"/>
              </a:ext>
            </a:extLst>
          </p:cNvPr>
          <p:cNvSpPr/>
          <p:nvPr/>
        </p:nvSpPr>
        <p:spPr>
          <a:xfrm>
            <a:off x="3130124" y="3311557"/>
            <a:ext cx="1596912" cy="24468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90000"/>
              </a:lnSpc>
              <a:spcBef>
                <a:spcPct val="0"/>
              </a:spcBef>
              <a:spcAft>
                <a:spcPct val="0"/>
              </a:spcAft>
              <a:buClr>
                <a:srgbClr val="FF0000"/>
              </a:buClr>
              <a:buSzPct val="75000"/>
              <a:buFontTx/>
              <a:buNone/>
              <a:tabLst/>
              <a:defRPr/>
            </a:pP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后以</a:t>
            </a:r>
            <a:r>
              <a:rPr kumimoji="0" lang="en-US" altLang="zh-CN"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1300</a:t>
            </a: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万美元出售</a:t>
            </a:r>
          </a:p>
        </p:txBody>
      </p:sp>
      <p:sp>
        <p:nvSpPr>
          <p:cNvPr id="23" name="Line 199">
            <a:extLst>
              <a:ext uri="{FF2B5EF4-FFF2-40B4-BE49-F238E27FC236}">
                <a16:creationId xmlns:a16="http://schemas.microsoft.com/office/drawing/2014/main" id="{0BD79B49-8176-49BF-AF57-FA2DBC8D7BE6}"/>
              </a:ext>
            </a:extLst>
          </p:cNvPr>
          <p:cNvSpPr>
            <a:spLocks noChangeShapeType="1"/>
          </p:cNvSpPr>
          <p:nvPr/>
        </p:nvSpPr>
        <p:spPr bwMode="auto">
          <a:xfrm flipV="1">
            <a:off x="3110254" y="3174917"/>
            <a:ext cx="0" cy="412248"/>
          </a:xfrm>
          <a:prstGeom prst="line">
            <a:avLst/>
          </a:prstGeom>
          <a:noFill/>
          <a:ln w="19050">
            <a:solidFill>
              <a:srgbClr val="C0C0C0"/>
            </a:solidFill>
            <a:round/>
            <a:headEnd type="oval" w="med" len="me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1200" cap="none" spc="0" normalizeH="0" baseline="0" noProof="0">
              <a:ln>
                <a:noFill/>
              </a:ln>
              <a:solidFill>
                <a:srgbClr val="0071B5"/>
              </a:solidFill>
              <a:effectLst/>
              <a:uLnTx/>
              <a:uFillTx/>
              <a:latin typeface="Garamond" pitchFamily="18" charset="0"/>
              <a:ea typeface="宋体" panose="02010600030101010101" pitchFamily="2" charset="-122"/>
              <a:cs typeface="Arial"/>
            </a:endParaRPr>
          </a:p>
        </p:txBody>
      </p:sp>
      <p:sp>
        <p:nvSpPr>
          <p:cNvPr id="24" name="燕尾形 66">
            <a:extLst>
              <a:ext uri="{FF2B5EF4-FFF2-40B4-BE49-F238E27FC236}">
                <a16:creationId xmlns:a16="http://schemas.microsoft.com/office/drawing/2014/main" id="{BD93F05C-C9C3-4241-8122-FBCCC88868BE}"/>
              </a:ext>
            </a:extLst>
          </p:cNvPr>
          <p:cNvSpPr/>
          <p:nvPr/>
        </p:nvSpPr>
        <p:spPr>
          <a:xfrm>
            <a:off x="3968242" y="2739708"/>
            <a:ext cx="1675256" cy="354589"/>
          </a:xfrm>
          <a:prstGeom prst="chevron">
            <a:avLst/>
          </a:prstGeom>
          <a:solidFill>
            <a:srgbClr val="255D8F"/>
          </a:solidFill>
          <a:ln w="25400" cap="flat" cmpd="sng" algn="ctr">
            <a:solidFill>
              <a:srgbClr val="0071B5">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Black" pitchFamily="34" charset="0"/>
                <a:ea typeface="+mn-ea"/>
                <a:cs typeface="Arial"/>
              </a:rPr>
              <a:t>1996</a:t>
            </a:r>
            <a:endParaRPr kumimoji="0" lang="zh-CN" altLang="en-US" sz="1400" b="1"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25" name="五边形 67">
            <a:extLst>
              <a:ext uri="{FF2B5EF4-FFF2-40B4-BE49-F238E27FC236}">
                <a16:creationId xmlns:a16="http://schemas.microsoft.com/office/drawing/2014/main" id="{53759705-6237-4A7E-8FDB-81A5987C6C12}"/>
              </a:ext>
            </a:extLst>
          </p:cNvPr>
          <p:cNvSpPr/>
          <p:nvPr/>
        </p:nvSpPr>
        <p:spPr>
          <a:xfrm>
            <a:off x="2212847" y="2739708"/>
            <a:ext cx="1834555" cy="382226"/>
          </a:xfrm>
          <a:prstGeom prst="homePlate">
            <a:avLst/>
          </a:prstGeom>
          <a:solidFill>
            <a:srgbClr val="255D8F"/>
          </a:solidFill>
          <a:ln w="25400" cap="flat" cmpd="sng" algn="ctr">
            <a:solidFill>
              <a:srgbClr val="0071B5">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Black" pitchFamily="34" charset="0"/>
                <a:ea typeface="+mn-ea"/>
                <a:cs typeface="Arial"/>
              </a:rPr>
              <a:t>1991</a:t>
            </a:r>
            <a:endParaRPr kumimoji="0" lang="zh-CN" altLang="en-US" sz="1400" b="1"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26" name="燕尾形 68">
            <a:extLst>
              <a:ext uri="{FF2B5EF4-FFF2-40B4-BE49-F238E27FC236}">
                <a16:creationId xmlns:a16="http://schemas.microsoft.com/office/drawing/2014/main" id="{6249ECD9-D069-4446-A436-7C6ADEB5192A}"/>
              </a:ext>
            </a:extLst>
          </p:cNvPr>
          <p:cNvSpPr/>
          <p:nvPr/>
        </p:nvSpPr>
        <p:spPr>
          <a:xfrm>
            <a:off x="5562756" y="2726256"/>
            <a:ext cx="1829203" cy="379969"/>
          </a:xfrm>
          <a:prstGeom prst="chevron">
            <a:avLst/>
          </a:prstGeom>
          <a:solidFill>
            <a:srgbClr val="255D8F"/>
          </a:solidFill>
          <a:ln w="25400" cap="flat" cmpd="sng" algn="ctr">
            <a:solidFill>
              <a:srgbClr val="0071B5">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Black" pitchFamily="34" charset="0"/>
                <a:ea typeface="+mn-ea"/>
                <a:cs typeface="Arial"/>
              </a:rPr>
              <a:t>2000</a:t>
            </a:r>
            <a:endParaRPr kumimoji="0" lang="zh-CN" altLang="en-US" sz="1400" b="1"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27" name="Line 199">
            <a:extLst>
              <a:ext uri="{FF2B5EF4-FFF2-40B4-BE49-F238E27FC236}">
                <a16:creationId xmlns:a16="http://schemas.microsoft.com/office/drawing/2014/main" id="{62FADEF4-0AF4-438E-B63E-D95BB0E712F1}"/>
              </a:ext>
            </a:extLst>
          </p:cNvPr>
          <p:cNvSpPr>
            <a:spLocks noChangeShapeType="1"/>
          </p:cNvSpPr>
          <p:nvPr/>
        </p:nvSpPr>
        <p:spPr bwMode="auto">
          <a:xfrm flipH="1">
            <a:off x="6318768" y="2246115"/>
            <a:ext cx="0" cy="464332"/>
          </a:xfrm>
          <a:prstGeom prst="line">
            <a:avLst/>
          </a:prstGeom>
          <a:noFill/>
          <a:ln w="19050">
            <a:solidFill>
              <a:srgbClr val="C0C0C0"/>
            </a:solidFill>
            <a:round/>
            <a:headEnd type="oval" w="med" len="me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1200" cap="none" spc="0" normalizeH="0" baseline="0" noProof="0">
              <a:ln>
                <a:noFill/>
              </a:ln>
              <a:solidFill>
                <a:srgbClr val="0071B5"/>
              </a:solidFill>
              <a:effectLst/>
              <a:uLnTx/>
              <a:uFillTx/>
              <a:latin typeface="Garamond" pitchFamily="18" charset="0"/>
              <a:ea typeface="宋体" panose="02010600030101010101" pitchFamily="2" charset="-122"/>
              <a:cs typeface="Arial"/>
            </a:endParaRPr>
          </a:p>
        </p:txBody>
      </p:sp>
      <p:sp>
        <p:nvSpPr>
          <p:cNvPr id="28" name="Text Box 4">
            <a:extLst>
              <a:ext uri="{FF2B5EF4-FFF2-40B4-BE49-F238E27FC236}">
                <a16:creationId xmlns:a16="http://schemas.microsoft.com/office/drawing/2014/main" id="{D0E72F5A-E6A3-4A35-9396-06E30E0D5755}"/>
              </a:ext>
            </a:extLst>
          </p:cNvPr>
          <p:cNvSpPr txBox="1">
            <a:spLocks noChangeArrowheads="1"/>
          </p:cNvSpPr>
          <p:nvPr/>
        </p:nvSpPr>
        <p:spPr bwMode="auto">
          <a:xfrm>
            <a:off x="6342328" y="2291002"/>
            <a:ext cx="1711292" cy="24468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90000"/>
              </a:lnSpc>
              <a:spcBef>
                <a:spcPct val="0"/>
              </a:spcBef>
              <a:spcAft>
                <a:spcPct val="0"/>
              </a:spcAft>
              <a:buClr>
                <a:srgbClr val="FF0000"/>
              </a:buClr>
              <a:buSzPct val="75000"/>
              <a:buFont typeface="Arial" pitchFamily="34" charset="0"/>
              <a:buNone/>
              <a:tabLst/>
              <a:defRPr/>
            </a:pPr>
            <a:r>
              <a:rPr kumimoji="0" lang="zh-CN" altLang="en-US" sz="1100" b="1" i="0" u="none" strike="noStrike" kern="1200" cap="none" spc="0" normalizeH="0" baseline="0" noProof="0" dirty="0">
                <a:ln>
                  <a:noFill/>
                </a:ln>
                <a:solidFill>
                  <a:srgbClr val="000000">
                    <a:lumMod val="50000"/>
                    <a:lumOff val="50000"/>
                  </a:srgbClr>
                </a:solidFill>
                <a:effectLst/>
                <a:uLnTx/>
                <a:uFillTx/>
                <a:latin typeface="微软雅黑" pitchFamily="34" charset="-122"/>
                <a:ea typeface="微软雅黑" pitchFamily="34" charset="-122"/>
                <a:cs typeface="Arial"/>
              </a:rPr>
              <a:t>纳斯达克上市</a:t>
            </a:r>
          </a:p>
        </p:txBody>
      </p:sp>
      <p:sp>
        <p:nvSpPr>
          <p:cNvPr id="29" name="五边形 72">
            <a:extLst>
              <a:ext uri="{FF2B5EF4-FFF2-40B4-BE49-F238E27FC236}">
                <a16:creationId xmlns:a16="http://schemas.microsoft.com/office/drawing/2014/main" id="{9E763665-54E0-4A5C-A91E-875DCB07A422}"/>
              </a:ext>
            </a:extLst>
          </p:cNvPr>
          <p:cNvSpPr/>
          <p:nvPr/>
        </p:nvSpPr>
        <p:spPr>
          <a:xfrm>
            <a:off x="1633907" y="1334452"/>
            <a:ext cx="2251060" cy="469004"/>
          </a:xfrm>
          <a:prstGeom prst="homePlate">
            <a:avLst/>
          </a:prstGeom>
          <a:solidFill>
            <a:srgbClr val="255D8F"/>
          </a:solidFill>
          <a:ln w="25400" cap="flat" cmpd="sng" algn="ctr">
            <a:solidFill>
              <a:srgbClr val="0071B5">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Black" pitchFamily="34" charset="0"/>
                <a:ea typeface="+mn-ea"/>
                <a:cs typeface="Arial"/>
              </a:rPr>
              <a:t>1977~1981</a:t>
            </a:r>
            <a:endParaRPr kumimoji="0" lang="zh-CN" altLang="en-US" sz="1400" b="1"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30" name="矩形 29">
            <a:extLst>
              <a:ext uri="{FF2B5EF4-FFF2-40B4-BE49-F238E27FC236}">
                <a16:creationId xmlns:a16="http://schemas.microsoft.com/office/drawing/2014/main" id="{BAA87089-A3D6-4999-B504-76A793A97DB8}"/>
              </a:ext>
            </a:extLst>
          </p:cNvPr>
          <p:cNvSpPr/>
          <p:nvPr/>
        </p:nvSpPr>
        <p:spPr>
          <a:xfrm>
            <a:off x="1633907" y="836453"/>
            <a:ext cx="2172390" cy="49244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Arial"/>
              </a:rPr>
              <a:t>浙江大学</a:t>
            </a:r>
            <a:r>
              <a:rPr kumimoji="0" lang="zh-CN" altLang="en-US" sz="11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Arial"/>
              </a:rPr>
              <a:t>（原浙江农业大学）</a:t>
            </a:r>
            <a:endParaRPr kumimoji="0" lang="en-US" altLang="zh-CN" sz="11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w="1905"/>
                <a:solidFill>
                  <a:srgbClr val="000000">
                    <a:lumMod val="50000"/>
                    <a:lumOff val="50000"/>
                  </a:srgbClr>
                </a:solidFill>
                <a:effectLst/>
                <a:uLnTx/>
                <a:uFillTx/>
                <a:latin typeface="微软雅黑" pitchFamily="34" charset="-122"/>
                <a:ea typeface="微软雅黑" pitchFamily="34" charset="-122"/>
                <a:cs typeface="Arial"/>
              </a:rPr>
              <a:t>拖拉机设计与制造专业</a:t>
            </a:r>
          </a:p>
        </p:txBody>
      </p:sp>
      <p:sp>
        <p:nvSpPr>
          <p:cNvPr id="31" name="燕尾形 74">
            <a:extLst>
              <a:ext uri="{FF2B5EF4-FFF2-40B4-BE49-F238E27FC236}">
                <a16:creationId xmlns:a16="http://schemas.microsoft.com/office/drawing/2014/main" id="{9ED56B70-CB08-4F33-85CA-C12DEF97C9BF}"/>
              </a:ext>
            </a:extLst>
          </p:cNvPr>
          <p:cNvSpPr/>
          <p:nvPr/>
        </p:nvSpPr>
        <p:spPr>
          <a:xfrm>
            <a:off x="3767176" y="1344662"/>
            <a:ext cx="2127587" cy="441951"/>
          </a:xfrm>
          <a:prstGeom prst="chevron">
            <a:avLst/>
          </a:prstGeom>
          <a:solidFill>
            <a:srgbClr val="255D8F"/>
          </a:solidFill>
          <a:ln w="25400" cap="flat" cmpd="sng" algn="ctr">
            <a:solidFill>
              <a:srgbClr val="0071B5">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Black" pitchFamily="34" charset="0"/>
                <a:ea typeface="+mn-ea"/>
                <a:cs typeface="Arial"/>
              </a:rPr>
              <a:t>1982~1984</a:t>
            </a:r>
            <a:endParaRPr kumimoji="0" lang="zh-CN" altLang="en-US" sz="1400" b="1"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32" name="矩形 31">
            <a:extLst>
              <a:ext uri="{FF2B5EF4-FFF2-40B4-BE49-F238E27FC236}">
                <a16:creationId xmlns:a16="http://schemas.microsoft.com/office/drawing/2014/main" id="{D23FEA36-22A4-44C0-A11F-B0C28970A405}"/>
              </a:ext>
            </a:extLst>
          </p:cNvPr>
          <p:cNvSpPr/>
          <p:nvPr/>
        </p:nvSpPr>
        <p:spPr>
          <a:xfrm>
            <a:off x="3875496" y="832083"/>
            <a:ext cx="1977538" cy="492443"/>
          </a:xfrm>
          <a:prstGeom prst="rect">
            <a:avLst/>
          </a:prstGeom>
        </p:spPr>
        <p:txBody>
          <a:bodyPr wrap="square">
            <a:spAutoFit/>
          </a:bodyPr>
          <a:lstStyle/>
          <a:p>
            <a:pPr fontAlgn="base">
              <a:spcBef>
                <a:spcPct val="0"/>
              </a:spcBef>
              <a:spcAft>
                <a:spcPct val="0"/>
              </a:spcAft>
              <a:defRPr/>
            </a:pPr>
            <a:r>
              <a:rPr lang="zh-CN" altLang="en-US" sz="1400" b="1" dirty="0">
                <a:solidFill>
                  <a:srgbClr val="0070C0"/>
                </a:solidFill>
                <a:latin typeface="微软雅黑" pitchFamily="34" charset="-122"/>
                <a:ea typeface="微软雅黑" pitchFamily="34" charset="-122"/>
                <a:cs typeface="Arial"/>
              </a:rPr>
              <a:t>浙江大学</a:t>
            </a:r>
            <a:endParaRPr lang="en-US" altLang="zh-CN" sz="1400" b="1" dirty="0">
              <a:solidFill>
                <a:srgbClr val="0070C0"/>
              </a:solidFill>
              <a:latin typeface="微软雅黑" pitchFamily="34" charset="-122"/>
              <a:ea typeface="微软雅黑" pitchFamily="34" charset="-122"/>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w="1905"/>
                <a:solidFill>
                  <a:srgbClr val="000000">
                    <a:lumMod val="50000"/>
                    <a:lumOff val="50000"/>
                  </a:srgbClr>
                </a:solidFill>
                <a:effectLst/>
                <a:uLnTx/>
                <a:uFillTx/>
                <a:latin typeface="微软雅黑" pitchFamily="34" charset="-122"/>
                <a:ea typeface="微软雅黑" pitchFamily="34" charset="-122"/>
                <a:cs typeface="Arial"/>
              </a:rPr>
              <a:t>工程管理系研究生</a:t>
            </a:r>
          </a:p>
        </p:txBody>
      </p:sp>
      <p:sp>
        <p:nvSpPr>
          <p:cNvPr id="33" name="燕尾形 76">
            <a:extLst>
              <a:ext uri="{FF2B5EF4-FFF2-40B4-BE49-F238E27FC236}">
                <a16:creationId xmlns:a16="http://schemas.microsoft.com/office/drawing/2014/main" id="{FD38E016-DB45-4034-AACA-5E2F7583CDB6}"/>
              </a:ext>
            </a:extLst>
          </p:cNvPr>
          <p:cNvSpPr/>
          <p:nvPr/>
        </p:nvSpPr>
        <p:spPr>
          <a:xfrm>
            <a:off x="5802074" y="1344661"/>
            <a:ext cx="2127587" cy="441951"/>
          </a:xfrm>
          <a:prstGeom prst="chevron">
            <a:avLst/>
          </a:prstGeom>
          <a:solidFill>
            <a:srgbClr val="255D8F"/>
          </a:solidFill>
          <a:ln w="25400" cap="flat" cmpd="sng" algn="ctr">
            <a:solidFill>
              <a:srgbClr val="0071B5">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Black" pitchFamily="34" charset="0"/>
                <a:ea typeface="+mn-ea"/>
                <a:cs typeface="Arial"/>
              </a:rPr>
              <a:t>1984~1990</a:t>
            </a:r>
            <a:endParaRPr kumimoji="0" lang="zh-CN" altLang="en-US" sz="1400" b="1"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34" name="矩形 33">
            <a:extLst>
              <a:ext uri="{FF2B5EF4-FFF2-40B4-BE49-F238E27FC236}">
                <a16:creationId xmlns:a16="http://schemas.microsoft.com/office/drawing/2014/main" id="{743BF1C2-1D85-4C2E-B1DE-B4BF6D0882D0}"/>
              </a:ext>
            </a:extLst>
          </p:cNvPr>
          <p:cNvSpPr/>
          <p:nvPr/>
        </p:nvSpPr>
        <p:spPr>
          <a:xfrm>
            <a:off x="5896669" y="836452"/>
            <a:ext cx="2127587" cy="492443"/>
          </a:xfrm>
          <a:prstGeom prst="rect">
            <a:avLst/>
          </a:prstGeom>
        </p:spPr>
        <p:txBody>
          <a:bodyPr wrap="square">
            <a:spAutoFit/>
          </a:bodyPr>
          <a:lstStyle/>
          <a:p>
            <a:pPr marR="0" lvl="0" indent="0" fontAlgn="base">
              <a:lnSpc>
                <a:spcPct val="100000"/>
              </a:lnSpc>
              <a:spcBef>
                <a:spcPct val="0"/>
              </a:spcBef>
              <a:spcAft>
                <a:spcPct val="0"/>
              </a:spcAft>
              <a:buClrTx/>
              <a:buSzTx/>
              <a:buFontTx/>
              <a:buNone/>
              <a:tabLst/>
              <a:defRPr/>
            </a:pPr>
            <a:r>
              <a:rPr lang="zh-CN" altLang="en-US" sz="1400" b="1" dirty="0">
                <a:solidFill>
                  <a:srgbClr val="0070C0"/>
                </a:solidFill>
                <a:latin typeface="微软雅黑" pitchFamily="34" charset="-122"/>
                <a:ea typeface="微软雅黑" pitchFamily="34" charset="-122"/>
                <a:cs typeface="Arial"/>
              </a:rPr>
              <a:t>美国斯坦福大学</a:t>
            </a:r>
            <a:endParaRPr lang="en-US" altLang="zh-CN" sz="1400" b="1" dirty="0">
              <a:solidFill>
                <a:srgbClr val="0070C0"/>
              </a:solidFill>
              <a:latin typeface="微软雅黑" pitchFamily="34" charset="-122"/>
              <a:ea typeface="微软雅黑" pitchFamily="34" charset="-122"/>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w="1905"/>
                <a:solidFill>
                  <a:srgbClr val="000000">
                    <a:lumMod val="50000"/>
                    <a:lumOff val="50000"/>
                  </a:srgbClr>
                </a:solidFill>
                <a:effectLst/>
                <a:uLnTx/>
                <a:uFillTx/>
                <a:latin typeface="微软雅黑" pitchFamily="34" charset="-122"/>
                <a:ea typeface="微软雅黑" pitchFamily="34" charset="-122"/>
                <a:cs typeface="Arial"/>
              </a:rPr>
              <a:t>工程经济系统 博士</a:t>
            </a:r>
          </a:p>
        </p:txBody>
      </p:sp>
      <p:sp>
        <p:nvSpPr>
          <p:cNvPr id="35" name="燕尾形 81">
            <a:extLst>
              <a:ext uri="{FF2B5EF4-FFF2-40B4-BE49-F238E27FC236}">
                <a16:creationId xmlns:a16="http://schemas.microsoft.com/office/drawing/2014/main" id="{FE6B96E1-679E-4D28-B0F5-5F62D3681B1F}"/>
              </a:ext>
            </a:extLst>
          </p:cNvPr>
          <p:cNvSpPr/>
          <p:nvPr/>
        </p:nvSpPr>
        <p:spPr>
          <a:xfrm>
            <a:off x="7307522" y="2720996"/>
            <a:ext cx="1829203" cy="379969"/>
          </a:xfrm>
          <a:prstGeom prst="chevron">
            <a:avLst/>
          </a:prstGeom>
          <a:solidFill>
            <a:srgbClr val="255D8F"/>
          </a:solidFill>
          <a:ln w="25400" cap="flat" cmpd="sng" algn="ctr">
            <a:solidFill>
              <a:srgbClr val="0071B5">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Black" pitchFamily="34" charset="0"/>
                <a:ea typeface="+mn-ea"/>
                <a:cs typeface="Arial"/>
              </a:rPr>
              <a:t>2007</a:t>
            </a:r>
            <a:endParaRPr kumimoji="0" lang="zh-CN" altLang="en-US" sz="1400" b="1"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36" name="燕尾形 82">
            <a:extLst>
              <a:ext uri="{FF2B5EF4-FFF2-40B4-BE49-F238E27FC236}">
                <a16:creationId xmlns:a16="http://schemas.microsoft.com/office/drawing/2014/main" id="{C890C64F-11D6-4E07-9E2B-4A03FE291B53}"/>
              </a:ext>
            </a:extLst>
          </p:cNvPr>
          <p:cNvSpPr/>
          <p:nvPr/>
        </p:nvSpPr>
        <p:spPr>
          <a:xfrm>
            <a:off x="2943546" y="4059908"/>
            <a:ext cx="2060492" cy="436129"/>
          </a:xfrm>
          <a:prstGeom prst="chevron">
            <a:avLst/>
          </a:prstGeom>
          <a:solidFill>
            <a:srgbClr val="255D8F"/>
          </a:solidFill>
          <a:ln w="25400" cap="flat" cmpd="sng" algn="ctr">
            <a:solidFill>
              <a:srgbClr val="0071B5">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Black" pitchFamily="34" charset="0"/>
                <a:ea typeface="+mn-ea"/>
                <a:cs typeface="Arial"/>
              </a:rPr>
              <a:t>2006</a:t>
            </a:r>
            <a:endParaRPr kumimoji="0" lang="zh-CN" altLang="en-US" sz="1400" b="1"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37" name="五边形 83">
            <a:extLst>
              <a:ext uri="{FF2B5EF4-FFF2-40B4-BE49-F238E27FC236}">
                <a16:creationId xmlns:a16="http://schemas.microsoft.com/office/drawing/2014/main" id="{3EF4E207-8717-4424-85A0-BF9C91952FE6}"/>
              </a:ext>
            </a:extLst>
          </p:cNvPr>
          <p:cNvSpPr/>
          <p:nvPr/>
        </p:nvSpPr>
        <p:spPr>
          <a:xfrm>
            <a:off x="825533" y="4044142"/>
            <a:ext cx="2256426" cy="470122"/>
          </a:xfrm>
          <a:prstGeom prst="homePlate">
            <a:avLst/>
          </a:prstGeom>
          <a:solidFill>
            <a:srgbClr val="255D8F"/>
          </a:solidFill>
          <a:ln w="25400" cap="flat" cmpd="sng" algn="ctr">
            <a:solidFill>
              <a:srgbClr val="0071B5">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Black" pitchFamily="34" charset="0"/>
                <a:ea typeface="+mn-ea"/>
                <a:cs typeface="Arial"/>
              </a:rPr>
              <a:t>2005</a:t>
            </a:r>
            <a:endParaRPr kumimoji="0" lang="zh-CN" altLang="en-US" sz="1400" b="1"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38" name="燕尾形 84">
            <a:extLst>
              <a:ext uri="{FF2B5EF4-FFF2-40B4-BE49-F238E27FC236}">
                <a16:creationId xmlns:a16="http://schemas.microsoft.com/office/drawing/2014/main" id="{072C70E3-900C-4E42-9E9C-EC36226F96B4}"/>
              </a:ext>
            </a:extLst>
          </p:cNvPr>
          <p:cNvSpPr/>
          <p:nvPr/>
        </p:nvSpPr>
        <p:spPr>
          <a:xfrm>
            <a:off x="4837614" y="4046457"/>
            <a:ext cx="2249843" cy="467346"/>
          </a:xfrm>
          <a:prstGeom prst="chevron">
            <a:avLst/>
          </a:prstGeom>
          <a:solidFill>
            <a:srgbClr val="255D8F"/>
          </a:solidFill>
          <a:ln w="25400" cap="flat" cmpd="sng" algn="ctr">
            <a:solidFill>
              <a:srgbClr val="0071B5">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Black" pitchFamily="34" charset="0"/>
                <a:ea typeface="+mn-ea"/>
                <a:cs typeface="Arial"/>
              </a:rPr>
              <a:t>2007</a:t>
            </a:r>
            <a:endParaRPr kumimoji="0" lang="zh-CN" altLang="en-US" sz="1400" b="1"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39" name="燕尾形 85">
            <a:extLst>
              <a:ext uri="{FF2B5EF4-FFF2-40B4-BE49-F238E27FC236}">
                <a16:creationId xmlns:a16="http://schemas.microsoft.com/office/drawing/2014/main" id="{318F5B2A-7678-4843-85C8-0EA4A5DC24C3}"/>
              </a:ext>
            </a:extLst>
          </p:cNvPr>
          <p:cNvSpPr/>
          <p:nvPr/>
        </p:nvSpPr>
        <p:spPr>
          <a:xfrm>
            <a:off x="6929232" y="4041197"/>
            <a:ext cx="2249843" cy="467346"/>
          </a:xfrm>
          <a:prstGeom prst="chevron">
            <a:avLst/>
          </a:prstGeom>
          <a:solidFill>
            <a:srgbClr val="255D8F"/>
          </a:solidFill>
          <a:ln w="25400" cap="flat" cmpd="sng" algn="ctr">
            <a:solidFill>
              <a:srgbClr val="0071B5">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rial Black" pitchFamily="34" charset="0"/>
                <a:ea typeface="+mn-ea"/>
                <a:cs typeface="Arial"/>
              </a:rPr>
              <a:t>2017</a:t>
            </a:r>
            <a:endParaRPr kumimoji="0" lang="zh-CN" altLang="en-US" sz="1400" b="1"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40" name="TextBox 86">
            <a:extLst>
              <a:ext uri="{FF2B5EF4-FFF2-40B4-BE49-F238E27FC236}">
                <a16:creationId xmlns:a16="http://schemas.microsoft.com/office/drawing/2014/main" id="{4702C81B-637E-4494-AD37-D8B94741A22A}"/>
              </a:ext>
            </a:extLst>
          </p:cNvPr>
          <p:cNvSpPr txBox="1"/>
          <p:nvPr/>
        </p:nvSpPr>
        <p:spPr>
          <a:xfrm>
            <a:off x="9136725" y="1207950"/>
            <a:ext cx="1415772" cy="480453"/>
          </a:xfrm>
          <a:prstGeom prst="rect">
            <a:avLst/>
          </a:prstGeom>
          <a:noFill/>
        </p:spPr>
        <p:txBody>
          <a:bodyPr wrap="none" rtlCol="0">
            <a:spAutoFit/>
          </a:bodyPr>
          <a:lstStyle/>
          <a:p>
            <a:pPr marL="0" lvl="1" indent="-230188" fontAlgn="base">
              <a:lnSpc>
                <a:spcPct val="110000"/>
              </a:lnSpc>
              <a:spcBef>
                <a:spcPct val="0"/>
              </a:spcBef>
              <a:spcAft>
                <a:spcPct val="0"/>
              </a:spcAft>
              <a:buClr>
                <a:srgbClr val="336699"/>
              </a:buClr>
              <a:buSzPct val="75000"/>
              <a:defRPr/>
            </a:pPr>
            <a:r>
              <a:rPr lang="zh-CN" altLang="en-US" sz="2400" dirty="0">
                <a:solidFill>
                  <a:srgbClr val="0070C0"/>
                </a:solidFill>
                <a:latin typeface="华文琥珀" pitchFamily="2" charset="-122"/>
                <a:ea typeface="华文琥珀" pitchFamily="2" charset="-122"/>
                <a:cs typeface="Arial"/>
              </a:rPr>
              <a:t>名校骄子</a:t>
            </a:r>
          </a:p>
        </p:txBody>
      </p:sp>
      <p:sp>
        <p:nvSpPr>
          <p:cNvPr id="41" name="TextBox 87">
            <a:extLst>
              <a:ext uri="{FF2B5EF4-FFF2-40B4-BE49-F238E27FC236}">
                <a16:creationId xmlns:a16="http://schemas.microsoft.com/office/drawing/2014/main" id="{9F814641-E832-4369-B9F5-7B6468EC35B5}"/>
              </a:ext>
            </a:extLst>
          </p:cNvPr>
          <p:cNvSpPr txBox="1"/>
          <p:nvPr/>
        </p:nvSpPr>
        <p:spPr>
          <a:xfrm>
            <a:off x="9179075" y="2680147"/>
            <a:ext cx="2954655" cy="461665"/>
          </a:xfrm>
          <a:prstGeom prst="rect">
            <a:avLst/>
          </a:prstGeom>
          <a:noFill/>
        </p:spPr>
        <p:txBody>
          <a:bodyPr wrap="none" rtlCol="0">
            <a:spAutoFit/>
          </a:bodyPr>
          <a:lstStyle/>
          <a:p>
            <a:pPr fontAlgn="base">
              <a:spcBef>
                <a:spcPct val="0"/>
              </a:spcBef>
              <a:spcAft>
                <a:spcPct val="0"/>
              </a:spcAft>
              <a:defRPr/>
            </a:pPr>
            <a:r>
              <a:rPr lang="zh-CN" altLang="en-US" sz="2400" dirty="0">
                <a:solidFill>
                  <a:srgbClr val="0070C0"/>
                </a:solidFill>
                <a:latin typeface="华文琥珀" pitchFamily="2" charset="-122"/>
                <a:ea typeface="华文琥珀" pitchFamily="2" charset="-122"/>
                <a:cs typeface="Arial"/>
              </a:rPr>
              <a:t>美国杰出华人企业家</a:t>
            </a:r>
          </a:p>
        </p:txBody>
      </p:sp>
      <p:sp>
        <p:nvSpPr>
          <p:cNvPr id="42" name="Line 224">
            <a:extLst>
              <a:ext uri="{FF2B5EF4-FFF2-40B4-BE49-F238E27FC236}">
                <a16:creationId xmlns:a16="http://schemas.microsoft.com/office/drawing/2014/main" id="{263A770D-1824-4D45-85AB-33E0DF5A32AE}"/>
              </a:ext>
            </a:extLst>
          </p:cNvPr>
          <p:cNvSpPr>
            <a:spLocks noChangeShapeType="1"/>
          </p:cNvSpPr>
          <p:nvPr/>
        </p:nvSpPr>
        <p:spPr bwMode="auto">
          <a:xfrm flipV="1">
            <a:off x="5908246" y="4508543"/>
            <a:ext cx="0" cy="722712"/>
          </a:xfrm>
          <a:prstGeom prst="line">
            <a:avLst/>
          </a:prstGeom>
          <a:noFill/>
          <a:ln w="19050">
            <a:solidFill>
              <a:srgbClr val="C0C0C0"/>
            </a:solidFill>
            <a:round/>
            <a:headEnd type="oval" w="med" len="me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1200" cap="none" spc="0" normalizeH="0" baseline="0" noProof="0">
              <a:ln>
                <a:noFill/>
              </a:ln>
              <a:solidFill>
                <a:srgbClr val="0071B5"/>
              </a:solidFill>
              <a:effectLst/>
              <a:uLnTx/>
              <a:uFillTx/>
              <a:latin typeface="Garamond" pitchFamily="18" charset="0"/>
              <a:ea typeface="宋体" panose="02010600030101010101" pitchFamily="2" charset="-122"/>
              <a:cs typeface="Arial"/>
            </a:endParaRPr>
          </a:p>
        </p:txBody>
      </p:sp>
      <p:sp>
        <p:nvSpPr>
          <p:cNvPr id="43" name="TextBox 89">
            <a:extLst>
              <a:ext uri="{FF2B5EF4-FFF2-40B4-BE49-F238E27FC236}">
                <a16:creationId xmlns:a16="http://schemas.microsoft.com/office/drawing/2014/main" id="{EFB24AE2-47EC-4440-A797-6A259BC91FA3}"/>
              </a:ext>
            </a:extLst>
          </p:cNvPr>
          <p:cNvSpPr txBox="1"/>
          <p:nvPr/>
        </p:nvSpPr>
        <p:spPr>
          <a:xfrm>
            <a:off x="9179075" y="4003757"/>
            <a:ext cx="2954655" cy="480453"/>
          </a:xfrm>
          <a:prstGeom prst="rect">
            <a:avLst/>
          </a:prstGeom>
          <a:noFill/>
        </p:spPr>
        <p:txBody>
          <a:bodyPr wrap="none" rtlCol="0">
            <a:spAutoFit/>
          </a:bodyPr>
          <a:lstStyle/>
          <a:p>
            <a:pPr marL="0" marR="0" lvl="1" indent="-230188" fontAlgn="base">
              <a:lnSpc>
                <a:spcPct val="110000"/>
              </a:lnSpc>
              <a:spcBef>
                <a:spcPct val="0"/>
              </a:spcBef>
              <a:spcAft>
                <a:spcPct val="0"/>
              </a:spcAft>
              <a:buClr>
                <a:srgbClr val="336699"/>
              </a:buClr>
              <a:buSzPct val="75000"/>
              <a:buFontTx/>
              <a:buNone/>
              <a:tabLst/>
              <a:defRPr/>
            </a:pPr>
            <a:r>
              <a:rPr lang="zh-CN" altLang="en-US" sz="2400" dirty="0">
                <a:solidFill>
                  <a:srgbClr val="0070C0"/>
                </a:solidFill>
                <a:latin typeface="华文琥珀" pitchFamily="2" charset="-122"/>
                <a:ea typeface="华文琥珀" pitchFamily="2" charset="-122"/>
                <a:cs typeface="Arial"/>
              </a:rPr>
              <a:t>投资人到双创推动者</a:t>
            </a:r>
          </a:p>
        </p:txBody>
      </p:sp>
      <p:sp>
        <p:nvSpPr>
          <p:cNvPr id="44" name="Line 199">
            <a:extLst>
              <a:ext uri="{FF2B5EF4-FFF2-40B4-BE49-F238E27FC236}">
                <a16:creationId xmlns:a16="http://schemas.microsoft.com/office/drawing/2014/main" id="{5E133F22-632B-40E7-9AC8-0602D49417F6}"/>
              </a:ext>
            </a:extLst>
          </p:cNvPr>
          <p:cNvSpPr>
            <a:spLocks noChangeShapeType="1"/>
          </p:cNvSpPr>
          <p:nvPr/>
        </p:nvSpPr>
        <p:spPr bwMode="auto">
          <a:xfrm flipH="1">
            <a:off x="8096768" y="2246115"/>
            <a:ext cx="0" cy="464332"/>
          </a:xfrm>
          <a:prstGeom prst="line">
            <a:avLst/>
          </a:prstGeom>
          <a:noFill/>
          <a:ln w="19050">
            <a:solidFill>
              <a:srgbClr val="C0C0C0"/>
            </a:solidFill>
            <a:round/>
            <a:headEnd type="oval" w="med" len="me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1200" cap="none" spc="0" normalizeH="0" baseline="0" noProof="0">
              <a:ln>
                <a:noFill/>
              </a:ln>
              <a:solidFill>
                <a:srgbClr val="0071B5"/>
              </a:solidFill>
              <a:effectLst/>
              <a:uLnTx/>
              <a:uFillTx/>
              <a:latin typeface="Garamond" pitchFamily="18" charset="0"/>
              <a:ea typeface="宋体" panose="02010600030101010101" pitchFamily="2" charset="-122"/>
              <a:cs typeface="Arial"/>
            </a:endParaRPr>
          </a:p>
        </p:txBody>
      </p:sp>
      <p:sp>
        <p:nvSpPr>
          <p:cNvPr id="45" name="Line 199">
            <a:extLst>
              <a:ext uri="{FF2B5EF4-FFF2-40B4-BE49-F238E27FC236}">
                <a16:creationId xmlns:a16="http://schemas.microsoft.com/office/drawing/2014/main" id="{FD7604EE-18BC-4743-8F25-69D91792034E}"/>
              </a:ext>
            </a:extLst>
          </p:cNvPr>
          <p:cNvSpPr>
            <a:spLocks noChangeShapeType="1"/>
          </p:cNvSpPr>
          <p:nvPr/>
        </p:nvSpPr>
        <p:spPr bwMode="auto">
          <a:xfrm flipH="1">
            <a:off x="4806409" y="2256664"/>
            <a:ext cx="0" cy="464332"/>
          </a:xfrm>
          <a:prstGeom prst="line">
            <a:avLst/>
          </a:prstGeom>
          <a:noFill/>
          <a:ln w="19050">
            <a:solidFill>
              <a:srgbClr val="C0C0C0"/>
            </a:solidFill>
            <a:round/>
            <a:headEnd type="oval" w="med" len="me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1200" cap="none" spc="0" normalizeH="0" baseline="0" noProof="0">
              <a:ln>
                <a:noFill/>
              </a:ln>
              <a:solidFill>
                <a:srgbClr val="0071B5"/>
              </a:solidFill>
              <a:effectLst/>
              <a:uLnTx/>
              <a:uFillTx/>
              <a:latin typeface="Garamond" pitchFamily="18" charset="0"/>
              <a:ea typeface="宋体" panose="02010600030101010101" pitchFamily="2" charset="-122"/>
              <a:cs typeface="Arial"/>
            </a:endParaRPr>
          </a:p>
        </p:txBody>
      </p:sp>
      <p:sp>
        <p:nvSpPr>
          <p:cNvPr id="2" name="标题 1"/>
          <p:cNvSpPr>
            <a:spLocks noGrp="1"/>
          </p:cNvSpPr>
          <p:nvPr>
            <p:ph type="title"/>
          </p:nvPr>
        </p:nvSpPr>
        <p:spPr/>
        <p:txBody>
          <a:bodyPr/>
          <a:lstStyle/>
          <a:p>
            <a:r>
              <a:rPr lang="zh-CN" altLang="en-US"/>
              <a:t>创始人 </a:t>
            </a:r>
            <a:r>
              <a:rPr lang="en-US" altLang="zh-CN"/>
              <a:t>— </a:t>
            </a:r>
            <a:r>
              <a:rPr lang="zh-CN" altLang="en-US"/>
              <a:t>朱敏先生</a:t>
            </a:r>
          </a:p>
        </p:txBody>
      </p:sp>
    </p:spTree>
    <p:extLst>
      <p:ext uri="{BB962C8B-B14F-4D97-AF65-F5344CB8AC3E}">
        <p14:creationId xmlns:p14="http://schemas.microsoft.com/office/powerpoint/2010/main" val="2671819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id="{5DE9C4A0-8D59-44B0-AFDC-2C0841BAFA64}"/>
              </a:ext>
            </a:extLst>
          </p:cNvPr>
          <p:cNvSpPr txBox="1">
            <a:spLocks/>
          </p:cNvSpPr>
          <p:nvPr/>
        </p:nvSpPr>
        <p:spPr>
          <a:xfrm>
            <a:off x="349336" y="2486669"/>
            <a:ext cx="9872412" cy="600075"/>
          </a:xfrm>
          <a:prstGeom prst="rect">
            <a:avLst/>
          </a:prstGeom>
          <a:ln>
            <a:miter/>
          </a:ln>
        </p:spPr>
        <p:txBody>
          <a:bodyPr lIns="0" tIns="0" rIns="0" bIns="0"/>
          <a:lstStyle>
            <a:lvl1pPr algn="l" defTabSz="914400" rtl="0" eaLnBrk="1" latinLnBrk="0" hangingPunct="1">
              <a:lnSpc>
                <a:spcPct val="90000"/>
              </a:lnSpc>
              <a:spcBef>
                <a:spcPct val="0"/>
              </a:spcBef>
              <a:buNone/>
              <a:defRPr sz="2100" b="1" kern="1200">
                <a:solidFill>
                  <a:schemeClr val="tx1"/>
                </a:solidFill>
                <a:latin typeface="+mj-lt"/>
                <a:ea typeface="+mj-ea"/>
                <a:cs typeface="+mj-cs"/>
              </a:defRPr>
            </a:lvl1pPr>
          </a:lstStyle>
          <a:p>
            <a:pPr>
              <a:lnSpc>
                <a:spcPct val="100000"/>
              </a:lnSpc>
              <a:defRPr/>
            </a:pPr>
            <a:r>
              <a:rPr lang="en-US" altLang="zh-CN" sz="4000" cap="all" spc="300" dirty="0" smtClean="0">
                <a:solidFill>
                  <a:srgbClr val="2A62AE"/>
                </a:solidFill>
                <a:latin typeface="微软雅黑" panose="020B0503020204020204" charset="-122"/>
                <a:ea typeface="微软雅黑" panose="020B0503020204020204" charset="-122"/>
              </a:rPr>
              <a:t>01</a:t>
            </a:r>
            <a:r>
              <a:rPr lang="zh-CN" altLang="en-US" sz="4000" cap="all" spc="300" dirty="0" smtClean="0">
                <a:solidFill>
                  <a:srgbClr val="2A62AE"/>
                </a:solidFill>
                <a:latin typeface="微软雅黑" panose="020B0503020204020204" charset="-122"/>
                <a:ea typeface="微软雅黑" panose="020B0503020204020204" charset="-122"/>
              </a:rPr>
              <a:t>互联网基层</a:t>
            </a:r>
            <a:endParaRPr lang="en-US" altLang="zh-CN" sz="4000" cap="all" spc="300" dirty="0" smtClean="0">
              <a:solidFill>
                <a:srgbClr val="2A62AE"/>
              </a:solidFill>
              <a:latin typeface="微软雅黑" panose="020B0503020204020204" charset="-122"/>
              <a:ea typeface="微软雅黑" panose="020B0503020204020204" charset="-122"/>
            </a:endParaRPr>
          </a:p>
          <a:p>
            <a:pPr>
              <a:lnSpc>
                <a:spcPct val="100000"/>
              </a:lnSpc>
              <a:defRPr/>
            </a:pPr>
            <a:r>
              <a:rPr lang="zh-CN" altLang="en-US" sz="4000" cap="all" spc="300" dirty="0" smtClean="0">
                <a:solidFill>
                  <a:srgbClr val="2A62AE"/>
                </a:solidFill>
                <a:latin typeface="微软雅黑" panose="020B0503020204020204" charset="-122"/>
                <a:ea typeface="微软雅黑" panose="020B0503020204020204" charset="-122"/>
              </a:rPr>
              <a:t>医疗</a:t>
            </a:r>
            <a:r>
              <a:rPr lang="zh-CN" altLang="en-US" sz="4000" cap="all" spc="300" dirty="0">
                <a:solidFill>
                  <a:srgbClr val="2A62AE"/>
                </a:solidFill>
                <a:latin typeface="微软雅黑" panose="020B0503020204020204" charset="-122"/>
                <a:ea typeface="微软雅黑" panose="020B0503020204020204" charset="-122"/>
              </a:rPr>
              <a:t>健康</a:t>
            </a:r>
            <a:r>
              <a:rPr lang="zh-CN" altLang="en-US" sz="4000" cap="all" spc="300" dirty="0" smtClean="0">
                <a:solidFill>
                  <a:srgbClr val="2A62AE"/>
                </a:solidFill>
                <a:latin typeface="微软雅黑" panose="020B0503020204020204" charset="-122"/>
                <a:ea typeface="微软雅黑" panose="020B0503020204020204" charset="-122"/>
              </a:rPr>
              <a:t>服务平台</a:t>
            </a:r>
            <a:endParaRPr lang="zh-CN" altLang="en-US" sz="4000" cap="all" spc="300" dirty="0">
              <a:solidFill>
                <a:srgbClr val="2A62AE"/>
              </a:solidFill>
              <a:latin typeface="微软雅黑" panose="020B0503020204020204" charset="-122"/>
              <a:ea typeface="微软雅黑" panose="020B0503020204020204" charset="-122"/>
            </a:endParaRPr>
          </a:p>
        </p:txBody>
      </p:sp>
      <p:sp>
        <p:nvSpPr>
          <p:cNvPr id="4" name="流程图: 决策 4">
            <a:extLst>
              <a:ext uri="{FF2B5EF4-FFF2-40B4-BE49-F238E27FC236}">
                <a16:creationId xmlns:a16="http://schemas.microsoft.com/office/drawing/2014/main" id="{9C908D80-AB0C-4DD0-B89A-5F30CFF8DF23}"/>
              </a:ext>
            </a:extLst>
          </p:cNvPr>
          <p:cNvSpPr/>
          <p:nvPr/>
        </p:nvSpPr>
        <p:spPr>
          <a:xfrm>
            <a:off x="0" y="2919413"/>
            <a:ext cx="255588" cy="100965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58"/>
              <a:gd name="connsiteY0" fmla="*/ 4892 h 10000"/>
              <a:gd name="connsiteX1" fmla="*/ 58 w 5058"/>
              <a:gd name="connsiteY1" fmla="*/ 0 h 10000"/>
              <a:gd name="connsiteX2" fmla="*/ 5058 w 5058"/>
              <a:gd name="connsiteY2" fmla="*/ 5000 h 10000"/>
              <a:gd name="connsiteX3" fmla="*/ 58 w 5058"/>
              <a:gd name="connsiteY3" fmla="*/ 10000 h 10000"/>
              <a:gd name="connsiteX4" fmla="*/ 0 w 5058"/>
              <a:gd name="connsiteY4" fmla="*/ 489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 h="10000">
                <a:moveTo>
                  <a:pt x="0" y="4892"/>
                </a:moveTo>
                <a:cubicBezTo>
                  <a:pt x="19" y="3261"/>
                  <a:pt x="39" y="1631"/>
                  <a:pt x="58" y="0"/>
                </a:cubicBezTo>
                <a:lnTo>
                  <a:pt x="5058" y="5000"/>
                </a:lnTo>
                <a:lnTo>
                  <a:pt x="58" y="10000"/>
                </a:lnTo>
                <a:cubicBezTo>
                  <a:pt x="39" y="8297"/>
                  <a:pt x="19" y="6595"/>
                  <a:pt x="0" y="4892"/>
                </a:cubicBezTo>
                <a:close/>
              </a:path>
            </a:pathLst>
          </a:custGeom>
          <a:solidFill>
            <a:srgbClr val="2A62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b="1" noProof="1">
              <a:solidFill>
                <a:srgbClr val="FFFFFF"/>
              </a:solidFill>
            </a:endParaRPr>
          </a:p>
        </p:txBody>
      </p:sp>
    </p:spTree>
    <p:extLst>
      <p:ext uri="{BB962C8B-B14F-4D97-AF65-F5344CB8AC3E}">
        <p14:creationId xmlns:p14="http://schemas.microsoft.com/office/powerpoint/2010/main" val="4231320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标题 71">
            <a:extLst>
              <a:ext uri="{FF2B5EF4-FFF2-40B4-BE49-F238E27FC236}">
                <a16:creationId xmlns:a16="http://schemas.microsoft.com/office/drawing/2014/main" id="{DC18E5F0-1942-4490-A72F-6B0A2773122C}"/>
              </a:ext>
            </a:extLst>
          </p:cNvPr>
          <p:cNvSpPr>
            <a:spLocks noGrp="1"/>
          </p:cNvSpPr>
          <p:nvPr>
            <p:ph type="title"/>
          </p:nvPr>
        </p:nvSpPr>
        <p:spPr/>
        <p:txBody>
          <a:bodyPr/>
          <a:lstStyle/>
          <a:p>
            <a:r>
              <a:rPr lang="zh-CN" altLang="en-US" dirty="0" smtClean="0"/>
              <a:t>赛伯乐大健康布局</a:t>
            </a:r>
            <a:endParaRPr lang="zh-CN" altLang="en-US" dirty="0"/>
          </a:p>
        </p:txBody>
      </p:sp>
      <p:sp>
        <p:nvSpPr>
          <p:cNvPr id="3" name="îS1íḓé">
            <a:extLst>
              <a:ext uri="{FF2B5EF4-FFF2-40B4-BE49-F238E27FC236}">
                <a16:creationId xmlns:a16="http://schemas.microsoft.com/office/drawing/2014/main" id="{999AD12F-65ED-4A37-AD65-DA4AC29C7CE7}"/>
              </a:ext>
            </a:extLst>
          </p:cNvPr>
          <p:cNvSpPr txBox="1"/>
          <p:nvPr/>
        </p:nvSpPr>
        <p:spPr>
          <a:xfrm>
            <a:off x="8423205" y="5210165"/>
            <a:ext cx="3097276" cy="909323"/>
          </a:xfrm>
          <a:prstGeom prst="rect">
            <a:avLst/>
          </a:prstGeom>
          <a:noFill/>
        </p:spPr>
        <p:txBody>
          <a:bodyPr wrap="square" lIns="91440" tIns="45720" rIns="91440" bIns="45720" anchor="t" anchorCtr="0">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cxnSp>
        <p:nvCxnSpPr>
          <p:cNvPr id="4" name="直接连接符 3">
            <a:extLst>
              <a:ext uri="{FF2B5EF4-FFF2-40B4-BE49-F238E27FC236}">
                <a16:creationId xmlns:a16="http://schemas.microsoft.com/office/drawing/2014/main" id="{CCFA9AEC-E906-4729-A84D-DB9D75EB1562}"/>
              </a:ext>
            </a:extLst>
          </p:cNvPr>
          <p:cNvCxnSpPr>
            <a:cxnSpLocks/>
          </p:cNvCxnSpPr>
          <p:nvPr/>
        </p:nvCxnSpPr>
        <p:spPr>
          <a:xfrm>
            <a:off x="8435912" y="2986093"/>
            <a:ext cx="30972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137AF769-6AF6-451B-997D-D38C55233EE7}"/>
              </a:ext>
            </a:extLst>
          </p:cNvPr>
          <p:cNvCxnSpPr>
            <a:cxnSpLocks/>
          </p:cNvCxnSpPr>
          <p:nvPr/>
        </p:nvCxnSpPr>
        <p:spPr>
          <a:xfrm>
            <a:off x="671512" y="2580307"/>
            <a:ext cx="30972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id="{91CFD927-D7B0-4ECE-A2AF-137A5663055A}"/>
              </a:ext>
            </a:extLst>
          </p:cNvPr>
          <p:cNvGrpSpPr/>
          <p:nvPr/>
        </p:nvGrpSpPr>
        <p:grpSpPr>
          <a:xfrm>
            <a:off x="441700" y="2681363"/>
            <a:ext cx="3339449" cy="1774242"/>
            <a:chOff x="671512" y="2681363"/>
            <a:chExt cx="3109637" cy="1774242"/>
          </a:xfrm>
        </p:grpSpPr>
        <p:sp>
          <p:nvSpPr>
            <p:cNvPr id="7" name="i$ḻïḍè">
              <a:extLst>
                <a:ext uri="{FF2B5EF4-FFF2-40B4-BE49-F238E27FC236}">
                  <a16:creationId xmlns:a16="http://schemas.microsoft.com/office/drawing/2014/main" id="{80D6D686-58E9-44BE-BEA5-5194622C2383}"/>
                </a:ext>
              </a:extLst>
            </p:cNvPr>
            <p:cNvSpPr txBox="1"/>
            <p:nvPr/>
          </p:nvSpPr>
          <p:spPr>
            <a:xfrm>
              <a:off x="671512" y="2681363"/>
              <a:ext cx="3097271" cy="306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nchor="ctr" anchorCtr="0">
              <a:normAutofit fontScale="92500" lnSpcReduction="20000"/>
            </a:bodyPr>
            <a:lstStyle>
              <a:defPPr>
                <a:defRPr lang="zh-CN"/>
              </a:defPPr>
              <a:lvl1pPr algn="ctr">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医疗大协同网络平台</a:t>
              </a: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&amp;</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服务板块</a:t>
              </a:r>
            </a:p>
          </p:txBody>
        </p:sp>
        <p:sp>
          <p:nvSpPr>
            <p:cNvPr id="8" name="矩形 7">
              <a:extLst>
                <a:ext uri="{FF2B5EF4-FFF2-40B4-BE49-F238E27FC236}">
                  <a16:creationId xmlns:a16="http://schemas.microsoft.com/office/drawing/2014/main" id="{F3CE4729-B890-46AA-88FB-1CA6389FA874}"/>
                </a:ext>
              </a:extLst>
            </p:cNvPr>
            <p:cNvSpPr/>
            <p:nvPr/>
          </p:nvSpPr>
          <p:spPr>
            <a:xfrm>
              <a:off x="681549" y="3012005"/>
              <a:ext cx="3099600" cy="1443600"/>
            </a:xfrm>
            <a:prstGeom prst="rect">
              <a:avLst/>
            </a:prstGeom>
            <a:solidFill>
              <a:schemeClr val="bg1"/>
            </a:solidFill>
            <a:ln w="38100">
              <a:solidFill>
                <a:schemeClr val="accent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endParaRPr>
            </a:p>
          </p:txBody>
        </p:sp>
        <p:sp>
          <p:nvSpPr>
            <p:cNvPr id="9" name="文本框 8">
              <a:extLst>
                <a:ext uri="{FF2B5EF4-FFF2-40B4-BE49-F238E27FC236}">
                  <a16:creationId xmlns:a16="http://schemas.microsoft.com/office/drawing/2014/main" id="{DFBCDC96-E20B-44DF-8836-6D13571DBFDD}"/>
                </a:ext>
              </a:extLst>
            </p:cNvPr>
            <p:cNvSpPr txBox="1"/>
            <p:nvPr/>
          </p:nvSpPr>
          <p:spPr>
            <a:xfrm>
              <a:off x="671990" y="3170012"/>
              <a:ext cx="3039558" cy="824200"/>
            </a:xfrm>
            <a:prstGeom prst="rect">
              <a:avLst/>
            </a:prstGeom>
            <a:noFill/>
            <a:ln>
              <a:noFill/>
            </a:ln>
          </p:spPr>
          <p:txBody>
            <a:bodyPr wrap="square" rtlCol="0">
              <a:spAutoFit/>
            </a:bodyPr>
            <a:lstStyle>
              <a:defPPr>
                <a:defRPr lang="zh-CN"/>
              </a:defPPr>
              <a:lvl1pPr marL="171450" indent="-171450">
                <a:lnSpc>
                  <a:spcPct val="150000"/>
                </a:lnSpc>
                <a:buFont typeface="Wingdings" panose="05000000000000000000" pitchFamily="2" charset="2"/>
                <a:buChar char="ü"/>
                <a:defRPr sz="1200"/>
              </a:lvl1p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医疗智能孪生平台服务商：红杉树信息</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大健康领域医药人培训平台：药视康</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医学传媒门户平台：</a:t>
              </a:r>
              <a:r>
                <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365</a:t>
              </a: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医学网</a:t>
              </a:r>
            </a:p>
          </p:txBody>
        </p:sp>
      </p:grpSp>
      <p:grpSp>
        <p:nvGrpSpPr>
          <p:cNvPr id="10" name="组合 9">
            <a:extLst>
              <a:ext uri="{FF2B5EF4-FFF2-40B4-BE49-F238E27FC236}">
                <a16:creationId xmlns:a16="http://schemas.microsoft.com/office/drawing/2014/main" id="{FB3F78A0-CE90-4580-8628-20315A6FCD44}"/>
              </a:ext>
            </a:extLst>
          </p:cNvPr>
          <p:cNvGrpSpPr/>
          <p:nvPr/>
        </p:nvGrpSpPr>
        <p:grpSpPr>
          <a:xfrm>
            <a:off x="450497" y="4555182"/>
            <a:ext cx="3328670" cy="1482866"/>
            <a:chOff x="671509" y="4555182"/>
            <a:chExt cx="3107657" cy="1482866"/>
          </a:xfrm>
        </p:grpSpPr>
        <p:sp>
          <p:nvSpPr>
            <p:cNvPr id="11" name="i$ḷïḑê">
              <a:extLst>
                <a:ext uri="{FF2B5EF4-FFF2-40B4-BE49-F238E27FC236}">
                  <a16:creationId xmlns:a16="http://schemas.microsoft.com/office/drawing/2014/main" id="{895F82A6-36DD-4616-9C6D-22CD38681256}"/>
                </a:ext>
              </a:extLst>
            </p:cNvPr>
            <p:cNvSpPr txBox="1"/>
            <p:nvPr/>
          </p:nvSpPr>
          <p:spPr>
            <a:xfrm>
              <a:off x="671512" y="4555182"/>
              <a:ext cx="3097271" cy="306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nchor="ctr" anchorCtr="0">
              <a:normAutofit fontScale="92500" lnSpcReduction="20000"/>
            </a:bodyPr>
            <a:lstStyle>
              <a:defPPr>
                <a:defRPr lang="zh-CN"/>
              </a:defPPr>
              <a:lvl1pPr algn="ctr">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医疗器械</a:t>
              </a: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医疗技术板块</a:t>
              </a:r>
            </a:p>
          </p:txBody>
        </p:sp>
        <p:sp>
          <p:nvSpPr>
            <p:cNvPr id="12" name="矩形 11">
              <a:extLst>
                <a:ext uri="{FF2B5EF4-FFF2-40B4-BE49-F238E27FC236}">
                  <a16:creationId xmlns:a16="http://schemas.microsoft.com/office/drawing/2014/main" id="{BA5D672A-80BE-41DA-8EDB-537DAAFFDFE2}"/>
                </a:ext>
              </a:extLst>
            </p:cNvPr>
            <p:cNvSpPr/>
            <p:nvPr/>
          </p:nvSpPr>
          <p:spPr>
            <a:xfrm>
              <a:off x="679566" y="4871619"/>
              <a:ext cx="3099600" cy="1166429"/>
            </a:xfrm>
            <a:prstGeom prst="rect">
              <a:avLst/>
            </a:prstGeom>
            <a:solidFill>
              <a:schemeClr val="bg1"/>
            </a:solidFill>
            <a:ln w="38100">
              <a:solidFill>
                <a:schemeClr val="accent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endParaRPr>
            </a:p>
          </p:txBody>
        </p:sp>
        <p:sp>
          <p:nvSpPr>
            <p:cNvPr id="13" name="íṡḷiďe">
              <a:extLst>
                <a:ext uri="{FF2B5EF4-FFF2-40B4-BE49-F238E27FC236}">
                  <a16:creationId xmlns:a16="http://schemas.microsoft.com/office/drawing/2014/main" id="{01CF3E98-67F0-4FE7-8030-CBC8FE536746}"/>
                </a:ext>
              </a:extLst>
            </p:cNvPr>
            <p:cNvSpPr txBox="1"/>
            <p:nvPr/>
          </p:nvSpPr>
          <p:spPr>
            <a:xfrm>
              <a:off x="671509" y="4981526"/>
              <a:ext cx="3097276" cy="844527"/>
            </a:xfrm>
            <a:prstGeom prst="rect">
              <a:avLst/>
            </a:prstGeom>
            <a:noFill/>
          </p:spPr>
          <p:txBody>
            <a:bodyPr wrap="square" rtlCol="0">
              <a:spAutoFit/>
            </a:bodyPr>
            <a:lstStyle>
              <a:defPPr>
                <a:defRPr lang="zh-CN"/>
              </a:defPPr>
              <a:lvl1pPr algn="ctr">
                <a:lnSpc>
                  <a:spcPct val="150000"/>
                </a:lnSpc>
                <a:defRPr sz="1200"/>
              </a:lvl1p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国内首家医美手术机器人</a:t>
              </a:r>
              <a:r>
                <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&amp;</a:t>
              </a: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医疗机器人</a:t>
              </a:r>
              <a:r>
                <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CRO</a:t>
              </a: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平台：罗伯特医疗机器人</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医学人工智能：浙大睿医</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grpSp>
      <p:grpSp>
        <p:nvGrpSpPr>
          <p:cNvPr id="14" name="组合 13">
            <a:extLst>
              <a:ext uri="{FF2B5EF4-FFF2-40B4-BE49-F238E27FC236}">
                <a16:creationId xmlns:a16="http://schemas.microsoft.com/office/drawing/2014/main" id="{81C4AA88-FFFF-456A-BC20-D49F2B192D55}"/>
              </a:ext>
            </a:extLst>
          </p:cNvPr>
          <p:cNvGrpSpPr/>
          <p:nvPr/>
        </p:nvGrpSpPr>
        <p:grpSpPr>
          <a:xfrm>
            <a:off x="8433229" y="2911149"/>
            <a:ext cx="3333577" cy="1287716"/>
            <a:chOff x="8424081" y="5255289"/>
            <a:chExt cx="3097271" cy="1227072"/>
          </a:xfrm>
        </p:grpSpPr>
        <p:sp>
          <p:nvSpPr>
            <p:cNvPr id="15" name="iş1íḋè">
              <a:extLst>
                <a:ext uri="{FF2B5EF4-FFF2-40B4-BE49-F238E27FC236}">
                  <a16:creationId xmlns:a16="http://schemas.microsoft.com/office/drawing/2014/main" id="{1EF602C9-F171-4E37-AF12-5423B3FAF6FB}"/>
                </a:ext>
              </a:extLst>
            </p:cNvPr>
            <p:cNvSpPr txBox="1"/>
            <p:nvPr/>
          </p:nvSpPr>
          <p:spPr>
            <a:xfrm>
              <a:off x="8424081" y="5255289"/>
              <a:ext cx="3097271" cy="306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nchor="ctr" anchorCtr="0">
              <a:normAutofit fontScale="92500" lnSpcReduction="20000"/>
            </a:bodyPr>
            <a:lstStyle>
              <a:defPPr>
                <a:defRPr lang="zh-CN"/>
              </a:defPPr>
              <a:lvl1pPr algn="ctr">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医药试剂板块</a:t>
              </a:r>
            </a:p>
          </p:txBody>
        </p:sp>
        <p:sp>
          <p:nvSpPr>
            <p:cNvPr id="16" name="矩形 15">
              <a:extLst>
                <a:ext uri="{FF2B5EF4-FFF2-40B4-BE49-F238E27FC236}">
                  <a16:creationId xmlns:a16="http://schemas.microsoft.com/office/drawing/2014/main" id="{6EF92A76-86FD-4D35-9B3B-A4CA2F323BE4}"/>
                </a:ext>
              </a:extLst>
            </p:cNvPr>
            <p:cNvSpPr/>
            <p:nvPr/>
          </p:nvSpPr>
          <p:spPr>
            <a:xfrm>
              <a:off x="8433588" y="5572161"/>
              <a:ext cx="3087764" cy="910200"/>
            </a:xfrm>
            <a:prstGeom prst="rect">
              <a:avLst/>
            </a:prstGeom>
            <a:solidFill>
              <a:schemeClr val="bg1"/>
            </a:solidFill>
            <a:ln w="38100">
              <a:solidFill>
                <a:schemeClr val="accent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endParaRPr>
            </a:p>
          </p:txBody>
        </p:sp>
      </p:grpSp>
      <p:grpSp>
        <p:nvGrpSpPr>
          <p:cNvPr id="17" name="组合 16">
            <a:extLst>
              <a:ext uri="{FF2B5EF4-FFF2-40B4-BE49-F238E27FC236}">
                <a16:creationId xmlns:a16="http://schemas.microsoft.com/office/drawing/2014/main" id="{45FF7346-069E-4DB1-8B21-12D7F51D78FE}"/>
              </a:ext>
            </a:extLst>
          </p:cNvPr>
          <p:cNvGrpSpPr/>
          <p:nvPr/>
        </p:nvGrpSpPr>
        <p:grpSpPr>
          <a:xfrm>
            <a:off x="425734" y="819952"/>
            <a:ext cx="3600456" cy="1777411"/>
            <a:chOff x="652347" y="819952"/>
            <a:chExt cx="3370244" cy="1777411"/>
          </a:xfrm>
        </p:grpSpPr>
        <p:sp>
          <p:nvSpPr>
            <p:cNvPr id="18" name="îṡlíďé">
              <a:extLst>
                <a:ext uri="{FF2B5EF4-FFF2-40B4-BE49-F238E27FC236}">
                  <a16:creationId xmlns:a16="http://schemas.microsoft.com/office/drawing/2014/main" id="{EA2501A9-F629-473D-9F29-BF227C9A5382}"/>
                </a:ext>
              </a:extLst>
            </p:cNvPr>
            <p:cNvSpPr txBox="1"/>
            <p:nvPr/>
          </p:nvSpPr>
          <p:spPr>
            <a:xfrm>
              <a:off x="671512" y="819952"/>
              <a:ext cx="3097271" cy="30558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nchor="ctr" anchorCtr="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基层医疗板块</a:t>
              </a:r>
            </a:p>
          </p:txBody>
        </p:sp>
        <p:sp>
          <p:nvSpPr>
            <p:cNvPr id="19" name="矩形 18">
              <a:extLst>
                <a:ext uri="{FF2B5EF4-FFF2-40B4-BE49-F238E27FC236}">
                  <a16:creationId xmlns:a16="http://schemas.microsoft.com/office/drawing/2014/main" id="{3999E18E-62E2-4328-AE18-E33A1E66E79E}"/>
                </a:ext>
              </a:extLst>
            </p:cNvPr>
            <p:cNvSpPr/>
            <p:nvPr/>
          </p:nvSpPr>
          <p:spPr>
            <a:xfrm>
              <a:off x="667293" y="1153763"/>
              <a:ext cx="3099600" cy="1443600"/>
            </a:xfrm>
            <a:prstGeom prst="rect">
              <a:avLst/>
            </a:prstGeom>
            <a:solidFill>
              <a:schemeClr val="bg1"/>
            </a:solidFill>
            <a:ln w="38100">
              <a:solidFill>
                <a:schemeClr val="accent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endParaRPr>
            </a:p>
          </p:txBody>
        </p:sp>
        <p:sp>
          <p:nvSpPr>
            <p:cNvPr id="20" name="文本框 19">
              <a:extLst>
                <a:ext uri="{FF2B5EF4-FFF2-40B4-BE49-F238E27FC236}">
                  <a16:creationId xmlns:a16="http://schemas.microsoft.com/office/drawing/2014/main" id="{36CE96E0-9A3B-4D3B-8C7C-995873E32063}"/>
                </a:ext>
              </a:extLst>
            </p:cNvPr>
            <p:cNvSpPr txBox="1"/>
            <p:nvPr/>
          </p:nvSpPr>
          <p:spPr>
            <a:xfrm>
              <a:off x="652347" y="1191355"/>
              <a:ext cx="3370244" cy="1332031"/>
            </a:xfrm>
            <a:prstGeom prst="rect">
              <a:avLst/>
            </a:prstGeom>
            <a:noFill/>
            <a:ln>
              <a:noFill/>
            </a:ln>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连锁药店新零售服务平台：聚象</a:t>
              </a:r>
              <a:r>
                <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a:t>
              </a: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药连连</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基层医疗综合服务解决方案提供商：医号馆</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智能化数字健康平台：微医</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共创共享医药人创业服务平台：榕凤</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大健康服务云平台提供商：纳呈</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grpSp>
      <p:grpSp>
        <p:nvGrpSpPr>
          <p:cNvPr id="21" name="组合 20">
            <a:extLst>
              <a:ext uri="{FF2B5EF4-FFF2-40B4-BE49-F238E27FC236}">
                <a16:creationId xmlns:a16="http://schemas.microsoft.com/office/drawing/2014/main" id="{299A6B80-7768-4E6B-B014-B3A134EF520F}"/>
              </a:ext>
            </a:extLst>
          </p:cNvPr>
          <p:cNvGrpSpPr/>
          <p:nvPr/>
        </p:nvGrpSpPr>
        <p:grpSpPr>
          <a:xfrm>
            <a:off x="8378236" y="819952"/>
            <a:ext cx="3392229" cy="2045357"/>
            <a:chOff x="8381594" y="819952"/>
            <a:chExt cx="3138882" cy="2045357"/>
          </a:xfrm>
        </p:grpSpPr>
        <p:sp>
          <p:nvSpPr>
            <p:cNvPr id="22" name="矩形 21">
              <a:extLst>
                <a:ext uri="{FF2B5EF4-FFF2-40B4-BE49-F238E27FC236}">
                  <a16:creationId xmlns:a16="http://schemas.microsoft.com/office/drawing/2014/main" id="{D9ABFBD4-15AE-4E44-9E6F-7736F874F721}"/>
                </a:ext>
              </a:extLst>
            </p:cNvPr>
            <p:cNvSpPr/>
            <p:nvPr/>
          </p:nvSpPr>
          <p:spPr>
            <a:xfrm>
              <a:off x="8432287" y="1151147"/>
              <a:ext cx="3085776" cy="1676409"/>
            </a:xfrm>
            <a:prstGeom prst="rect">
              <a:avLst/>
            </a:prstGeom>
            <a:solidFill>
              <a:schemeClr val="bg1"/>
            </a:solidFill>
            <a:ln w="38100">
              <a:solidFill>
                <a:schemeClr val="accent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endParaRPr>
            </a:p>
          </p:txBody>
        </p:sp>
        <p:grpSp>
          <p:nvGrpSpPr>
            <p:cNvPr id="23" name="组合 22">
              <a:extLst>
                <a:ext uri="{FF2B5EF4-FFF2-40B4-BE49-F238E27FC236}">
                  <a16:creationId xmlns:a16="http://schemas.microsoft.com/office/drawing/2014/main" id="{5BD592D1-1DA1-4348-900E-53E37467A71D}"/>
                </a:ext>
              </a:extLst>
            </p:cNvPr>
            <p:cNvGrpSpPr/>
            <p:nvPr/>
          </p:nvGrpSpPr>
          <p:grpSpPr>
            <a:xfrm>
              <a:off x="8381594" y="819952"/>
              <a:ext cx="3138882" cy="2045357"/>
              <a:chOff x="8381600" y="1016000"/>
              <a:chExt cx="3138882" cy="2045357"/>
            </a:xfrm>
          </p:grpSpPr>
          <p:sp>
            <p:nvSpPr>
              <p:cNvPr id="24" name="iṣľíďe">
                <a:extLst>
                  <a:ext uri="{FF2B5EF4-FFF2-40B4-BE49-F238E27FC236}">
                    <a16:creationId xmlns:a16="http://schemas.microsoft.com/office/drawing/2014/main" id="{D2CDD1DC-3506-4DE0-A38A-3D1A2693AC4A}"/>
                  </a:ext>
                </a:extLst>
              </p:cNvPr>
              <p:cNvSpPr txBox="1"/>
              <p:nvPr/>
            </p:nvSpPr>
            <p:spPr>
              <a:xfrm>
                <a:off x="8423211" y="1016000"/>
                <a:ext cx="3097271" cy="306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nchor="ctr" anchorCtr="0">
                <a:normAutofit fontScale="92500" lnSpcReduction="20000"/>
              </a:bodyPr>
              <a:lstStyle>
                <a:defPPr>
                  <a:defRPr lang="zh-CN"/>
                </a:defPPr>
                <a:lvl1pPr algn="ctr">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医疗垂直领域板块</a:t>
                </a:r>
              </a:p>
            </p:txBody>
          </p:sp>
          <p:sp>
            <p:nvSpPr>
              <p:cNvPr id="25" name="îslíďè">
                <a:extLst>
                  <a:ext uri="{FF2B5EF4-FFF2-40B4-BE49-F238E27FC236}">
                    <a16:creationId xmlns:a16="http://schemas.microsoft.com/office/drawing/2014/main" id="{EBC7538D-16D9-4511-B480-675BCCDCB1A4}"/>
                  </a:ext>
                </a:extLst>
              </p:cNvPr>
              <p:cNvSpPr txBox="1"/>
              <p:nvPr/>
            </p:nvSpPr>
            <p:spPr>
              <a:xfrm>
                <a:off x="8381600" y="1300939"/>
                <a:ext cx="3064020" cy="1760418"/>
              </a:xfrm>
              <a:prstGeom prst="rect">
                <a:avLst/>
              </a:prstGeom>
              <a:noFill/>
            </p:spPr>
            <p:txBody>
              <a:bodyPr wrap="square" rtlCol="0">
                <a:spAutoFit/>
              </a:bodyPr>
              <a:lstStyle>
                <a:defPPr>
                  <a:defRPr lang="zh-CN"/>
                </a:defPPr>
                <a:lvl1pPr algn="ctr">
                  <a:lnSpc>
                    <a:spcPct val="150000"/>
                  </a:lnSpc>
                  <a:defRPr sz="1200"/>
                </a:lvl1p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中国心血管慢病健康管理平台：一诺心康</a:t>
                </a:r>
                <a:endParaRPr kumimoji="0" lang="en-US"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肺结节领域先驱者：李钟集团</a:t>
                </a:r>
                <a:endParaRPr kumimoji="0" lang="en-US"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国际整形医学科技产业孵化平台：上海九院</a:t>
                </a:r>
                <a:r>
                  <a:rPr kumimoji="0" lang="en-US"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&amp;</a:t>
                </a:r>
                <a:r>
                  <a:rPr kumimoji="0" lang="zh-CN" altLang="en-US"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中国生物</a:t>
                </a:r>
                <a:endParaRPr kumimoji="0" lang="en-US"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青少年安全近视矫正领导者：菁视眼科</a:t>
                </a:r>
                <a:endParaRPr kumimoji="0" lang="en-US"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zh-CN" altLang="en-US"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云医疗平台支撑的儿童脑瘫和自闭症康复医院 ：中卫莱康</a:t>
                </a:r>
                <a:endParaRPr kumimoji="0" lang="en-US"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grpSp>
      </p:grpSp>
      <p:grpSp>
        <p:nvGrpSpPr>
          <p:cNvPr id="26" name="组合 25">
            <a:extLst>
              <a:ext uri="{FF2B5EF4-FFF2-40B4-BE49-F238E27FC236}">
                <a16:creationId xmlns:a16="http://schemas.microsoft.com/office/drawing/2014/main" id="{29A9A343-230B-41A7-B15B-65AA5332EFD7}"/>
              </a:ext>
            </a:extLst>
          </p:cNvPr>
          <p:cNvGrpSpPr/>
          <p:nvPr/>
        </p:nvGrpSpPr>
        <p:grpSpPr>
          <a:xfrm>
            <a:off x="8442670" y="4280306"/>
            <a:ext cx="3378488" cy="1757742"/>
            <a:chOff x="8423205" y="2976428"/>
            <a:chExt cx="3145462" cy="1757742"/>
          </a:xfrm>
        </p:grpSpPr>
        <p:sp>
          <p:nvSpPr>
            <p:cNvPr id="27" name="îṥḷîḑe">
              <a:extLst>
                <a:ext uri="{FF2B5EF4-FFF2-40B4-BE49-F238E27FC236}">
                  <a16:creationId xmlns:a16="http://schemas.microsoft.com/office/drawing/2014/main" id="{60CDDD10-52CA-4542-8AE3-CD4C6D10120A}"/>
                </a:ext>
              </a:extLst>
            </p:cNvPr>
            <p:cNvSpPr txBox="1"/>
            <p:nvPr/>
          </p:nvSpPr>
          <p:spPr>
            <a:xfrm>
              <a:off x="8423205" y="2976428"/>
              <a:ext cx="3097271" cy="306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nchor="ctr" anchorCtr="0">
              <a:normAutofit fontScale="92500" lnSpcReduction="20000"/>
            </a:bodyPr>
            <a:lstStyle>
              <a:defPPr>
                <a:defRPr lang="zh-CN"/>
              </a:defPPr>
              <a:lvl1pPr algn="ctr">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产业外围支持板块</a:t>
              </a:r>
            </a:p>
          </p:txBody>
        </p:sp>
        <p:sp>
          <p:nvSpPr>
            <p:cNvPr id="28" name="矩形 27">
              <a:extLst>
                <a:ext uri="{FF2B5EF4-FFF2-40B4-BE49-F238E27FC236}">
                  <a16:creationId xmlns:a16="http://schemas.microsoft.com/office/drawing/2014/main" id="{187021B6-A8A9-4813-BC5C-5B8E7632248D}"/>
                </a:ext>
              </a:extLst>
            </p:cNvPr>
            <p:cNvSpPr/>
            <p:nvPr/>
          </p:nvSpPr>
          <p:spPr>
            <a:xfrm>
              <a:off x="8432287" y="3290570"/>
              <a:ext cx="3099600" cy="1443600"/>
            </a:xfrm>
            <a:prstGeom prst="rect">
              <a:avLst/>
            </a:prstGeom>
            <a:solidFill>
              <a:schemeClr val="bg1"/>
            </a:solidFill>
            <a:ln w="38100">
              <a:solidFill>
                <a:schemeClr val="accent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endParaRPr>
            </a:p>
          </p:txBody>
        </p:sp>
        <p:sp>
          <p:nvSpPr>
            <p:cNvPr id="29" name="îŝľïḍé">
              <a:extLst>
                <a:ext uri="{FF2B5EF4-FFF2-40B4-BE49-F238E27FC236}">
                  <a16:creationId xmlns:a16="http://schemas.microsoft.com/office/drawing/2014/main" id="{C58F3F57-30B5-412C-873A-01BC072A0C09}"/>
                </a:ext>
              </a:extLst>
            </p:cNvPr>
            <p:cNvSpPr txBox="1"/>
            <p:nvPr/>
          </p:nvSpPr>
          <p:spPr>
            <a:xfrm>
              <a:off x="8471391" y="3400966"/>
              <a:ext cx="3097276" cy="335156"/>
            </a:xfrm>
            <a:prstGeom prst="rect">
              <a:avLst/>
            </a:prstGeom>
            <a:noFill/>
          </p:spPr>
          <p:txBody>
            <a:bodyPr wrap="square" rtlCol="0">
              <a:spAutoFit/>
            </a:bodyPr>
            <a:lstStyle>
              <a:defPPr>
                <a:defRPr lang="zh-CN"/>
              </a:defPPr>
              <a:lvl1pPr algn="ctr">
                <a:lnSpc>
                  <a:spcPct val="150000"/>
                </a:lnSpc>
                <a:defRPr sz="1200"/>
              </a:lvl1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grpSp>
      <p:sp>
        <p:nvSpPr>
          <p:cNvPr id="71" name="文本框 70">
            <a:extLst>
              <a:ext uri="{FF2B5EF4-FFF2-40B4-BE49-F238E27FC236}">
                <a16:creationId xmlns:a16="http://schemas.microsoft.com/office/drawing/2014/main" id="{FCCFF37E-9191-4454-A807-66352A4ED5F3}"/>
              </a:ext>
            </a:extLst>
          </p:cNvPr>
          <p:cNvSpPr txBox="1"/>
          <p:nvPr/>
        </p:nvSpPr>
        <p:spPr>
          <a:xfrm>
            <a:off x="8409204" y="4650617"/>
            <a:ext cx="3437872" cy="12772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数字医疗大健康科技创新服务提供商：博士科技</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数字医疗大健康领域数据智能服务领导者：每日互动</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数字医疗大健康领域新媒体运营服务商：旭航网络</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数字医疗大健康产业产教融合基地：高杉清</a:t>
            </a:r>
            <a:endPar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a:t>
            </a:r>
            <a:endPar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grpSp>
        <p:nvGrpSpPr>
          <p:cNvPr id="73" name="组合 72">
            <a:extLst>
              <a:ext uri="{FF2B5EF4-FFF2-40B4-BE49-F238E27FC236}">
                <a16:creationId xmlns:a16="http://schemas.microsoft.com/office/drawing/2014/main" id="{8232C024-3A8A-43E9-8E9B-6FBF4FE99963}"/>
              </a:ext>
            </a:extLst>
          </p:cNvPr>
          <p:cNvGrpSpPr/>
          <p:nvPr/>
        </p:nvGrpSpPr>
        <p:grpSpPr>
          <a:xfrm>
            <a:off x="3760720" y="2466098"/>
            <a:ext cx="4666239" cy="3114478"/>
            <a:chOff x="3586807" y="1401209"/>
            <a:chExt cx="4666239" cy="3114478"/>
          </a:xfrm>
        </p:grpSpPr>
        <p:grpSp>
          <p:nvGrpSpPr>
            <p:cNvPr id="74" name="išḻiḍé">
              <a:extLst>
                <a:ext uri="{FF2B5EF4-FFF2-40B4-BE49-F238E27FC236}">
                  <a16:creationId xmlns:a16="http://schemas.microsoft.com/office/drawing/2014/main" id="{7C334630-00CB-49F2-8153-748E0D29B486}"/>
                </a:ext>
              </a:extLst>
            </p:cNvPr>
            <p:cNvGrpSpPr/>
            <p:nvPr/>
          </p:nvGrpSpPr>
          <p:grpSpPr>
            <a:xfrm>
              <a:off x="4490690" y="1508322"/>
              <a:ext cx="3008762" cy="3007365"/>
              <a:chOff x="4386263" y="1975107"/>
              <a:chExt cx="3419475" cy="3417888"/>
            </a:xfrm>
          </p:grpSpPr>
          <p:sp>
            <p:nvSpPr>
              <p:cNvPr id="81" name="íšľiḑe">
                <a:extLst>
                  <a:ext uri="{FF2B5EF4-FFF2-40B4-BE49-F238E27FC236}">
                    <a16:creationId xmlns:a16="http://schemas.microsoft.com/office/drawing/2014/main" id="{F84746E2-A944-47DB-87DF-420AFB334231}"/>
                  </a:ext>
                </a:extLst>
              </p:cNvPr>
              <p:cNvSpPr/>
              <p:nvPr/>
            </p:nvSpPr>
            <p:spPr bwMode="auto">
              <a:xfrm>
                <a:off x="5187951" y="1989395"/>
                <a:ext cx="1816100" cy="704850"/>
              </a:xfrm>
              <a:custGeom>
                <a:avLst/>
                <a:gdLst>
                  <a:gd name="T0" fmla="*/ 820 w 1308"/>
                  <a:gd name="T1" fmla="*/ 419 h 507"/>
                  <a:gd name="T2" fmla="*/ 1046 w 1308"/>
                  <a:gd name="T3" fmla="*/ 507 h 507"/>
                  <a:gd name="T4" fmla="*/ 1055 w 1308"/>
                  <a:gd name="T5" fmla="*/ 507 h 507"/>
                  <a:gd name="T6" fmla="*/ 1067 w 1308"/>
                  <a:gd name="T7" fmla="*/ 507 h 507"/>
                  <a:gd name="T8" fmla="*/ 1074 w 1308"/>
                  <a:gd name="T9" fmla="*/ 507 h 507"/>
                  <a:gd name="T10" fmla="*/ 1086 w 1308"/>
                  <a:gd name="T11" fmla="*/ 506 h 507"/>
                  <a:gd name="T12" fmla="*/ 1093 w 1308"/>
                  <a:gd name="T13" fmla="*/ 505 h 507"/>
                  <a:gd name="T14" fmla="*/ 1105 w 1308"/>
                  <a:gd name="T15" fmla="*/ 503 h 507"/>
                  <a:gd name="T16" fmla="*/ 1111 w 1308"/>
                  <a:gd name="T17" fmla="*/ 501 h 507"/>
                  <a:gd name="T18" fmla="*/ 1123 w 1308"/>
                  <a:gd name="T19" fmla="*/ 498 h 507"/>
                  <a:gd name="T20" fmla="*/ 1135 w 1308"/>
                  <a:gd name="T21" fmla="*/ 495 h 507"/>
                  <a:gd name="T22" fmla="*/ 1303 w 1308"/>
                  <a:gd name="T23" fmla="*/ 306 h 507"/>
                  <a:gd name="T24" fmla="*/ 1304 w 1308"/>
                  <a:gd name="T25" fmla="*/ 300 h 507"/>
                  <a:gd name="T26" fmla="*/ 1307 w 1308"/>
                  <a:gd name="T27" fmla="*/ 280 h 507"/>
                  <a:gd name="T28" fmla="*/ 1308 w 1308"/>
                  <a:gd name="T29" fmla="*/ 274 h 507"/>
                  <a:gd name="T30" fmla="*/ 1308 w 1308"/>
                  <a:gd name="T31" fmla="*/ 254 h 507"/>
                  <a:gd name="T32" fmla="*/ 1308 w 1308"/>
                  <a:gd name="T33" fmla="*/ 247 h 507"/>
                  <a:gd name="T34" fmla="*/ 1307 w 1308"/>
                  <a:gd name="T35" fmla="*/ 227 h 507"/>
                  <a:gd name="T36" fmla="*/ 1305 w 1308"/>
                  <a:gd name="T37" fmla="*/ 214 h 507"/>
                  <a:gd name="T38" fmla="*/ 1303 w 1308"/>
                  <a:gd name="T39" fmla="*/ 201 h 507"/>
                  <a:gd name="T40" fmla="*/ 1299 w 1308"/>
                  <a:gd name="T41" fmla="*/ 183 h 507"/>
                  <a:gd name="T42" fmla="*/ 1123 w 1308"/>
                  <a:gd name="T43" fmla="*/ 9 h 507"/>
                  <a:gd name="T44" fmla="*/ 1117 w 1308"/>
                  <a:gd name="T45" fmla="*/ 7 h 507"/>
                  <a:gd name="T46" fmla="*/ 1105 w 1308"/>
                  <a:gd name="T47" fmla="*/ 5 h 507"/>
                  <a:gd name="T48" fmla="*/ 1099 w 1308"/>
                  <a:gd name="T49" fmla="*/ 4 h 507"/>
                  <a:gd name="T50" fmla="*/ 1086 w 1308"/>
                  <a:gd name="T51" fmla="*/ 2 h 507"/>
                  <a:gd name="T52" fmla="*/ 1080 w 1308"/>
                  <a:gd name="T53" fmla="*/ 1 h 507"/>
                  <a:gd name="T54" fmla="*/ 1067 w 1308"/>
                  <a:gd name="T55" fmla="*/ 0 h 507"/>
                  <a:gd name="T56" fmla="*/ 1061 w 1308"/>
                  <a:gd name="T57" fmla="*/ 0 h 507"/>
                  <a:gd name="T58" fmla="*/ 1053 w 1308"/>
                  <a:gd name="T59" fmla="*/ 0 h 507"/>
                  <a:gd name="T60" fmla="*/ 1047 w 1308"/>
                  <a:gd name="T61" fmla="*/ 0 h 507"/>
                  <a:gd name="T62" fmla="*/ 489 w 1308"/>
                  <a:gd name="T63" fmla="*/ 89 h 507"/>
                  <a:gd name="T64" fmla="*/ 262 w 1308"/>
                  <a:gd name="T65" fmla="*/ 0 h 507"/>
                  <a:gd name="T66" fmla="*/ 254 w 1308"/>
                  <a:gd name="T67" fmla="*/ 0 h 507"/>
                  <a:gd name="T68" fmla="*/ 241 w 1308"/>
                  <a:gd name="T69" fmla="*/ 0 h 507"/>
                  <a:gd name="T70" fmla="*/ 234 w 1308"/>
                  <a:gd name="T71" fmla="*/ 1 h 507"/>
                  <a:gd name="T72" fmla="*/ 222 w 1308"/>
                  <a:gd name="T73" fmla="*/ 2 h 507"/>
                  <a:gd name="T74" fmla="*/ 215 w 1308"/>
                  <a:gd name="T75" fmla="*/ 3 h 507"/>
                  <a:gd name="T76" fmla="*/ 203 w 1308"/>
                  <a:gd name="T77" fmla="*/ 5 h 507"/>
                  <a:gd name="T78" fmla="*/ 197 w 1308"/>
                  <a:gd name="T79" fmla="*/ 6 h 507"/>
                  <a:gd name="T80" fmla="*/ 185 w 1308"/>
                  <a:gd name="T81" fmla="*/ 9 h 507"/>
                  <a:gd name="T82" fmla="*/ 173 w 1308"/>
                  <a:gd name="T83" fmla="*/ 13 h 507"/>
                  <a:gd name="T84" fmla="*/ 5 w 1308"/>
                  <a:gd name="T85" fmla="*/ 201 h 507"/>
                  <a:gd name="T86" fmla="*/ 4 w 1308"/>
                  <a:gd name="T87" fmla="*/ 208 h 507"/>
                  <a:gd name="T88" fmla="*/ 1 w 1308"/>
                  <a:gd name="T89" fmla="*/ 227 h 507"/>
                  <a:gd name="T90" fmla="*/ 0 w 1308"/>
                  <a:gd name="T91" fmla="*/ 234 h 507"/>
                  <a:gd name="T92" fmla="*/ 0 w 1308"/>
                  <a:gd name="T93" fmla="*/ 254 h 507"/>
                  <a:gd name="T94" fmla="*/ 0 w 1308"/>
                  <a:gd name="T95" fmla="*/ 260 h 507"/>
                  <a:gd name="T96" fmla="*/ 1 w 1308"/>
                  <a:gd name="T97" fmla="*/ 280 h 507"/>
                  <a:gd name="T98" fmla="*/ 3 w 1308"/>
                  <a:gd name="T99" fmla="*/ 293 h 507"/>
                  <a:gd name="T100" fmla="*/ 5 w 1308"/>
                  <a:gd name="T101" fmla="*/ 306 h 507"/>
                  <a:gd name="T102" fmla="*/ 9 w 1308"/>
                  <a:gd name="T103" fmla="*/ 324 h 507"/>
                  <a:gd name="T104" fmla="*/ 185 w 1308"/>
                  <a:gd name="T105" fmla="*/ 498 h 507"/>
                  <a:gd name="T106" fmla="*/ 191 w 1308"/>
                  <a:gd name="T107" fmla="*/ 500 h 507"/>
                  <a:gd name="T108" fmla="*/ 203 w 1308"/>
                  <a:gd name="T109" fmla="*/ 503 h 507"/>
                  <a:gd name="T110" fmla="*/ 209 w 1308"/>
                  <a:gd name="T111" fmla="*/ 504 h 507"/>
                  <a:gd name="T112" fmla="*/ 222 w 1308"/>
                  <a:gd name="T113" fmla="*/ 506 h 507"/>
                  <a:gd name="T114" fmla="*/ 228 w 1308"/>
                  <a:gd name="T115" fmla="*/ 506 h 507"/>
                  <a:gd name="T116" fmla="*/ 241 w 1308"/>
                  <a:gd name="T117" fmla="*/ 507 h 507"/>
                  <a:gd name="T118" fmla="*/ 247 w 1308"/>
                  <a:gd name="T119" fmla="*/ 507 h 507"/>
                  <a:gd name="T120" fmla="*/ 254 w 1308"/>
                  <a:gd name="T121" fmla="*/ 507 h 507"/>
                  <a:gd name="T122" fmla="*/ 268 w 1308"/>
                  <a:gd name="T123" fmla="*/ 50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8" h="507">
                    <a:moveTo>
                      <a:pt x="489" y="418"/>
                    </a:moveTo>
                    <a:cubicBezTo>
                      <a:pt x="533" y="400"/>
                      <a:pt x="584" y="387"/>
                      <a:pt x="652" y="386"/>
                    </a:cubicBezTo>
                    <a:cubicBezTo>
                      <a:pt x="722" y="386"/>
                      <a:pt x="775" y="400"/>
                      <a:pt x="820" y="419"/>
                    </a:cubicBezTo>
                    <a:cubicBezTo>
                      <a:pt x="896" y="454"/>
                      <a:pt x="950" y="502"/>
                      <a:pt x="1039" y="507"/>
                    </a:cubicBezTo>
                    <a:cubicBezTo>
                      <a:pt x="1041" y="507"/>
                      <a:pt x="1043" y="507"/>
                      <a:pt x="1044" y="507"/>
                    </a:cubicBezTo>
                    <a:cubicBezTo>
                      <a:pt x="1046" y="507"/>
                      <a:pt x="1046" y="507"/>
                      <a:pt x="1046" y="507"/>
                    </a:cubicBezTo>
                    <a:cubicBezTo>
                      <a:pt x="1049" y="507"/>
                      <a:pt x="1052" y="507"/>
                      <a:pt x="1054" y="507"/>
                    </a:cubicBezTo>
                    <a:cubicBezTo>
                      <a:pt x="1055" y="507"/>
                      <a:pt x="1055" y="507"/>
                      <a:pt x="1055" y="507"/>
                    </a:cubicBezTo>
                    <a:cubicBezTo>
                      <a:pt x="1055" y="507"/>
                      <a:pt x="1055" y="507"/>
                      <a:pt x="1055" y="507"/>
                    </a:cubicBezTo>
                    <a:cubicBezTo>
                      <a:pt x="1057" y="507"/>
                      <a:pt x="1059" y="507"/>
                      <a:pt x="1061" y="507"/>
                    </a:cubicBezTo>
                    <a:cubicBezTo>
                      <a:pt x="1061" y="507"/>
                      <a:pt x="1061" y="507"/>
                      <a:pt x="1061" y="507"/>
                    </a:cubicBezTo>
                    <a:cubicBezTo>
                      <a:pt x="1063" y="507"/>
                      <a:pt x="1065" y="507"/>
                      <a:pt x="1067" y="507"/>
                    </a:cubicBezTo>
                    <a:cubicBezTo>
                      <a:pt x="1067" y="507"/>
                      <a:pt x="1067" y="507"/>
                      <a:pt x="1067" y="507"/>
                    </a:cubicBezTo>
                    <a:cubicBezTo>
                      <a:pt x="1069" y="507"/>
                      <a:pt x="1072" y="507"/>
                      <a:pt x="1074" y="507"/>
                    </a:cubicBezTo>
                    <a:cubicBezTo>
                      <a:pt x="1074" y="507"/>
                      <a:pt x="1074" y="507"/>
                      <a:pt x="1074" y="507"/>
                    </a:cubicBezTo>
                    <a:cubicBezTo>
                      <a:pt x="1076" y="507"/>
                      <a:pt x="1078" y="506"/>
                      <a:pt x="1080" y="506"/>
                    </a:cubicBezTo>
                    <a:cubicBezTo>
                      <a:pt x="1080" y="506"/>
                      <a:pt x="1080" y="506"/>
                      <a:pt x="1080" y="506"/>
                    </a:cubicBezTo>
                    <a:cubicBezTo>
                      <a:pt x="1082" y="506"/>
                      <a:pt x="1084" y="506"/>
                      <a:pt x="1086" y="506"/>
                    </a:cubicBezTo>
                    <a:cubicBezTo>
                      <a:pt x="1086" y="506"/>
                      <a:pt x="1086" y="506"/>
                      <a:pt x="1086" y="506"/>
                    </a:cubicBezTo>
                    <a:cubicBezTo>
                      <a:pt x="1088" y="505"/>
                      <a:pt x="1091" y="505"/>
                      <a:pt x="1093" y="505"/>
                    </a:cubicBezTo>
                    <a:cubicBezTo>
                      <a:pt x="1093" y="505"/>
                      <a:pt x="1093" y="505"/>
                      <a:pt x="1093" y="505"/>
                    </a:cubicBezTo>
                    <a:cubicBezTo>
                      <a:pt x="1095" y="504"/>
                      <a:pt x="1097" y="504"/>
                      <a:pt x="1099" y="504"/>
                    </a:cubicBezTo>
                    <a:cubicBezTo>
                      <a:pt x="1099" y="504"/>
                      <a:pt x="1099" y="504"/>
                      <a:pt x="1099" y="504"/>
                    </a:cubicBezTo>
                    <a:cubicBezTo>
                      <a:pt x="1101" y="503"/>
                      <a:pt x="1103" y="503"/>
                      <a:pt x="1105" y="503"/>
                    </a:cubicBezTo>
                    <a:cubicBezTo>
                      <a:pt x="1105" y="503"/>
                      <a:pt x="1105" y="503"/>
                      <a:pt x="1105" y="503"/>
                    </a:cubicBezTo>
                    <a:cubicBezTo>
                      <a:pt x="1107" y="502"/>
                      <a:pt x="1109" y="502"/>
                      <a:pt x="1111" y="501"/>
                    </a:cubicBezTo>
                    <a:cubicBezTo>
                      <a:pt x="1111" y="501"/>
                      <a:pt x="1111" y="501"/>
                      <a:pt x="1111" y="501"/>
                    </a:cubicBezTo>
                    <a:cubicBezTo>
                      <a:pt x="1113" y="501"/>
                      <a:pt x="1115" y="500"/>
                      <a:pt x="1117" y="500"/>
                    </a:cubicBezTo>
                    <a:cubicBezTo>
                      <a:pt x="1117" y="500"/>
                      <a:pt x="1117" y="500"/>
                      <a:pt x="1117" y="500"/>
                    </a:cubicBezTo>
                    <a:cubicBezTo>
                      <a:pt x="1119" y="499"/>
                      <a:pt x="1121" y="499"/>
                      <a:pt x="1123" y="498"/>
                    </a:cubicBezTo>
                    <a:cubicBezTo>
                      <a:pt x="1123" y="498"/>
                      <a:pt x="1123" y="498"/>
                      <a:pt x="1123" y="498"/>
                    </a:cubicBezTo>
                    <a:cubicBezTo>
                      <a:pt x="1127" y="497"/>
                      <a:pt x="1131" y="496"/>
                      <a:pt x="1135" y="495"/>
                    </a:cubicBezTo>
                    <a:cubicBezTo>
                      <a:pt x="1135" y="495"/>
                      <a:pt x="1135" y="495"/>
                      <a:pt x="1135" y="495"/>
                    </a:cubicBezTo>
                    <a:cubicBezTo>
                      <a:pt x="1213" y="468"/>
                      <a:pt x="1275" y="406"/>
                      <a:pt x="1299" y="324"/>
                    </a:cubicBezTo>
                    <a:cubicBezTo>
                      <a:pt x="1299" y="324"/>
                      <a:pt x="1299" y="324"/>
                      <a:pt x="1299" y="324"/>
                    </a:cubicBezTo>
                    <a:cubicBezTo>
                      <a:pt x="1300" y="318"/>
                      <a:pt x="1302" y="312"/>
                      <a:pt x="1303" y="306"/>
                    </a:cubicBezTo>
                    <a:cubicBezTo>
                      <a:pt x="1303" y="306"/>
                      <a:pt x="1303" y="306"/>
                      <a:pt x="1303" y="306"/>
                    </a:cubicBezTo>
                    <a:cubicBezTo>
                      <a:pt x="1304" y="304"/>
                      <a:pt x="1304" y="302"/>
                      <a:pt x="1304" y="300"/>
                    </a:cubicBezTo>
                    <a:cubicBezTo>
                      <a:pt x="1304" y="300"/>
                      <a:pt x="1304" y="300"/>
                      <a:pt x="1304" y="300"/>
                    </a:cubicBezTo>
                    <a:cubicBezTo>
                      <a:pt x="1305" y="297"/>
                      <a:pt x="1305" y="295"/>
                      <a:pt x="1305" y="293"/>
                    </a:cubicBezTo>
                    <a:cubicBezTo>
                      <a:pt x="1305" y="293"/>
                      <a:pt x="1305" y="293"/>
                      <a:pt x="1305" y="293"/>
                    </a:cubicBezTo>
                    <a:cubicBezTo>
                      <a:pt x="1306" y="289"/>
                      <a:pt x="1307" y="285"/>
                      <a:pt x="1307" y="280"/>
                    </a:cubicBezTo>
                    <a:cubicBezTo>
                      <a:pt x="1307" y="280"/>
                      <a:pt x="1307" y="280"/>
                      <a:pt x="1307" y="280"/>
                    </a:cubicBezTo>
                    <a:cubicBezTo>
                      <a:pt x="1307" y="278"/>
                      <a:pt x="1307" y="276"/>
                      <a:pt x="1308" y="274"/>
                    </a:cubicBezTo>
                    <a:cubicBezTo>
                      <a:pt x="1308" y="274"/>
                      <a:pt x="1308" y="274"/>
                      <a:pt x="1308" y="274"/>
                    </a:cubicBezTo>
                    <a:cubicBezTo>
                      <a:pt x="1308" y="269"/>
                      <a:pt x="1308" y="265"/>
                      <a:pt x="1308" y="260"/>
                    </a:cubicBezTo>
                    <a:cubicBezTo>
                      <a:pt x="1308" y="260"/>
                      <a:pt x="1308" y="260"/>
                      <a:pt x="1308" y="260"/>
                    </a:cubicBezTo>
                    <a:cubicBezTo>
                      <a:pt x="1308" y="258"/>
                      <a:pt x="1308" y="256"/>
                      <a:pt x="1308" y="254"/>
                    </a:cubicBezTo>
                    <a:cubicBezTo>
                      <a:pt x="1308" y="254"/>
                      <a:pt x="1308" y="254"/>
                      <a:pt x="1308" y="254"/>
                    </a:cubicBezTo>
                    <a:cubicBezTo>
                      <a:pt x="1308" y="251"/>
                      <a:pt x="1308" y="249"/>
                      <a:pt x="1308" y="247"/>
                    </a:cubicBezTo>
                    <a:cubicBezTo>
                      <a:pt x="1308" y="247"/>
                      <a:pt x="1308" y="247"/>
                      <a:pt x="1308" y="247"/>
                    </a:cubicBezTo>
                    <a:cubicBezTo>
                      <a:pt x="1308" y="243"/>
                      <a:pt x="1308" y="238"/>
                      <a:pt x="1308" y="234"/>
                    </a:cubicBezTo>
                    <a:cubicBezTo>
                      <a:pt x="1308" y="234"/>
                      <a:pt x="1308" y="234"/>
                      <a:pt x="1308" y="234"/>
                    </a:cubicBezTo>
                    <a:cubicBezTo>
                      <a:pt x="1307" y="231"/>
                      <a:pt x="1307" y="229"/>
                      <a:pt x="1307" y="227"/>
                    </a:cubicBezTo>
                    <a:cubicBezTo>
                      <a:pt x="1307" y="227"/>
                      <a:pt x="1307" y="227"/>
                      <a:pt x="1307" y="227"/>
                    </a:cubicBezTo>
                    <a:cubicBezTo>
                      <a:pt x="1307" y="223"/>
                      <a:pt x="1306" y="218"/>
                      <a:pt x="1305" y="214"/>
                    </a:cubicBezTo>
                    <a:cubicBezTo>
                      <a:pt x="1305" y="214"/>
                      <a:pt x="1305" y="214"/>
                      <a:pt x="1305" y="214"/>
                    </a:cubicBezTo>
                    <a:cubicBezTo>
                      <a:pt x="1305" y="212"/>
                      <a:pt x="1305" y="210"/>
                      <a:pt x="1304" y="208"/>
                    </a:cubicBezTo>
                    <a:cubicBezTo>
                      <a:pt x="1304" y="208"/>
                      <a:pt x="1304" y="208"/>
                      <a:pt x="1304" y="208"/>
                    </a:cubicBezTo>
                    <a:cubicBezTo>
                      <a:pt x="1304" y="206"/>
                      <a:pt x="1304" y="204"/>
                      <a:pt x="1303" y="201"/>
                    </a:cubicBezTo>
                    <a:cubicBezTo>
                      <a:pt x="1303" y="201"/>
                      <a:pt x="1303" y="201"/>
                      <a:pt x="1303" y="201"/>
                    </a:cubicBezTo>
                    <a:cubicBezTo>
                      <a:pt x="1302" y="195"/>
                      <a:pt x="1300" y="189"/>
                      <a:pt x="1299" y="183"/>
                    </a:cubicBezTo>
                    <a:cubicBezTo>
                      <a:pt x="1299" y="183"/>
                      <a:pt x="1299" y="183"/>
                      <a:pt x="1299" y="183"/>
                    </a:cubicBezTo>
                    <a:cubicBezTo>
                      <a:pt x="1275" y="102"/>
                      <a:pt x="1213" y="39"/>
                      <a:pt x="1135" y="13"/>
                    </a:cubicBezTo>
                    <a:cubicBezTo>
                      <a:pt x="1135" y="13"/>
                      <a:pt x="1135" y="13"/>
                      <a:pt x="1135" y="13"/>
                    </a:cubicBezTo>
                    <a:cubicBezTo>
                      <a:pt x="1131" y="11"/>
                      <a:pt x="1127" y="10"/>
                      <a:pt x="1123" y="9"/>
                    </a:cubicBezTo>
                    <a:cubicBezTo>
                      <a:pt x="1123" y="9"/>
                      <a:pt x="1123" y="9"/>
                      <a:pt x="1123" y="9"/>
                    </a:cubicBezTo>
                    <a:cubicBezTo>
                      <a:pt x="1121" y="9"/>
                      <a:pt x="1119" y="8"/>
                      <a:pt x="1117" y="7"/>
                    </a:cubicBezTo>
                    <a:cubicBezTo>
                      <a:pt x="1117" y="7"/>
                      <a:pt x="1117" y="7"/>
                      <a:pt x="1117" y="7"/>
                    </a:cubicBezTo>
                    <a:cubicBezTo>
                      <a:pt x="1115" y="7"/>
                      <a:pt x="1113" y="7"/>
                      <a:pt x="1111" y="6"/>
                    </a:cubicBezTo>
                    <a:cubicBezTo>
                      <a:pt x="1111" y="6"/>
                      <a:pt x="1111" y="6"/>
                      <a:pt x="1111" y="6"/>
                    </a:cubicBezTo>
                    <a:cubicBezTo>
                      <a:pt x="1109" y="6"/>
                      <a:pt x="1107" y="5"/>
                      <a:pt x="1105" y="5"/>
                    </a:cubicBezTo>
                    <a:cubicBezTo>
                      <a:pt x="1105" y="5"/>
                      <a:pt x="1105" y="5"/>
                      <a:pt x="1105" y="5"/>
                    </a:cubicBezTo>
                    <a:cubicBezTo>
                      <a:pt x="1103" y="4"/>
                      <a:pt x="1101" y="4"/>
                      <a:pt x="1099" y="4"/>
                    </a:cubicBezTo>
                    <a:cubicBezTo>
                      <a:pt x="1099" y="4"/>
                      <a:pt x="1099" y="4"/>
                      <a:pt x="1099" y="4"/>
                    </a:cubicBezTo>
                    <a:cubicBezTo>
                      <a:pt x="1097" y="3"/>
                      <a:pt x="1095" y="3"/>
                      <a:pt x="1093" y="3"/>
                    </a:cubicBezTo>
                    <a:cubicBezTo>
                      <a:pt x="1093" y="3"/>
                      <a:pt x="1093" y="3"/>
                      <a:pt x="1093" y="3"/>
                    </a:cubicBezTo>
                    <a:cubicBezTo>
                      <a:pt x="1091" y="2"/>
                      <a:pt x="1088" y="2"/>
                      <a:pt x="1086" y="2"/>
                    </a:cubicBezTo>
                    <a:cubicBezTo>
                      <a:pt x="1086" y="2"/>
                      <a:pt x="1086" y="2"/>
                      <a:pt x="1086" y="2"/>
                    </a:cubicBezTo>
                    <a:cubicBezTo>
                      <a:pt x="1084" y="1"/>
                      <a:pt x="1082" y="1"/>
                      <a:pt x="1080" y="1"/>
                    </a:cubicBezTo>
                    <a:cubicBezTo>
                      <a:pt x="1080" y="1"/>
                      <a:pt x="1080" y="1"/>
                      <a:pt x="1080" y="1"/>
                    </a:cubicBezTo>
                    <a:cubicBezTo>
                      <a:pt x="1078" y="1"/>
                      <a:pt x="1076" y="1"/>
                      <a:pt x="1074" y="1"/>
                    </a:cubicBezTo>
                    <a:cubicBezTo>
                      <a:pt x="1074" y="1"/>
                      <a:pt x="1074" y="1"/>
                      <a:pt x="1074" y="1"/>
                    </a:cubicBezTo>
                    <a:cubicBezTo>
                      <a:pt x="1072" y="0"/>
                      <a:pt x="1069" y="0"/>
                      <a:pt x="1067" y="0"/>
                    </a:cubicBezTo>
                    <a:cubicBezTo>
                      <a:pt x="1067" y="0"/>
                      <a:pt x="1067" y="0"/>
                      <a:pt x="1067" y="0"/>
                    </a:cubicBezTo>
                    <a:cubicBezTo>
                      <a:pt x="1065" y="0"/>
                      <a:pt x="1063" y="0"/>
                      <a:pt x="1061" y="0"/>
                    </a:cubicBezTo>
                    <a:cubicBezTo>
                      <a:pt x="1061" y="0"/>
                      <a:pt x="1061" y="0"/>
                      <a:pt x="1061" y="0"/>
                    </a:cubicBezTo>
                    <a:cubicBezTo>
                      <a:pt x="1059" y="0"/>
                      <a:pt x="1057" y="0"/>
                      <a:pt x="1055" y="0"/>
                    </a:cubicBezTo>
                    <a:cubicBezTo>
                      <a:pt x="1055" y="0"/>
                      <a:pt x="1055" y="0"/>
                      <a:pt x="1055" y="0"/>
                    </a:cubicBezTo>
                    <a:cubicBezTo>
                      <a:pt x="1053" y="0"/>
                      <a:pt x="1053" y="0"/>
                      <a:pt x="1053" y="0"/>
                    </a:cubicBezTo>
                    <a:cubicBezTo>
                      <a:pt x="1052" y="0"/>
                      <a:pt x="1051" y="0"/>
                      <a:pt x="1051" y="0"/>
                    </a:cubicBezTo>
                    <a:cubicBezTo>
                      <a:pt x="1050" y="0"/>
                      <a:pt x="1048" y="0"/>
                      <a:pt x="1047" y="0"/>
                    </a:cubicBezTo>
                    <a:cubicBezTo>
                      <a:pt x="1047" y="0"/>
                      <a:pt x="1047" y="0"/>
                      <a:pt x="1047" y="0"/>
                    </a:cubicBezTo>
                    <a:cubicBezTo>
                      <a:pt x="953" y="2"/>
                      <a:pt x="898" y="53"/>
                      <a:pt x="820" y="88"/>
                    </a:cubicBezTo>
                    <a:cubicBezTo>
                      <a:pt x="775" y="107"/>
                      <a:pt x="723" y="121"/>
                      <a:pt x="653" y="122"/>
                    </a:cubicBezTo>
                    <a:cubicBezTo>
                      <a:pt x="585" y="121"/>
                      <a:pt x="533" y="107"/>
                      <a:pt x="489" y="89"/>
                    </a:cubicBezTo>
                    <a:cubicBezTo>
                      <a:pt x="412" y="54"/>
                      <a:pt x="359" y="5"/>
                      <a:pt x="268" y="0"/>
                    </a:cubicBezTo>
                    <a:cubicBezTo>
                      <a:pt x="267" y="0"/>
                      <a:pt x="265" y="0"/>
                      <a:pt x="264" y="0"/>
                    </a:cubicBezTo>
                    <a:cubicBezTo>
                      <a:pt x="262" y="0"/>
                      <a:pt x="262" y="0"/>
                      <a:pt x="262" y="0"/>
                    </a:cubicBezTo>
                    <a:cubicBezTo>
                      <a:pt x="259" y="0"/>
                      <a:pt x="256" y="0"/>
                      <a:pt x="254" y="0"/>
                    </a:cubicBezTo>
                    <a:cubicBezTo>
                      <a:pt x="254" y="0"/>
                      <a:pt x="254" y="0"/>
                      <a:pt x="254" y="0"/>
                    </a:cubicBezTo>
                    <a:cubicBezTo>
                      <a:pt x="254" y="0"/>
                      <a:pt x="254" y="0"/>
                      <a:pt x="254" y="0"/>
                    </a:cubicBezTo>
                    <a:cubicBezTo>
                      <a:pt x="251" y="0"/>
                      <a:pt x="249" y="0"/>
                      <a:pt x="247" y="0"/>
                    </a:cubicBezTo>
                    <a:cubicBezTo>
                      <a:pt x="247" y="0"/>
                      <a:pt x="247" y="0"/>
                      <a:pt x="247" y="0"/>
                    </a:cubicBezTo>
                    <a:cubicBezTo>
                      <a:pt x="245" y="0"/>
                      <a:pt x="243" y="0"/>
                      <a:pt x="241" y="0"/>
                    </a:cubicBezTo>
                    <a:cubicBezTo>
                      <a:pt x="241" y="0"/>
                      <a:pt x="241" y="0"/>
                      <a:pt x="241" y="0"/>
                    </a:cubicBezTo>
                    <a:cubicBezTo>
                      <a:pt x="239" y="0"/>
                      <a:pt x="236" y="0"/>
                      <a:pt x="234" y="1"/>
                    </a:cubicBezTo>
                    <a:cubicBezTo>
                      <a:pt x="234" y="1"/>
                      <a:pt x="234" y="1"/>
                      <a:pt x="234" y="1"/>
                    </a:cubicBezTo>
                    <a:cubicBezTo>
                      <a:pt x="232" y="1"/>
                      <a:pt x="230" y="1"/>
                      <a:pt x="228" y="1"/>
                    </a:cubicBezTo>
                    <a:cubicBezTo>
                      <a:pt x="228" y="1"/>
                      <a:pt x="228" y="1"/>
                      <a:pt x="228" y="1"/>
                    </a:cubicBezTo>
                    <a:cubicBezTo>
                      <a:pt x="226" y="1"/>
                      <a:pt x="224" y="1"/>
                      <a:pt x="222" y="2"/>
                    </a:cubicBezTo>
                    <a:cubicBezTo>
                      <a:pt x="222" y="2"/>
                      <a:pt x="222" y="2"/>
                      <a:pt x="222" y="2"/>
                    </a:cubicBezTo>
                    <a:cubicBezTo>
                      <a:pt x="220" y="2"/>
                      <a:pt x="218" y="2"/>
                      <a:pt x="215" y="3"/>
                    </a:cubicBezTo>
                    <a:cubicBezTo>
                      <a:pt x="215" y="3"/>
                      <a:pt x="215" y="3"/>
                      <a:pt x="215" y="3"/>
                    </a:cubicBezTo>
                    <a:cubicBezTo>
                      <a:pt x="213" y="3"/>
                      <a:pt x="211" y="3"/>
                      <a:pt x="209" y="4"/>
                    </a:cubicBezTo>
                    <a:cubicBezTo>
                      <a:pt x="209" y="4"/>
                      <a:pt x="209" y="4"/>
                      <a:pt x="209" y="4"/>
                    </a:cubicBezTo>
                    <a:cubicBezTo>
                      <a:pt x="207" y="4"/>
                      <a:pt x="205" y="4"/>
                      <a:pt x="203" y="5"/>
                    </a:cubicBezTo>
                    <a:cubicBezTo>
                      <a:pt x="203" y="5"/>
                      <a:pt x="203" y="5"/>
                      <a:pt x="203" y="5"/>
                    </a:cubicBezTo>
                    <a:cubicBezTo>
                      <a:pt x="201" y="5"/>
                      <a:pt x="199" y="6"/>
                      <a:pt x="197" y="6"/>
                    </a:cubicBezTo>
                    <a:cubicBezTo>
                      <a:pt x="197" y="6"/>
                      <a:pt x="197" y="6"/>
                      <a:pt x="197" y="6"/>
                    </a:cubicBezTo>
                    <a:cubicBezTo>
                      <a:pt x="195" y="7"/>
                      <a:pt x="193" y="7"/>
                      <a:pt x="191" y="7"/>
                    </a:cubicBezTo>
                    <a:cubicBezTo>
                      <a:pt x="191" y="7"/>
                      <a:pt x="191" y="7"/>
                      <a:pt x="191" y="7"/>
                    </a:cubicBezTo>
                    <a:cubicBezTo>
                      <a:pt x="189" y="8"/>
                      <a:pt x="187" y="9"/>
                      <a:pt x="185" y="9"/>
                    </a:cubicBezTo>
                    <a:cubicBezTo>
                      <a:pt x="185" y="9"/>
                      <a:pt x="185" y="9"/>
                      <a:pt x="185" y="9"/>
                    </a:cubicBezTo>
                    <a:cubicBezTo>
                      <a:pt x="181" y="10"/>
                      <a:pt x="177" y="11"/>
                      <a:pt x="173" y="13"/>
                    </a:cubicBezTo>
                    <a:cubicBezTo>
                      <a:pt x="173" y="13"/>
                      <a:pt x="173" y="13"/>
                      <a:pt x="173" y="13"/>
                    </a:cubicBezTo>
                    <a:cubicBezTo>
                      <a:pt x="95" y="39"/>
                      <a:pt x="33" y="102"/>
                      <a:pt x="9" y="183"/>
                    </a:cubicBezTo>
                    <a:cubicBezTo>
                      <a:pt x="9" y="183"/>
                      <a:pt x="9" y="183"/>
                      <a:pt x="9" y="183"/>
                    </a:cubicBezTo>
                    <a:cubicBezTo>
                      <a:pt x="8" y="189"/>
                      <a:pt x="6" y="195"/>
                      <a:pt x="5" y="201"/>
                    </a:cubicBezTo>
                    <a:cubicBezTo>
                      <a:pt x="5" y="201"/>
                      <a:pt x="5" y="201"/>
                      <a:pt x="5" y="201"/>
                    </a:cubicBezTo>
                    <a:cubicBezTo>
                      <a:pt x="4" y="204"/>
                      <a:pt x="4" y="206"/>
                      <a:pt x="4" y="208"/>
                    </a:cubicBezTo>
                    <a:cubicBezTo>
                      <a:pt x="4" y="208"/>
                      <a:pt x="4" y="208"/>
                      <a:pt x="4" y="208"/>
                    </a:cubicBezTo>
                    <a:cubicBezTo>
                      <a:pt x="3" y="210"/>
                      <a:pt x="3" y="212"/>
                      <a:pt x="3" y="214"/>
                    </a:cubicBezTo>
                    <a:cubicBezTo>
                      <a:pt x="3" y="214"/>
                      <a:pt x="3" y="214"/>
                      <a:pt x="3" y="214"/>
                    </a:cubicBezTo>
                    <a:cubicBezTo>
                      <a:pt x="2" y="218"/>
                      <a:pt x="1" y="223"/>
                      <a:pt x="1" y="227"/>
                    </a:cubicBezTo>
                    <a:cubicBezTo>
                      <a:pt x="1" y="227"/>
                      <a:pt x="1" y="227"/>
                      <a:pt x="1" y="227"/>
                    </a:cubicBezTo>
                    <a:cubicBezTo>
                      <a:pt x="1" y="229"/>
                      <a:pt x="1" y="231"/>
                      <a:pt x="0" y="234"/>
                    </a:cubicBezTo>
                    <a:cubicBezTo>
                      <a:pt x="0" y="234"/>
                      <a:pt x="0" y="234"/>
                      <a:pt x="0" y="234"/>
                    </a:cubicBezTo>
                    <a:cubicBezTo>
                      <a:pt x="0" y="238"/>
                      <a:pt x="0" y="243"/>
                      <a:pt x="0" y="247"/>
                    </a:cubicBezTo>
                    <a:cubicBezTo>
                      <a:pt x="0" y="247"/>
                      <a:pt x="0" y="247"/>
                      <a:pt x="0" y="247"/>
                    </a:cubicBezTo>
                    <a:cubicBezTo>
                      <a:pt x="0" y="249"/>
                      <a:pt x="0" y="251"/>
                      <a:pt x="0" y="254"/>
                    </a:cubicBezTo>
                    <a:cubicBezTo>
                      <a:pt x="0" y="254"/>
                      <a:pt x="0" y="254"/>
                      <a:pt x="0" y="254"/>
                    </a:cubicBezTo>
                    <a:cubicBezTo>
                      <a:pt x="0" y="256"/>
                      <a:pt x="0" y="258"/>
                      <a:pt x="0" y="260"/>
                    </a:cubicBezTo>
                    <a:cubicBezTo>
                      <a:pt x="0" y="260"/>
                      <a:pt x="0" y="260"/>
                      <a:pt x="0" y="260"/>
                    </a:cubicBezTo>
                    <a:cubicBezTo>
                      <a:pt x="0" y="265"/>
                      <a:pt x="0" y="269"/>
                      <a:pt x="0" y="274"/>
                    </a:cubicBezTo>
                    <a:cubicBezTo>
                      <a:pt x="0" y="274"/>
                      <a:pt x="0" y="274"/>
                      <a:pt x="0" y="274"/>
                    </a:cubicBezTo>
                    <a:cubicBezTo>
                      <a:pt x="1" y="276"/>
                      <a:pt x="1" y="278"/>
                      <a:pt x="1" y="280"/>
                    </a:cubicBezTo>
                    <a:cubicBezTo>
                      <a:pt x="1" y="280"/>
                      <a:pt x="1" y="280"/>
                      <a:pt x="1" y="280"/>
                    </a:cubicBezTo>
                    <a:cubicBezTo>
                      <a:pt x="1" y="285"/>
                      <a:pt x="2" y="289"/>
                      <a:pt x="3" y="293"/>
                    </a:cubicBezTo>
                    <a:cubicBezTo>
                      <a:pt x="3" y="293"/>
                      <a:pt x="3" y="293"/>
                      <a:pt x="3" y="293"/>
                    </a:cubicBezTo>
                    <a:cubicBezTo>
                      <a:pt x="3" y="295"/>
                      <a:pt x="3" y="297"/>
                      <a:pt x="4" y="300"/>
                    </a:cubicBezTo>
                    <a:cubicBezTo>
                      <a:pt x="4" y="300"/>
                      <a:pt x="4" y="300"/>
                      <a:pt x="4" y="300"/>
                    </a:cubicBezTo>
                    <a:cubicBezTo>
                      <a:pt x="4" y="302"/>
                      <a:pt x="4" y="304"/>
                      <a:pt x="5" y="306"/>
                    </a:cubicBezTo>
                    <a:cubicBezTo>
                      <a:pt x="5" y="306"/>
                      <a:pt x="5" y="306"/>
                      <a:pt x="5" y="306"/>
                    </a:cubicBezTo>
                    <a:cubicBezTo>
                      <a:pt x="6" y="312"/>
                      <a:pt x="8" y="318"/>
                      <a:pt x="9" y="324"/>
                    </a:cubicBezTo>
                    <a:cubicBezTo>
                      <a:pt x="9" y="324"/>
                      <a:pt x="9" y="324"/>
                      <a:pt x="9" y="324"/>
                    </a:cubicBezTo>
                    <a:cubicBezTo>
                      <a:pt x="33" y="406"/>
                      <a:pt x="95" y="468"/>
                      <a:pt x="173" y="495"/>
                    </a:cubicBezTo>
                    <a:cubicBezTo>
                      <a:pt x="173" y="495"/>
                      <a:pt x="173" y="495"/>
                      <a:pt x="173" y="495"/>
                    </a:cubicBezTo>
                    <a:cubicBezTo>
                      <a:pt x="177" y="496"/>
                      <a:pt x="181" y="497"/>
                      <a:pt x="185" y="498"/>
                    </a:cubicBezTo>
                    <a:cubicBezTo>
                      <a:pt x="185" y="498"/>
                      <a:pt x="185" y="498"/>
                      <a:pt x="185" y="498"/>
                    </a:cubicBezTo>
                    <a:cubicBezTo>
                      <a:pt x="187" y="499"/>
                      <a:pt x="189" y="499"/>
                      <a:pt x="191" y="500"/>
                    </a:cubicBezTo>
                    <a:cubicBezTo>
                      <a:pt x="191" y="500"/>
                      <a:pt x="191" y="500"/>
                      <a:pt x="191" y="500"/>
                    </a:cubicBezTo>
                    <a:cubicBezTo>
                      <a:pt x="193" y="500"/>
                      <a:pt x="195" y="501"/>
                      <a:pt x="197" y="501"/>
                    </a:cubicBezTo>
                    <a:cubicBezTo>
                      <a:pt x="197" y="501"/>
                      <a:pt x="197" y="501"/>
                      <a:pt x="197" y="501"/>
                    </a:cubicBezTo>
                    <a:cubicBezTo>
                      <a:pt x="199" y="502"/>
                      <a:pt x="201" y="502"/>
                      <a:pt x="203" y="503"/>
                    </a:cubicBezTo>
                    <a:cubicBezTo>
                      <a:pt x="203" y="503"/>
                      <a:pt x="203" y="503"/>
                      <a:pt x="203" y="503"/>
                    </a:cubicBezTo>
                    <a:cubicBezTo>
                      <a:pt x="205" y="503"/>
                      <a:pt x="207" y="503"/>
                      <a:pt x="209" y="504"/>
                    </a:cubicBezTo>
                    <a:cubicBezTo>
                      <a:pt x="209" y="504"/>
                      <a:pt x="209" y="504"/>
                      <a:pt x="209" y="504"/>
                    </a:cubicBezTo>
                    <a:cubicBezTo>
                      <a:pt x="211" y="504"/>
                      <a:pt x="213" y="504"/>
                      <a:pt x="215" y="505"/>
                    </a:cubicBezTo>
                    <a:cubicBezTo>
                      <a:pt x="215" y="505"/>
                      <a:pt x="215" y="505"/>
                      <a:pt x="215" y="505"/>
                    </a:cubicBezTo>
                    <a:cubicBezTo>
                      <a:pt x="218" y="505"/>
                      <a:pt x="220" y="505"/>
                      <a:pt x="222" y="506"/>
                    </a:cubicBezTo>
                    <a:cubicBezTo>
                      <a:pt x="222" y="506"/>
                      <a:pt x="222" y="506"/>
                      <a:pt x="222" y="506"/>
                    </a:cubicBezTo>
                    <a:cubicBezTo>
                      <a:pt x="224" y="506"/>
                      <a:pt x="226" y="506"/>
                      <a:pt x="228" y="506"/>
                    </a:cubicBezTo>
                    <a:cubicBezTo>
                      <a:pt x="228" y="506"/>
                      <a:pt x="228" y="506"/>
                      <a:pt x="228" y="506"/>
                    </a:cubicBezTo>
                    <a:cubicBezTo>
                      <a:pt x="230" y="506"/>
                      <a:pt x="232" y="507"/>
                      <a:pt x="234" y="507"/>
                    </a:cubicBezTo>
                    <a:cubicBezTo>
                      <a:pt x="234" y="507"/>
                      <a:pt x="234" y="507"/>
                      <a:pt x="234" y="507"/>
                    </a:cubicBezTo>
                    <a:cubicBezTo>
                      <a:pt x="236" y="507"/>
                      <a:pt x="239" y="507"/>
                      <a:pt x="241" y="507"/>
                    </a:cubicBezTo>
                    <a:cubicBezTo>
                      <a:pt x="241" y="507"/>
                      <a:pt x="241" y="507"/>
                      <a:pt x="241" y="507"/>
                    </a:cubicBezTo>
                    <a:cubicBezTo>
                      <a:pt x="243" y="507"/>
                      <a:pt x="245" y="507"/>
                      <a:pt x="247" y="507"/>
                    </a:cubicBezTo>
                    <a:cubicBezTo>
                      <a:pt x="247" y="507"/>
                      <a:pt x="247" y="507"/>
                      <a:pt x="247" y="507"/>
                    </a:cubicBezTo>
                    <a:cubicBezTo>
                      <a:pt x="249" y="507"/>
                      <a:pt x="251" y="507"/>
                      <a:pt x="254" y="507"/>
                    </a:cubicBezTo>
                    <a:cubicBezTo>
                      <a:pt x="254" y="507"/>
                      <a:pt x="254" y="507"/>
                      <a:pt x="254" y="507"/>
                    </a:cubicBezTo>
                    <a:cubicBezTo>
                      <a:pt x="254" y="507"/>
                      <a:pt x="254" y="507"/>
                      <a:pt x="254" y="507"/>
                    </a:cubicBezTo>
                    <a:cubicBezTo>
                      <a:pt x="256" y="507"/>
                      <a:pt x="259" y="507"/>
                      <a:pt x="262" y="507"/>
                    </a:cubicBezTo>
                    <a:cubicBezTo>
                      <a:pt x="262" y="507"/>
                      <a:pt x="263" y="507"/>
                      <a:pt x="264" y="507"/>
                    </a:cubicBezTo>
                    <a:cubicBezTo>
                      <a:pt x="265" y="507"/>
                      <a:pt x="267" y="507"/>
                      <a:pt x="268" y="507"/>
                    </a:cubicBezTo>
                    <a:cubicBezTo>
                      <a:pt x="359" y="502"/>
                      <a:pt x="412" y="453"/>
                      <a:pt x="489" y="418"/>
                    </a:cubicBezTo>
                    <a:close/>
                  </a:path>
                </a:pathLst>
              </a:custGeom>
              <a:solidFill>
                <a:srgbClr val="768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82" name="íšľïde">
                <a:extLst>
                  <a:ext uri="{FF2B5EF4-FFF2-40B4-BE49-F238E27FC236}">
                    <a16:creationId xmlns:a16="http://schemas.microsoft.com/office/drawing/2014/main" id="{4A9BCA1A-90AB-4B57-9C07-B98A86C70AB0}"/>
                  </a:ext>
                </a:extLst>
              </p:cNvPr>
              <p:cNvSpPr/>
              <p:nvPr/>
            </p:nvSpPr>
            <p:spPr bwMode="auto">
              <a:xfrm>
                <a:off x="7102476" y="3905507"/>
                <a:ext cx="671513" cy="669925"/>
              </a:xfrm>
              <a:custGeom>
                <a:avLst/>
                <a:gdLst>
                  <a:gd name="T0" fmla="*/ 86 w 483"/>
                  <a:gd name="T1" fmla="*/ 86 h 483"/>
                  <a:gd name="T2" fmla="*/ 397 w 483"/>
                  <a:gd name="T3" fmla="*/ 86 h 483"/>
                  <a:gd name="T4" fmla="*/ 397 w 483"/>
                  <a:gd name="T5" fmla="*/ 397 h 483"/>
                  <a:gd name="T6" fmla="*/ 86 w 483"/>
                  <a:gd name="T7" fmla="*/ 397 h 483"/>
                  <a:gd name="T8" fmla="*/ 86 w 483"/>
                  <a:gd name="T9" fmla="*/ 86 h 483"/>
                </a:gdLst>
                <a:ahLst/>
                <a:cxnLst>
                  <a:cxn ang="0">
                    <a:pos x="T0" y="T1"/>
                  </a:cxn>
                  <a:cxn ang="0">
                    <a:pos x="T2" y="T3"/>
                  </a:cxn>
                  <a:cxn ang="0">
                    <a:pos x="T4" y="T5"/>
                  </a:cxn>
                  <a:cxn ang="0">
                    <a:pos x="T6" y="T7"/>
                  </a:cxn>
                  <a:cxn ang="0">
                    <a:pos x="T8" y="T9"/>
                  </a:cxn>
                </a:cxnLst>
                <a:rect l="0" t="0" r="r" b="b"/>
                <a:pathLst>
                  <a:path w="483" h="483">
                    <a:moveTo>
                      <a:pt x="86" y="86"/>
                    </a:moveTo>
                    <a:cubicBezTo>
                      <a:pt x="172" y="0"/>
                      <a:pt x="311" y="0"/>
                      <a:pt x="397" y="86"/>
                    </a:cubicBezTo>
                    <a:cubicBezTo>
                      <a:pt x="483" y="172"/>
                      <a:pt x="483" y="311"/>
                      <a:pt x="397" y="397"/>
                    </a:cubicBezTo>
                    <a:cubicBezTo>
                      <a:pt x="311" y="483"/>
                      <a:pt x="172" y="483"/>
                      <a:pt x="86" y="397"/>
                    </a:cubicBezTo>
                    <a:cubicBezTo>
                      <a:pt x="0" y="311"/>
                      <a:pt x="0" y="172"/>
                      <a:pt x="86" y="86"/>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83" name="ïśľiḋê">
                <a:extLst>
                  <a:ext uri="{FF2B5EF4-FFF2-40B4-BE49-F238E27FC236}">
                    <a16:creationId xmlns:a16="http://schemas.microsoft.com/office/drawing/2014/main" id="{78BB4766-3A40-46D7-94FD-9B1B53BF992D}"/>
                  </a:ext>
                </a:extLst>
              </p:cNvPr>
              <p:cNvSpPr/>
              <p:nvPr/>
            </p:nvSpPr>
            <p:spPr bwMode="auto">
              <a:xfrm>
                <a:off x="4402138" y="2773620"/>
                <a:ext cx="703263" cy="1819275"/>
              </a:xfrm>
              <a:custGeom>
                <a:avLst/>
                <a:gdLst>
                  <a:gd name="T0" fmla="*/ 88 w 507"/>
                  <a:gd name="T1" fmla="*/ 488 h 1309"/>
                  <a:gd name="T2" fmla="*/ 0 w 507"/>
                  <a:gd name="T3" fmla="*/ 262 h 1309"/>
                  <a:gd name="T4" fmla="*/ 0 w 507"/>
                  <a:gd name="T5" fmla="*/ 254 h 1309"/>
                  <a:gd name="T6" fmla="*/ 0 w 507"/>
                  <a:gd name="T7" fmla="*/ 241 h 1309"/>
                  <a:gd name="T8" fmla="*/ 0 w 507"/>
                  <a:gd name="T9" fmla="*/ 234 h 1309"/>
                  <a:gd name="T10" fmla="*/ 1 w 507"/>
                  <a:gd name="T11" fmla="*/ 222 h 1309"/>
                  <a:gd name="T12" fmla="*/ 2 w 507"/>
                  <a:gd name="T13" fmla="*/ 216 h 1309"/>
                  <a:gd name="T14" fmla="*/ 5 w 507"/>
                  <a:gd name="T15" fmla="*/ 203 h 1309"/>
                  <a:gd name="T16" fmla="*/ 6 w 507"/>
                  <a:gd name="T17" fmla="*/ 197 h 1309"/>
                  <a:gd name="T18" fmla="*/ 9 w 507"/>
                  <a:gd name="T19" fmla="*/ 185 h 1309"/>
                  <a:gd name="T20" fmla="*/ 13 w 507"/>
                  <a:gd name="T21" fmla="*/ 173 h 1309"/>
                  <a:gd name="T22" fmla="*/ 201 w 507"/>
                  <a:gd name="T23" fmla="*/ 5 h 1309"/>
                  <a:gd name="T24" fmla="*/ 208 w 507"/>
                  <a:gd name="T25" fmla="*/ 4 h 1309"/>
                  <a:gd name="T26" fmla="*/ 227 w 507"/>
                  <a:gd name="T27" fmla="*/ 1 h 1309"/>
                  <a:gd name="T28" fmla="*/ 233 w 507"/>
                  <a:gd name="T29" fmla="*/ 0 h 1309"/>
                  <a:gd name="T30" fmla="*/ 253 w 507"/>
                  <a:gd name="T31" fmla="*/ 0 h 1309"/>
                  <a:gd name="T32" fmla="*/ 260 w 507"/>
                  <a:gd name="T33" fmla="*/ 0 h 1309"/>
                  <a:gd name="T34" fmla="*/ 280 w 507"/>
                  <a:gd name="T35" fmla="*/ 1 h 1309"/>
                  <a:gd name="T36" fmla="*/ 293 w 507"/>
                  <a:gd name="T37" fmla="*/ 3 h 1309"/>
                  <a:gd name="T38" fmla="*/ 305 w 507"/>
                  <a:gd name="T39" fmla="*/ 5 h 1309"/>
                  <a:gd name="T40" fmla="*/ 324 w 507"/>
                  <a:gd name="T41" fmla="*/ 10 h 1309"/>
                  <a:gd name="T42" fmla="*/ 498 w 507"/>
                  <a:gd name="T43" fmla="*/ 185 h 1309"/>
                  <a:gd name="T44" fmla="*/ 499 w 507"/>
                  <a:gd name="T45" fmla="*/ 191 h 1309"/>
                  <a:gd name="T46" fmla="*/ 502 w 507"/>
                  <a:gd name="T47" fmla="*/ 203 h 1309"/>
                  <a:gd name="T48" fmla="*/ 503 w 507"/>
                  <a:gd name="T49" fmla="*/ 209 h 1309"/>
                  <a:gd name="T50" fmla="*/ 505 w 507"/>
                  <a:gd name="T51" fmla="*/ 222 h 1309"/>
                  <a:gd name="T52" fmla="*/ 506 w 507"/>
                  <a:gd name="T53" fmla="*/ 228 h 1309"/>
                  <a:gd name="T54" fmla="*/ 507 w 507"/>
                  <a:gd name="T55" fmla="*/ 241 h 1309"/>
                  <a:gd name="T56" fmla="*/ 507 w 507"/>
                  <a:gd name="T57" fmla="*/ 247 h 1309"/>
                  <a:gd name="T58" fmla="*/ 507 w 507"/>
                  <a:gd name="T59" fmla="*/ 255 h 1309"/>
                  <a:gd name="T60" fmla="*/ 507 w 507"/>
                  <a:gd name="T61" fmla="*/ 261 h 1309"/>
                  <a:gd name="T62" fmla="*/ 418 w 507"/>
                  <a:gd name="T63" fmla="*/ 819 h 1309"/>
                  <a:gd name="T64" fmla="*/ 507 w 507"/>
                  <a:gd name="T65" fmla="*/ 1047 h 1309"/>
                  <a:gd name="T66" fmla="*/ 507 w 507"/>
                  <a:gd name="T67" fmla="*/ 1055 h 1309"/>
                  <a:gd name="T68" fmla="*/ 507 w 507"/>
                  <a:gd name="T69" fmla="*/ 1067 h 1309"/>
                  <a:gd name="T70" fmla="*/ 507 w 507"/>
                  <a:gd name="T71" fmla="*/ 1074 h 1309"/>
                  <a:gd name="T72" fmla="*/ 505 w 507"/>
                  <a:gd name="T73" fmla="*/ 1086 h 1309"/>
                  <a:gd name="T74" fmla="*/ 504 w 507"/>
                  <a:gd name="T75" fmla="*/ 1093 h 1309"/>
                  <a:gd name="T76" fmla="*/ 502 w 507"/>
                  <a:gd name="T77" fmla="*/ 1105 h 1309"/>
                  <a:gd name="T78" fmla="*/ 501 w 507"/>
                  <a:gd name="T79" fmla="*/ 1111 h 1309"/>
                  <a:gd name="T80" fmla="*/ 498 w 507"/>
                  <a:gd name="T81" fmla="*/ 1123 h 1309"/>
                  <a:gd name="T82" fmla="*/ 494 w 507"/>
                  <a:gd name="T83" fmla="*/ 1135 h 1309"/>
                  <a:gd name="T84" fmla="*/ 305 w 507"/>
                  <a:gd name="T85" fmla="*/ 1303 h 1309"/>
                  <a:gd name="T86" fmla="*/ 299 w 507"/>
                  <a:gd name="T87" fmla="*/ 1305 h 1309"/>
                  <a:gd name="T88" fmla="*/ 280 w 507"/>
                  <a:gd name="T89" fmla="*/ 1307 h 1309"/>
                  <a:gd name="T90" fmla="*/ 273 w 507"/>
                  <a:gd name="T91" fmla="*/ 1308 h 1309"/>
                  <a:gd name="T92" fmla="*/ 253 w 507"/>
                  <a:gd name="T93" fmla="*/ 1309 h 1309"/>
                  <a:gd name="T94" fmla="*/ 247 w 507"/>
                  <a:gd name="T95" fmla="*/ 1309 h 1309"/>
                  <a:gd name="T96" fmla="*/ 227 w 507"/>
                  <a:gd name="T97" fmla="*/ 1307 h 1309"/>
                  <a:gd name="T98" fmla="*/ 214 w 507"/>
                  <a:gd name="T99" fmla="*/ 1306 h 1309"/>
                  <a:gd name="T100" fmla="*/ 201 w 507"/>
                  <a:gd name="T101" fmla="*/ 1303 h 1309"/>
                  <a:gd name="T102" fmla="*/ 183 w 507"/>
                  <a:gd name="T103" fmla="*/ 1299 h 1309"/>
                  <a:gd name="T104" fmla="*/ 9 w 507"/>
                  <a:gd name="T105" fmla="*/ 1123 h 1309"/>
                  <a:gd name="T106" fmla="*/ 7 w 507"/>
                  <a:gd name="T107" fmla="*/ 1117 h 1309"/>
                  <a:gd name="T108" fmla="*/ 5 w 507"/>
                  <a:gd name="T109" fmla="*/ 1105 h 1309"/>
                  <a:gd name="T110" fmla="*/ 3 w 507"/>
                  <a:gd name="T111" fmla="*/ 1099 h 1309"/>
                  <a:gd name="T112" fmla="*/ 1 w 507"/>
                  <a:gd name="T113" fmla="*/ 1086 h 1309"/>
                  <a:gd name="T114" fmla="*/ 1 w 507"/>
                  <a:gd name="T115" fmla="*/ 1080 h 1309"/>
                  <a:gd name="T116" fmla="*/ 0 w 507"/>
                  <a:gd name="T117" fmla="*/ 1067 h 1309"/>
                  <a:gd name="T118" fmla="*/ 0 w 507"/>
                  <a:gd name="T119" fmla="*/ 1061 h 1309"/>
                  <a:gd name="T120" fmla="*/ 0 w 507"/>
                  <a:gd name="T121" fmla="*/ 1055 h 1309"/>
                  <a:gd name="T122" fmla="*/ 0 w 507"/>
                  <a:gd name="T123" fmla="*/ 1040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7" h="1309">
                    <a:moveTo>
                      <a:pt x="89" y="819"/>
                    </a:moveTo>
                    <a:cubicBezTo>
                      <a:pt x="107" y="775"/>
                      <a:pt x="120" y="724"/>
                      <a:pt x="121" y="656"/>
                    </a:cubicBezTo>
                    <a:cubicBezTo>
                      <a:pt x="121" y="586"/>
                      <a:pt x="107" y="533"/>
                      <a:pt x="88" y="488"/>
                    </a:cubicBezTo>
                    <a:cubicBezTo>
                      <a:pt x="53" y="412"/>
                      <a:pt x="5" y="358"/>
                      <a:pt x="0" y="269"/>
                    </a:cubicBezTo>
                    <a:cubicBezTo>
                      <a:pt x="0" y="267"/>
                      <a:pt x="0" y="266"/>
                      <a:pt x="0" y="264"/>
                    </a:cubicBezTo>
                    <a:cubicBezTo>
                      <a:pt x="0" y="262"/>
                      <a:pt x="0" y="262"/>
                      <a:pt x="0" y="262"/>
                    </a:cubicBezTo>
                    <a:cubicBezTo>
                      <a:pt x="0" y="259"/>
                      <a:pt x="0" y="257"/>
                      <a:pt x="0" y="254"/>
                    </a:cubicBezTo>
                    <a:cubicBezTo>
                      <a:pt x="0" y="254"/>
                      <a:pt x="0" y="254"/>
                      <a:pt x="0" y="254"/>
                    </a:cubicBezTo>
                    <a:cubicBezTo>
                      <a:pt x="0" y="254"/>
                      <a:pt x="0" y="254"/>
                      <a:pt x="0" y="254"/>
                    </a:cubicBezTo>
                    <a:cubicBezTo>
                      <a:pt x="0" y="251"/>
                      <a:pt x="0" y="249"/>
                      <a:pt x="0" y="247"/>
                    </a:cubicBezTo>
                    <a:cubicBezTo>
                      <a:pt x="0" y="247"/>
                      <a:pt x="0" y="247"/>
                      <a:pt x="0" y="247"/>
                    </a:cubicBezTo>
                    <a:cubicBezTo>
                      <a:pt x="0" y="245"/>
                      <a:pt x="0" y="243"/>
                      <a:pt x="0" y="241"/>
                    </a:cubicBezTo>
                    <a:cubicBezTo>
                      <a:pt x="0" y="241"/>
                      <a:pt x="0" y="241"/>
                      <a:pt x="0" y="241"/>
                    </a:cubicBezTo>
                    <a:cubicBezTo>
                      <a:pt x="0" y="239"/>
                      <a:pt x="0" y="237"/>
                      <a:pt x="0" y="234"/>
                    </a:cubicBezTo>
                    <a:cubicBezTo>
                      <a:pt x="0" y="234"/>
                      <a:pt x="0" y="234"/>
                      <a:pt x="0" y="234"/>
                    </a:cubicBezTo>
                    <a:cubicBezTo>
                      <a:pt x="0" y="232"/>
                      <a:pt x="1" y="230"/>
                      <a:pt x="1" y="228"/>
                    </a:cubicBezTo>
                    <a:cubicBezTo>
                      <a:pt x="1" y="228"/>
                      <a:pt x="1" y="228"/>
                      <a:pt x="1" y="228"/>
                    </a:cubicBezTo>
                    <a:cubicBezTo>
                      <a:pt x="1" y="226"/>
                      <a:pt x="1" y="224"/>
                      <a:pt x="1" y="222"/>
                    </a:cubicBezTo>
                    <a:cubicBezTo>
                      <a:pt x="1" y="222"/>
                      <a:pt x="1" y="222"/>
                      <a:pt x="1" y="222"/>
                    </a:cubicBezTo>
                    <a:cubicBezTo>
                      <a:pt x="2" y="220"/>
                      <a:pt x="2" y="218"/>
                      <a:pt x="2" y="216"/>
                    </a:cubicBezTo>
                    <a:cubicBezTo>
                      <a:pt x="2" y="216"/>
                      <a:pt x="2" y="216"/>
                      <a:pt x="2" y="216"/>
                    </a:cubicBezTo>
                    <a:cubicBezTo>
                      <a:pt x="3" y="214"/>
                      <a:pt x="3" y="212"/>
                      <a:pt x="3" y="209"/>
                    </a:cubicBezTo>
                    <a:cubicBezTo>
                      <a:pt x="3" y="209"/>
                      <a:pt x="3" y="209"/>
                      <a:pt x="3" y="209"/>
                    </a:cubicBezTo>
                    <a:cubicBezTo>
                      <a:pt x="4" y="207"/>
                      <a:pt x="4" y="205"/>
                      <a:pt x="5" y="203"/>
                    </a:cubicBezTo>
                    <a:cubicBezTo>
                      <a:pt x="5" y="203"/>
                      <a:pt x="5" y="203"/>
                      <a:pt x="5" y="203"/>
                    </a:cubicBezTo>
                    <a:cubicBezTo>
                      <a:pt x="5" y="201"/>
                      <a:pt x="5" y="199"/>
                      <a:pt x="6" y="197"/>
                    </a:cubicBezTo>
                    <a:cubicBezTo>
                      <a:pt x="6" y="197"/>
                      <a:pt x="6" y="197"/>
                      <a:pt x="6" y="197"/>
                    </a:cubicBezTo>
                    <a:cubicBezTo>
                      <a:pt x="6" y="195"/>
                      <a:pt x="7" y="193"/>
                      <a:pt x="7" y="191"/>
                    </a:cubicBezTo>
                    <a:cubicBezTo>
                      <a:pt x="7" y="191"/>
                      <a:pt x="7" y="191"/>
                      <a:pt x="7" y="191"/>
                    </a:cubicBezTo>
                    <a:cubicBezTo>
                      <a:pt x="8" y="189"/>
                      <a:pt x="8" y="187"/>
                      <a:pt x="9" y="185"/>
                    </a:cubicBezTo>
                    <a:cubicBezTo>
                      <a:pt x="9" y="185"/>
                      <a:pt x="9" y="185"/>
                      <a:pt x="9" y="185"/>
                    </a:cubicBezTo>
                    <a:cubicBezTo>
                      <a:pt x="10" y="181"/>
                      <a:pt x="11" y="177"/>
                      <a:pt x="12" y="173"/>
                    </a:cubicBezTo>
                    <a:cubicBezTo>
                      <a:pt x="13" y="173"/>
                      <a:pt x="13" y="173"/>
                      <a:pt x="13" y="173"/>
                    </a:cubicBezTo>
                    <a:cubicBezTo>
                      <a:pt x="38" y="95"/>
                      <a:pt x="101" y="33"/>
                      <a:pt x="183" y="10"/>
                    </a:cubicBezTo>
                    <a:cubicBezTo>
                      <a:pt x="183" y="10"/>
                      <a:pt x="183" y="10"/>
                      <a:pt x="183" y="10"/>
                    </a:cubicBezTo>
                    <a:cubicBezTo>
                      <a:pt x="189" y="8"/>
                      <a:pt x="195" y="6"/>
                      <a:pt x="201" y="5"/>
                    </a:cubicBezTo>
                    <a:cubicBezTo>
                      <a:pt x="201" y="5"/>
                      <a:pt x="201" y="5"/>
                      <a:pt x="201" y="5"/>
                    </a:cubicBezTo>
                    <a:cubicBezTo>
                      <a:pt x="203" y="5"/>
                      <a:pt x="205" y="4"/>
                      <a:pt x="208" y="4"/>
                    </a:cubicBezTo>
                    <a:cubicBezTo>
                      <a:pt x="208" y="4"/>
                      <a:pt x="208" y="4"/>
                      <a:pt x="208" y="4"/>
                    </a:cubicBezTo>
                    <a:cubicBezTo>
                      <a:pt x="210" y="3"/>
                      <a:pt x="212" y="3"/>
                      <a:pt x="214" y="3"/>
                    </a:cubicBezTo>
                    <a:cubicBezTo>
                      <a:pt x="214" y="3"/>
                      <a:pt x="214" y="3"/>
                      <a:pt x="214" y="3"/>
                    </a:cubicBezTo>
                    <a:cubicBezTo>
                      <a:pt x="218" y="2"/>
                      <a:pt x="223" y="2"/>
                      <a:pt x="227" y="1"/>
                    </a:cubicBezTo>
                    <a:cubicBezTo>
                      <a:pt x="227" y="1"/>
                      <a:pt x="227" y="1"/>
                      <a:pt x="227" y="1"/>
                    </a:cubicBezTo>
                    <a:cubicBezTo>
                      <a:pt x="229" y="1"/>
                      <a:pt x="231" y="1"/>
                      <a:pt x="233" y="0"/>
                    </a:cubicBezTo>
                    <a:cubicBezTo>
                      <a:pt x="233" y="0"/>
                      <a:pt x="233" y="0"/>
                      <a:pt x="233" y="0"/>
                    </a:cubicBezTo>
                    <a:cubicBezTo>
                      <a:pt x="238" y="0"/>
                      <a:pt x="242" y="0"/>
                      <a:pt x="247" y="0"/>
                    </a:cubicBezTo>
                    <a:cubicBezTo>
                      <a:pt x="247" y="0"/>
                      <a:pt x="247" y="0"/>
                      <a:pt x="247" y="0"/>
                    </a:cubicBezTo>
                    <a:cubicBezTo>
                      <a:pt x="249" y="0"/>
                      <a:pt x="251" y="0"/>
                      <a:pt x="253" y="0"/>
                    </a:cubicBezTo>
                    <a:cubicBezTo>
                      <a:pt x="253" y="0"/>
                      <a:pt x="253" y="0"/>
                      <a:pt x="253" y="0"/>
                    </a:cubicBezTo>
                    <a:cubicBezTo>
                      <a:pt x="256" y="0"/>
                      <a:pt x="258" y="0"/>
                      <a:pt x="260" y="0"/>
                    </a:cubicBezTo>
                    <a:cubicBezTo>
                      <a:pt x="260" y="0"/>
                      <a:pt x="260" y="0"/>
                      <a:pt x="260" y="0"/>
                    </a:cubicBezTo>
                    <a:cubicBezTo>
                      <a:pt x="265" y="0"/>
                      <a:pt x="269" y="0"/>
                      <a:pt x="273" y="0"/>
                    </a:cubicBezTo>
                    <a:cubicBezTo>
                      <a:pt x="273" y="0"/>
                      <a:pt x="273" y="0"/>
                      <a:pt x="273" y="0"/>
                    </a:cubicBezTo>
                    <a:cubicBezTo>
                      <a:pt x="276" y="1"/>
                      <a:pt x="278" y="1"/>
                      <a:pt x="280" y="1"/>
                    </a:cubicBezTo>
                    <a:cubicBezTo>
                      <a:pt x="280" y="1"/>
                      <a:pt x="280" y="1"/>
                      <a:pt x="280" y="1"/>
                    </a:cubicBezTo>
                    <a:cubicBezTo>
                      <a:pt x="284" y="2"/>
                      <a:pt x="289" y="2"/>
                      <a:pt x="293" y="3"/>
                    </a:cubicBezTo>
                    <a:cubicBezTo>
                      <a:pt x="293" y="3"/>
                      <a:pt x="293" y="3"/>
                      <a:pt x="293" y="3"/>
                    </a:cubicBezTo>
                    <a:cubicBezTo>
                      <a:pt x="295" y="3"/>
                      <a:pt x="297" y="3"/>
                      <a:pt x="299" y="4"/>
                    </a:cubicBezTo>
                    <a:cubicBezTo>
                      <a:pt x="299" y="4"/>
                      <a:pt x="299" y="4"/>
                      <a:pt x="299" y="4"/>
                    </a:cubicBezTo>
                    <a:cubicBezTo>
                      <a:pt x="301" y="4"/>
                      <a:pt x="303" y="5"/>
                      <a:pt x="305" y="5"/>
                    </a:cubicBezTo>
                    <a:cubicBezTo>
                      <a:pt x="305" y="5"/>
                      <a:pt x="305" y="5"/>
                      <a:pt x="305" y="5"/>
                    </a:cubicBezTo>
                    <a:cubicBezTo>
                      <a:pt x="312" y="6"/>
                      <a:pt x="318" y="8"/>
                      <a:pt x="324" y="10"/>
                    </a:cubicBezTo>
                    <a:cubicBezTo>
                      <a:pt x="324" y="10"/>
                      <a:pt x="324" y="10"/>
                      <a:pt x="324" y="10"/>
                    </a:cubicBezTo>
                    <a:cubicBezTo>
                      <a:pt x="405" y="33"/>
                      <a:pt x="468" y="95"/>
                      <a:pt x="494" y="173"/>
                    </a:cubicBezTo>
                    <a:cubicBezTo>
                      <a:pt x="494" y="173"/>
                      <a:pt x="494" y="173"/>
                      <a:pt x="494" y="173"/>
                    </a:cubicBezTo>
                    <a:cubicBezTo>
                      <a:pt x="496" y="177"/>
                      <a:pt x="497" y="181"/>
                      <a:pt x="498" y="185"/>
                    </a:cubicBezTo>
                    <a:cubicBezTo>
                      <a:pt x="498" y="185"/>
                      <a:pt x="498" y="185"/>
                      <a:pt x="498" y="185"/>
                    </a:cubicBezTo>
                    <a:cubicBezTo>
                      <a:pt x="498" y="187"/>
                      <a:pt x="499" y="189"/>
                      <a:pt x="499" y="191"/>
                    </a:cubicBezTo>
                    <a:cubicBezTo>
                      <a:pt x="499" y="191"/>
                      <a:pt x="499" y="191"/>
                      <a:pt x="499" y="191"/>
                    </a:cubicBezTo>
                    <a:cubicBezTo>
                      <a:pt x="500" y="193"/>
                      <a:pt x="501" y="195"/>
                      <a:pt x="501" y="197"/>
                    </a:cubicBezTo>
                    <a:cubicBezTo>
                      <a:pt x="501" y="197"/>
                      <a:pt x="501" y="197"/>
                      <a:pt x="501" y="197"/>
                    </a:cubicBezTo>
                    <a:cubicBezTo>
                      <a:pt x="501" y="199"/>
                      <a:pt x="502" y="201"/>
                      <a:pt x="502" y="203"/>
                    </a:cubicBezTo>
                    <a:cubicBezTo>
                      <a:pt x="502" y="203"/>
                      <a:pt x="502" y="203"/>
                      <a:pt x="502" y="203"/>
                    </a:cubicBezTo>
                    <a:cubicBezTo>
                      <a:pt x="503" y="205"/>
                      <a:pt x="503" y="207"/>
                      <a:pt x="503" y="209"/>
                    </a:cubicBezTo>
                    <a:cubicBezTo>
                      <a:pt x="503" y="209"/>
                      <a:pt x="503" y="209"/>
                      <a:pt x="503" y="209"/>
                    </a:cubicBezTo>
                    <a:cubicBezTo>
                      <a:pt x="504" y="212"/>
                      <a:pt x="504" y="214"/>
                      <a:pt x="504" y="216"/>
                    </a:cubicBezTo>
                    <a:cubicBezTo>
                      <a:pt x="504" y="216"/>
                      <a:pt x="504" y="216"/>
                      <a:pt x="504" y="216"/>
                    </a:cubicBezTo>
                    <a:cubicBezTo>
                      <a:pt x="505" y="218"/>
                      <a:pt x="505" y="220"/>
                      <a:pt x="505" y="222"/>
                    </a:cubicBezTo>
                    <a:cubicBezTo>
                      <a:pt x="505" y="222"/>
                      <a:pt x="505" y="222"/>
                      <a:pt x="505" y="222"/>
                    </a:cubicBezTo>
                    <a:cubicBezTo>
                      <a:pt x="506" y="224"/>
                      <a:pt x="506" y="226"/>
                      <a:pt x="506" y="228"/>
                    </a:cubicBezTo>
                    <a:cubicBezTo>
                      <a:pt x="506" y="228"/>
                      <a:pt x="506" y="228"/>
                      <a:pt x="506" y="228"/>
                    </a:cubicBezTo>
                    <a:cubicBezTo>
                      <a:pt x="506" y="230"/>
                      <a:pt x="506" y="232"/>
                      <a:pt x="507" y="234"/>
                    </a:cubicBezTo>
                    <a:cubicBezTo>
                      <a:pt x="507" y="234"/>
                      <a:pt x="507" y="234"/>
                      <a:pt x="507" y="234"/>
                    </a:cubicBezTo>
                    <a:cubicBezTo>
                      <a:pt x="507" y="237"/>
                      <a:pt x="507" y="239"/>
                      <a:pt x="507" y="241"/>
                    </a:cubicBezTo>
                    <a:cubicBezTo>
                      <a:pt x="507" y="241"/>
                      <a:pt x="507" y="241"/>
                      <a:pt x="507" y="241"/>
                    </a:cubicBezTo>
                    <a:cubicBezTo>
                      <a:pt x="507" y="243"/>
                      <a:pt x="507" y="245"/>
                      <a:pt x="507" y="247"/>
                    </a:cubicBezTo>
                    <a:cubicBezTo>
                      <a:pt x="507" y="247"/>
                      <a:pt x="507" y="247"/>
                      <a:pt x="507" y="247"/>
                    </a:cubicBezTo>
                    <a:cubicBezTo>
                      <a:pt x="507" y="249"/>
                      <a:pt x="507" y="251"/>
                      <a:pt x="507" y="254"/>
                    </a:cubicBezTo>
                    <a:cubicBezTo>
                      <a:pt x="507" y="254"/>
                      <a:pt x="507" y="254"/>
                      <a:pt x="507" y="254"/>
                    </a:cubicBezTo>
                    <a:cubicBezTo>
                      <a:pt x="507" y="255"/>
                      <a:pt x="507" y="255"/>
                      <a:pt x="507" y="255"/>
                    </a:cubicBezTo>
                    <a:cubicBezTo>
                      <a:pt x="507" y="256"/>
                      <a:pt x="507" y="257"/>
                      <a:pt x="507" y="258"/>
                    </a:cubicBezTo>
                    <a:cubicBezTo>
                      <a:pt x="507" y="259"/>
                      <a:pt x="507" y="260"/>
                      <a:pt x="507" y="261"/>
                    </a:cubicBezTo>
                    <a:cubicBezTo>
                      <a:pt x="507" y="261"/>
                      <a:pt x="507" y="261"/>
                      <a:pt x="507" y="261"/>
                    </a:cubicBezTo>
                    <a:cubicBezTo>
                      <a:pt x="505" y="355"/>
                      <a:pt x="454" y="410"/>
                      <a:pt x="419" y="488"/>
                    </a:cubicBezTo>
                    <a:cubicBezTo>
                      <a:pt x="400" y="533"/>
                      <a:pt x="386" y="586"/>
                      <a:pt x="385" y="656"/>
                    </a:cubicBezTo>
                    <a:cubicBezTo>
                      <a:pt x="386" y="723"/>
                      <a:pt x="400" y="775"/>
                      <a:pt x="418" y="819"/>
                    </a:cubicBezTo>
                    <a:cubicBezTo>
                      <a:pt x="453" y="896"/>
                      <a:pt x="502" y="950"/>
                      <a:pt x="507" y="1040"/>
                    </a:cubicBezTo>
                    <a:cubicBezTo>
                      <a:pt x="507" y="1041"/>
                      <a:pt x="507" y="1043"/>
                      <a:pt x="507" y="1044"/>
                    </a:cubicBezTo>
                    <a:cubicBezTo>
                      <a:pt x="507" y="1047"/>
                      <a:pt x="507" y="1047"/>
                      <a:pt x="507" y="1047"/>
                    </a:cubicBezTo>
                    <a:cubicBezTo>
                      <a:pt x="507" y="1049"/>
                      <a:pt x="507" y="1052"/>
                      <a:pt x="507" y="1055"/>
                    </a:cubicBezTo>
                    <a:cubicBezTo>
                      <a:pt x="507" y="1055"/>
                      <a:pt x="507" y="1055"/>
                      <a:pt x="507" y="1055"/>
                    </a:cubicBezTo>
                    <a:cubicBezTo>
                      <a:pt x="507" y="1055"/>
                      <a:pt x="507" y="1055"/>
                      <a:pt x="507" y="1055"/>
                    </a:cubicBezTo>
                    <a:cubicBezTo>
                      <a:pt x="507" y="1057"/>
                      <a:pt x="507" y="1059"/>
                      <a:pt x="507" y="1061"/>
                    </a:cubicBezTo>
                    <a:cubicBezTo>
                      <a:pt x="507" y="1061"/>
                      <a:pt x="507" y="1061"/>
                      <a:pt x="507" y="1061"/>
                    </a:cubicBezTo>
                    <a:cubicBezTo>
                      <a:pt x="507" y="1063"/>
                      <a:pt x="507" y="1065"/>
                      <a:pt x="507" y="1067"/>
                    </a:cubicBezTo>
                    <a:cubicBezTo>
                      <a:pt x="507" y="1067"/>
                      <a:pt x="507" y="1067"/>
                      <a:pt x="507" y="1067"/>
                    </a:cubicBezTo>
                    <a:cubicBezTo>
                      <a:pt x="507" y="1070"/>
                      <a:pt x="507" y="1072"/>
                      <a:pt x="507" y="1074"/>
                    </a:cubicBezTo>
                    <a:cubicBezTo>
                      <a:pt x="507" y="1074"/>
                      <a:pt x="507" y="1074"/>
                      <a:pt x="507" y="1074"/>
                    </a:cubicBezTo>
                    <a:cubicBezTo>
                      <a:pt x="506" y="1076"/>
                      <a:pt x="506" y="1078"/>
                      <a:pt x="506" y="1080"/>
                    </a:cubicBezTo>
                    <a:cubicBezTo>
                      <a:pt x="506" y="1080"/>
                      <a:pt x="506" y="1080"/>
                      <a:pt x="506" y="1080"/>
                    </a:cubicBezTo>
                    <a:cubicBezTo>
                      <a:pt x="506" y="1082"/>
                      <a:pt x="506" y="1084"/>
                      <a:pt x="505" y="1086"/>
                    </a:cubicBezTo>
                    <a:cubicBezTo>
                      <a:pt x="505" y="1086"/>
                      <a:pt x="505" y="1086"/>
                      <a:pt x="505" y="1086"/>
                    </a:cubicBezTo>
                    <a:cubicBezTo>
                      <a:pt x="505" y="1089"/>
                      <a:pt x="505" y="1091"/>
                      <a:pt x="504" y="1093"/>
                    </a:cubicBezTo>
                    <a:cubicBezTo>
                      <a:pt x="504" y="1093"/>
                      <a:pt x="504" y="1093"/>
                      <a:pt x="504" y="1093"/>
                    </a:cubicBezTo>
                    <a:cubicBezTo>
                      <a:pt x="504" y="1095"/>
                      <a:pt x="504" y="1097"/>
                      <a:pt x="503" y="1099"/>
                    </a:cubicBezTo>
                    <a:cubicBezTo>
                      <a:pt x="503" y="1099"/>
                      <a:pt x="503" y="1099"/>
                      <a:pt x="503" y="1099"/>
                    </a:cubicBezTo>
                    <a:cubicBezTo>
                      <a:pt x="503" y="1101"/>
                      <a:pt x="503" y="1103"/>
                      <a:pt x="502" y="1105"/>
                    </a:cubicBezTo>
                    <a:cubicBezTo>
                      <a:pt x="502" y="1105"/>
                      <a:pt x="502" y="1105"/>
                      <a:pt x="502" y="1105"/>
                    </a:cubicBezTo>
                    <a:cubicBezTo>
                      <a:pt x="502" y="1107"/>
                      <a:pt x="501" y="1109"/>
                      <a:pt x="501" y="1111"/>
                    </a:cubicBezTo>
                    <a:cubicBezTo>
                      <a:pt x="501" y="1111"/>
                      <a:pt x="501" y="1111"/>
                      <a:pt x="501" y="1111"/>
                    </a:cubicBezTo>
                    <a:cubicBezTo>
                      <a:pt x="501" y="1113"/>
                      <a:pt x="500" y="1115"/>
                      <a:pt x="499" y="1117"/>
                    </a:cubicBezTo>
                    <a:cubicBezTo>
                      <a:pt x="499" y="1117"/>
                      <a:pt x="499" y="1117"/>
                      <a:pt x="499" y="1117"/>
                    </a:cubicBezTo>
                    <a:cubicBezTo>
                      <a:pt x="499" y="1119"/>
                      <a:pt x="498" y="1121"/>
                      <a:pt x="498" y="1123"/>
                    </a:cubicBezTo>
                    <a:cubicBezTo>
                      <a:pt x="498" y="1123"/>
                      <a:pt x="498" y="1123"/>
                      <a:pt x="498" y="1123"/>
                    </a:cubicBezTo>
                    <a:cubicBezTo>
                      <a:pt x="497" y="1127"/>
                      <a:pt x="496" y="1131"/>
                      <a:pt x="494" y="1135"/>
                    </a:cubicBezTo>
                    <a:cubicBezTo>
                      <a:pt x="494" y="1135"/>
                      <a:pt x="494" y="1135"/>
                      <a:pt x="494" y="1135"/>
                    </a:cubicBezTo>
                    <a:cubicBezTo>
                      <a:pt x="468" y="1213"/>
                      <a:pt x="405" y="1276"/>
                      <a:pt x="324" y="1299"/>
                    </a:cubicBezTo>
                    <a:cubicBezTo>
                      <a:pt x="324" y="1299"/>
                      <a:pt x="324" y="1299"/>
                      <a:pt x="324" y="1299"/>
                    </a:cubicBezTo>
                    <a:cubicBezTo>
                      <a:pt x="318" y="1301"/>
                      <a:pt x="312" y="1302"/>
                      <a:pt x="305" y="1303"/>
                    </a:cubicBezTo>
                    <a:cubicBezTo>
                      <a:pt x="305" y="1303"/>
                      <a:pt x="305" y="1303"/>
                      <a:pt x="305" y="1303"/>
                    </a:cubicBezTo>
                    <a:cubicBezTo>
                      <a:pt x="303" y="1304"/>
                      <a:pt x="301" y="1304"/>
                      <a:pt x="299" y="1305"/>
                    </a:cubicBezTo>
                    <a:cubicBezTo>
                      <a:pt x="299" y="1305"/>
                      <a:pt x="299" y="1305"/>
                      <a:pt x="299" y="1305"/>
                    </a:cubicBezTo>
                    <a:cubicBezTo>
                      <a:pt x="297" y="1305"/>
                      <a:pt x="295" y="1305"/>
                      <a:pt x="293" y="1306"/>
                    </a:cubicBezTo>
                    <a:cubicBezTo>
                      <a:pt x="293" y="1306"/>
                      <a:pt x="293" y="1306"/>
                      <a:pt x="293" y="1306"/>
                    </a:cubicBezTo>
                    <a:cubicBezTo>
                      <a:pt x="289" y="1306"/>
                      <a:pt x="284" y="1307"/>
                      <a:pt x="280" y="1307"/>
                    </a:cubicBezTo>
                    <a:cubicBezTo>
                      <a:pt x="280" y="1307"/>
                      <a:pt x="280" y="1307"/>
                      <a:pt x="280" y="1307"/>
                    </a:cubicBezTo>
                    <a:cubicBezTo>
                      <a:pt x="278" y="1308"/>
                      <a:pt x="276" y="1308"/>
                      <a:pt x="273" y="1308"/>
                    </a:cubicBezTo>
                    <a:cubicBezTo>
                      <a:pt x="273" y="1308"/>
                      <a:pt x="273" y="1308"/>
                      <a:pt x="273" y="1308"/>
                    </a:cubicBezTo>
                    <a:cubicBezTo>
                      <a:pt x="269" y="1308"/>
                      <a:pt x="265" y="1308"/>
                      <a:pt x="260" y="1309"/>
                    </a:cubicBezTo>
                    <a:cubicBezTo>
                      <a:pt x="260" y="1309"/>
                      <a:pt x="260" y="1309"/>
                      <a:pt x="260" y="1309"/>
                    </a:cubicBezTo>
                    <a:cubicBezTo>
                      <a:pt x="258" y="1309"/>
                      <a:pt x="256" y="1309"/>
                      <a:pt x="253" y="1309"/>
                    </a:cubicBezTo>
                    <a:cubicBezTo>
                      <a:pt x="253" y="1309"/>
                      <a:pt x="253" y="1309"/>
                      <a:pt x="253" y="1309"/>
                    </a:cubicBezTo>
                    <a:cubicBezTo>
                      <a:pt x="251" y="1309"/>
                      <a:pt x="249" y="1309"/>
                      <a:pt x="247" y="1309"/>
                    </a:cubicBezTo>
                    <a:cubicBezTo>
                      <a:pt x="247" y="1309"/>
                      <a:pt x="247" y="1309"/>
                      <a:pt x="247" y="1309"/>
                    </a:cubicBezTo>
                    <a:cubicBezTo>
                      <a:pt x="242" y="1308"/>
                      <a:pt x="238" y="1308"/>
                      <a:pt x="233" y="1308"/>
                    </a:cubicBezTo>
                    <a:cubicBezTo>
                      <a:pt x="233" y="1308"/>
                      <a:pt x="233" y="1308"/>
                      <a:pt x="233" y="1308"/>
                    </a:cubicBezTo>
                    <a:cubicBezTo>
                      <a:pt x="231" y="1308"/>
                      <a:pt x="229" y="1308"/>
                      <a:pt x="227" y="1307"/>
                    </a:cubicBezTo>
                    <a:cubicBezTo>
                      <a:pt x="227" y="1307"/>
                      <a:pt x="227" y="1307"/>
                      <a:pt x="227" y="1307"/>
                    </a:cubicBezTo>
                    <a:cubicBezTo>
                      <a:pt x="223" y="1307"/>
                      <a:pt x="218" y="1306"/>
                      <a:pt x="214" y="1306"/>
                    </a:cubicBezTo>
                    <a:cubicBezTo>
                      <a:pt x="214" y="1306"/>
                      <a:pt x="214" y="1306"/>
                      <a:pt x="214" y="1306"/>
                    </a:cubicBezTo>
                    <a:cubicBezTo>
                      <a:pt x="212" y="1305"/>
                      <a:pt x="210" y="1305"/>
                      <a:pt x="208" y="1305"/>
                    </a:cubicBezTo>
                    <a:cubicBezTo>
                      <a:pt x="208" y="1305"/>
                      <a:pt x="208" y="1305"/>
                      <a:pt x="208" y="1305"/>
                    </a:cubicBezTo>
                    <a:cubicBezTo>
                      <a:pt x="205" y="1304"/>
                      <a:pt x="203" y="1304"/>
                      <a:pt x="201" y="1303"/>
                    </a:cubicBezTo>
                    <a:cubicBezTo>
                      <a:pt x="201" y="1303"/>
                      <a:pt x="201" y="1303"/>
                      <a:pt x="201" y="1303"/>
                    </a:cubicBezTo>
                    <a:cubicBezTo>
                      <a:pt x="195" y="1302"/>
                      <a:pt x="189" y="1301"/>
                      <a:pt x="183" y="1299"/>
                    </a:cubicBezTo>
                    <a:cubicBezTo>
                      <a:pt x="183" y="1299"/>
                      <a:pt x="183" y="1299"/>
                      <a:pt x="183" y="1299"/>
                    </a:cubicBezTo>
                    <a:cubicBezTo>
                      <a:pt x="101" y="1276"/>
                      <a:pt x="38" y="1213"/>
                      <a:pt x="13" y="1135"/>
                    </a:cubicBezTo>
                    <a:cubicBezTo>
                      <a:pt x="12" y="1135"/>
                      <a:pt x="12" y="1135"/>
                      <a:pt x="12" y="1135"/>
                    </a:cubicBezTo>
                    <a:cubicBezTo>
                      <a:pt x="11" y="1131"/>
                      <a:pt x="10" y="1127"/>
                      <a:pt x="9" y="1123"/>
                    </a:cubicBezTo>
                    <a:cubicBezTo>
                      <a:pt x="9" y="1123"/>
                      <a:pt x="9" y="1123"/>
                      <a:pt x="9" y="1123"/>
                    </a:cubicBezTo>
                    <a:cubicBezTo>
                      <a:pt x="8" y="1121"/>
                      <a:pt x="8" y="1119"/>
                      <a:pt x="7" y="1117"/>
                    </a:cubicBezTo>
                    <a:cubicBezTo>
                      <a:pt x="7" y="1117"/>
                      <a:pt x="7" y="1117"/>
                      <a:pt x="7" y="1117"/>
                    </a:cubicBezTo>
                    <a:cubicBezTo>
                      <a:pt x="7" y="1115"/>
                      <a:pt x="6" y="1113"/>
                      <a:pt x="6" y="1111"/>
                    </a:cubicBezTo>
                    <a:cubicBezTo>
                      <a:pt x="6" y="1111"/>
                      <a:pt x="6" y="1111"/>
                      <a:pt x="6" y="1111"/>
                    </a:cubicBezTo>
                    <a:cubicBezTo>
                      <a:pt x="5" y="1109"/>
                      <a:pt x="5" y="1107"/>
                      <a:pt x="5" y="1105"/>
                    </a:cubicBezTo>
                    <a:cubicBezTo>
                      <a:pt x="5" y="1105"/>
                      <a:pt x="5" y="1105"/>
                      <a:pt x="5" y="1105"/>
                    </a:cubicBezTo>
                    <a:cubicBezTo>
                      <a:pt x="4" y="1103"/>
                      <a:pt x="4" y="1101"/>
                      <a:pt x="3" y="1099"/>
                    </a:cubicBezTo>
                    <a:cubicBezTo>
                      <a:pt x="3" y="1099"/>
                      <a:pt x="3" y="1099"/>
                      <a:pt x="3" y="1099"/>
                    </a:cubicBezTo>
                    <a:cubicBezTo>
                      <a:pt x="3" y="1097"/>
                      <a:pt x="3" y="1095"/>
                      <a:pt x="2" y="1093"/>
                    </a:cubicBezTo>
                    <a:cubicBezTo>
                      <a:pt x="2" y="1093"/>
                      <a:pt x="2" y="1093"/>
                      <a:pt x="2" y="1093"/>
                    </a:cubicBezTo>
                    <a:cubicBezTo>
                      <a:pt x="2" y="1091"/>
                      <a:pt x="2" y="1089"/>
                      <a:pt x="1" y="1086"/>
                    </a:cubicBezTo>
                    <a:cubicBezTo>
                      <a:pt x="1" y="1086"/>
                      <a:pt x="1" y="1086"/>
                      <a:pt x="1" y="1086"/>
                    </a:cubicBezTo>
                    <a:cubicBezTo>
                      <a:pt x="1" y="1084"/>
                      <a:pt x="1" y="1082"/>
                      <a:pt x="1" y="1080"/>
                    </a:cubicBezTo>
                    <a:cubicBezTo>
                      <a:pt x="1" y="1080"/>
                      <a:pt x="1" y="1080"/>
                      <a:pt x="1" y="1080"/>
                    </a:cubicBezTo>
                    <a:cubicBezTo>
                      <a:pt x="1" y="1078"/>
                      <a:pt x="0" y="1076"/>
                      <a:pt x="0" y="1074"/>
                    </a:cubicBezTo>
                    <a:cubicBezTo>
                      <a:pt x="0" y="1074"/>
                      <a:pt x="0" y="1074"/>
                      <a:pt x="0" y="1074"/>
                    </a:cubicBezTo>
                    <a:cubicBezTo>
                      <a:pt x="0" y="1072"/>
                      <a:pt x="0" y="1070"/>
                      <a:pt x="0" y="1067"/>
                    </a:cubicBezTo>
                    <a:cubicBezTo>
                      <a:pt x="0" y="1067"/>
                      <a:pt x="0" y="1067"/>
                      <a:pt x="0" y="1067"/>
                    </a:cubicBezTo>
                    <a:cubicBezTo>
                      <a:pt x="0" y="1065"/>
                      <a:pt x="0" y="1063"/>
                      <a:pt x="0" y="1061"/>
                    </a:cubicBezTo>
                    <a:cubicBezTo>
                      <a:pt x="0" y="1061"/>
                      <a:pt x="0" y="1061"/>
                      <a:pt x="0" y="1061"/>
                    </a:cubicBezTo>
                    <a:cubicBezTo>
                      <a:pt x="0" y="1059"/>
                      <a:pt x="0" y="1057"/>
                      <a:pt x="0" y="1055"/>
                    </a:cubicBezTo>
                    <a:cubicBezTo>
                      <a:pt x="0" y="1055"/>
                      <a:pt x="0" y="1055"/>
                      <a:pt x="0" y="1055"/>
                    </a:cubicBezTo>
                    <a:cubicBezTo>
                      <a:pt x="0" y="1055"/>
                      <a:pt x="0" y="1055"/>
                      <a:pt x="0" y="1055"/>
                    </a:cubicBezTo>
                    <a:cubicBezTo>
                      <a:pt x="0" y="1052"/>
                      <a:pt x="0" y="1049"/>
                      <a:pt x="0" y="1047"/>
                    </a:cubicBezTo>
                    <a:cubicBezTo>
                      <a:pt x="0" y="1046"/>
                      <a:pt x="0" y="1045"/>
                      <a:pt x="0" y="1044"/>
                    </a:cubicBezTo>
                    <a:cubicBezTo>
                      <a:pt x="0" y="1043"/>
                      <a:pt x="0" y="1041"/>
                      <a:pt x="0" y="1040"/>
                    </a:cubicBezTo>
                    <a:cubicBezTo>
                      <a:pt x="5" y="950"/>
                      <a:pt x="54" y="896"/>
                      <a:pt x="89" y="819"/>
                    </a:cubicBezTo>
                    <a:close/>
                  </a:path>
                </a:pathLst>
              </a:custGeom>
              <a:solidFill>
                <a:srgbClr val="768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84" name="ïsḷiḓè">
                <a:extLst>
                  <a:ext uri="{FF2B5EF4-FFF2-40B4-BE49-F238E27FC236}">
                    <a16:creationId xmlns:a16="http://schemas.microsoft.com/office/drawing/2014/main" id="{CAB02A0B-D69B-4504-9471-E76A9FD99706}"/>
                  </a:ext>
                </a:extLst>
              </p:cNvPr>
              <p:cNvSpPr/>
              <p:nvPr/>
            </p:nvSpPr>
            <p:spPr bwMode="auto">
              <a:xfrm>
                <a:off x="4448176" y="2821245"/>
                <a:ext cx="611188" cy="612775"/>
              </a:xfrm>
              <a:prstGeom prst="ellipse">
                <a:avLst/>
              </a:pr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85" name="îSlïďê">
                <a:extLst>
                  <a:ext uri="{FF2B5EF4-FFF2-40B4-BE49-F238E27FC236}">
                    <a16:creationId xmlns:a16="http://schemas.microsoft.com/office/drawing/2014/main" id="{4690425D-4D53-48A9-99BA-55D82333C465}"/>
                  </a:ext>
                </a:extLst>
              </p:cNvPr>
              <p:cNvSpPr/>
              <p:nvPr/>
            </p:nvSpPr>
            <p:spPr bwMode="auto">
              <a:xfrm>
                <a:off x="5187951" y="4672270"/>
                <a:ext cx="1816100" cy="706438"/>
              </a:xfrm>
              <a:custGeom>
                <a:avLst/>
                <a:gdLst>
                  <a:gd name="T0" fmla="*/ 820 w 1308"/>
                  <a:gd name="T1" fmla="*/ 89 h 508"/>
                  <a:gd name="T2" fmla="*/ 1046 w 1308"/>
                  <a:gd name="T3" fmla="*/ 1 h 508"/>
                  <a:gd name="T4" fmla="*/ 1055 w 1308"/>
                  <a:gd name="T5" fmla="*/ 0 h 508"/>
                  <a:gd name="T6" fmla="*/ 1067 w 1308"/>
                  <a:gd name="T7" fmla="*/ 1 h 508"/>
                  <a:gd name="T8" fmla="*/ 1074 w 1308"/>
                  <a:gd name="T9" fmla="*/ 1 h 508"/>
                  <a:gd name="T10" fmla="*/ 1086 w 1308"/>
                  <a:gd name="T11" fmla="*/ 2 h 508"/>
                  <a:gd name="T12" fmla="*/ 1093 w 1308"/>
                  <a:gd name="T13" fmla="*/ 3 h 508"/>
                  <a:gd name="T14" fmla="*/ 1105 w 1308"/>
                  <a:gd name="T15" fmla="*/ 5 h 508"/>
                  <a:gd name="T16" fmla="*/ 1111 w 1308"/>
                  <a:gd name="T17" fmla="*/ 7 h 508"/>
                  <a:gd name="T18" fmla="*/ 1123 w 1308"/>
                  <a:gd name="T19" fmla="*/ 10 h 508"/>
                  <a:gd name="T20" fmla="*/ 1135 w 1308"/>
                  <a:gd name="T21" fmla="*/ 13 h 508"/>
                  <a:gd name="T22" fmla="*/ 1303 w 1308"/>
                  <a:gd name="T23" fmla="*/ 202 h 508"/>
                  <a:gd name="T24" fmla="*/ 1304 w 1308"/>
                  <a:gd name="T25" fmla="*/ 208 h 508"/>
                  <a:gd name="T26" fmla="*/ 1307 w 1308"/>
                  <a:gd name="T27" fmla="*/ 228 h 508"/>
                  <a:gd name="T28" fmla="*/ 1308 w 1308"/>
                  <a:gd name="T29" fmla="*/ 234 h 508"/>
                  <a:gd name="T30" fmla="*/ 1308 w 1308"/>
                  <a:gd name="T31" fmla="*/ 254 h 508"/>
                  <a:gd name="T32" fmla="*/ 1308 w 1308"/>
                  <a:gd name="T33" fmla="*/ 261 h 508"/>
                  <a:gd name="T34" fmla="*/ 1307 w 1308"/>
                  <a:gd name="T35" fmla="*/ 281 h 508"/>
                  <a:gd name="T36" fmla="*/ 1305 w 1308"/>
                  <a:gd name="T37" fmla="*/ 294 h 508"/>
                  <a:gd name="T38" fmla="*/ 1303 w 1308"/>
                  <a:gd name="T39" fmla="*/ 306 h 508"/>
                  <a:gd name="T40" fmla="*/ 1299 w 1308"/>
                  <a:gd name="T41" fmla="*/ 325 h 508"/>
                  <a:gd name="T42" fmla="*/ 1123 w 1308"/>
                  <a:gd name="T43" fmla="*/ 499 h 508"/>
                  <a:gd name="T44" fmla="*/ 1117 w 1308"/>
                  <a:gd name="T45" fmla="*/ 500 h 508"/>
                  <a:gd name="T46" fmla="*/ 1105 w 1308"/>
                  <a:gd name="T47" fmla="*/ 503 h 508"/>
                  <a:gd name="T48" fmla="*/ 1099 w 1308"/>
                  <a:gd name="T49" fmla="*/ 504 h 508"/>
                  <a:gd name="T50" fmla="*/ 1086 w 1308"/>
                  <a:gd name="T51" fmla="*/ 506 h 508"/>
                  <a:gd name="T52" fmla="*/ 1080 w 1308"/>
                  <a:gd name="T53" fmla="*/ 507 h 508"/>
                  <a:gd name="T54" fmla="*/ 1067 w 1308"/>
                  <a:gd name="T55" fmla="*/ 508 h 508"/>
                  <a:gd name="T56" fmla="*/ 1061 w 1308"/>
                  <a:gd name="T57" fmla="*/ 508 h 508"/>
                  <a:gd name="T58" fmla="*/ 1053 w 1308"/>
                  <a:gd name="T59" fmla="*/ 508 h 508"/>
                  <a:gd name="T60" fmla="*/ 1047 w 1308"/>
                  <a:gd name="T61" fmla="*/ 508 h 508"/>
                  <a:gd name="T62" fmla="*/ 489 w 1308"/>
                  <a:gd name="T63" fmla="*/ 419 h 508"/>
                  <a:gd name="T64" fmla="*/ 262 w 1308"/>
                  <a:gd name="T65" fmla="*/ 508 h 508"/>
                  <a:gd name="T66" fmla="*/ 254 w 1308"/>
                  <a:gd name="T67" fmla="*/ 508 h 508"/>
                  <a:gd name="T68" fmla="*/ 241 w 1308"/>
                  <a:gd name="T69" fmla="*/ 508 h 508"/>
                  <a:gd name="T70" fmla="*/ 234 w 1308"/>
                  <a:gd name="T71" fmla="*/ 507 h 508"/>
                  <a:gd name="T72" fmla="*/ 222 w 1308"/>
                  <a:gd name="T73" fmla="*/ 506 h 508"/>
                  <a:gd name="T74" fmla="*/ 215 w 1308"/>
                  <a:gd name="T75" fmla="*/ 505 h 508"/>
                  <a:gd name="T76" fmla="*/ 203 w 1308"/>
                  <a:gd name="T77" fmla="*/ 503 h 508"/>
                  <a:gd name="T78" fmla="*/ 197 w 1308"/>
                  <a:gd name="T79" fmla="*/ 502 h 508"/>
                  <a:gd name="T80" fmla="*/ 185 w 1308"/>
                  <a:gd name="T81" fmla="*/ 499 h 508"/>
                  <a:gd name="T82" fmla="*/ 173 w 1308"/>
                  <a:gd name="T83" fmla="*/ 495 h 508"/>
                  <a:gd name="T84" fmla="*/ 5 w 1308"/>
                  <a:gd name="T85" fmla="*/ 306 h 508"/>
                  <a:gd name="T86" fmla="*/ 4 w 1308"/>
                  <a:gd name="T87" fmla="*/ 300 h 508"/>
                  <a:gd name="T88" fmla="*/ 1 w 1308"/>
                  <a:gd name="T89" fmla="*/ 281 h 508"/>
                  <a:gd name="T90" fmla="*/ 0 w 1308"/>
                  <a:gd name="T91" fmla="*/ 274 h 508"/>
                  <a:gd name="T92" fmla="*/ 0 w 1308"/>
                  <a:gd name="T93" fmla="*/ 254 h 508"/>
                  <a:gd name="T94" fmla="*/ 0 w 1308"/>
                  <a:gd name="T95" fmla="*/ 248 h 508"/>
                  <a:gd name="T96" fmla="*/ 1 w 1308"/>
                  <a:gd name="T97" fmla="*/ 228 h 508"/>
                  <a:gd name="T98" fmla="*/ 3 w 1308"/>
                  <a:gd name="T99" fmla="*/ 215 h 508"/>
                  <a:gd name="T100" fmla="*/ 5 w 1308"/>
                  <a:gd name="T101" fmla="*/ 202 h 508"/>
                  <a:gd name="T102" fmla="*/ 9 w 1308"/>
                  <a:gd name="T103" fmla="*/ 184 h 508"/>
                  <a:gd name="T104" fmla="*/ 185 w 1308"/>
                  <a:gd name="T105" fmla="*/ 10 h 508"/>
                  <a:gd name="T106" fmla="*/ 191 w 1308"/>
                  <a:gd name="T107" fmla="*/ 8 h 508"/>
                  <a:gd name="T108" fmla="*/ 203 w 1308"/>
                  <a:gd name="T109" fmla="*/ 5 h 508"/>
                  <a:gd name="T110" fmla="*/ 209 w 1308"/>
                  <a:gd name="T111" fmla="*/ 4 h 508"/>
                  <a:gd name="T112" fmla="*/ 222 w 1308"/>
                  <a:gd name="T113" fmla="*/ 2 h 508"/>
                  <a:gd name="T114" fmla="*/ 228 w 1308"/>
                  <a:gd name="T115" fmla="*/ 2 h 508"/>
                  <a:gd name="T116" fmla="*/ 241 w 1308"/>
                  <a:gd name="T117" fmla="*/ 1 h 508"/>
                  <a:gd name="T118" fmla="*/ 247 w 1308"/>
                  <a:gd name="T119" fmla="*/ 1 h 508"/>
                  <a:gd name="T120" fmla="*/ 254 w 1308"/>
                  <a:gd name="T121" fmla="*/ 0 h 508"/>
                  <a:gd name="T122" fmla="*/ 268 w 1308"/>
                  <a:gd name="T123" fmla="*/ 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8" h="508">
                    <a:moveTo>
                      <a:pt x="489" y="89"/>
                    </a:moveTo>
                    <a:cubicBezTo>
                      <a:pt x="533" y="107"/>
                      <a:pt x="584" y="121"/>
                      <a:pt x="652" y="122"/>
                    </a:cubicBezTo>
                    <a:cubicBezTo>
                      <a:pt x="722" y="122"/>
                      <a:pt x="775" y="108"/>
                      <a:pt x="820" y="89"/>
                    </a:cubicBezTo>
                    <a:cubicBezTo>
                      <a:pt x="896" y="54"/>
                      <a:pt x="950" y="6"/>
                      <a:pt x="1039" y="1"/>
                    </a:cubicBezTo>
                    <a:cubicBezTo>
                      <a:pt x="1041" y="1"/>
                      <a:pt x="1043" y="1"/>
                      <a:pt x="1044" y="1"/>
                    </a:cubicBezTo>
                    <a:cubicBezTo>
                      <a:pt x="1046" y="1"/>
                      <a:pt x="1046" y="1"/>
                      <a:pt x="1046" y="1"/>
                    </a:cubicBezTo>
                    <a:cubicBezTo>
                      <a:pt x="1049" y="1"/>
                      <a:pt x="1052" y="0"/>
                      <a:pt x="1054" y="0"/>
                    </a:cubicBezTo>
                    <a:cubicBezTo>
                      <a:pt x="1055" y="0"/>
                      <a:pt x="1055" y="0"/>
                      <a:pt x="1055" y="0"/>
                    </a:cubicBezTo>
                    <a:cubicBezTo>
                      <a:pt x="1055" y="0"/>
                      <a:pt x="1055" y="0"/>
                      <a:pt x="1055" y="0"/>
                    </a:cubicBezTo>
                    <a:cubicBezTo>
                      <a:pt x="1057" y="0"/>
                      <a:pt x="1059" y="0"/>
                      <a:pt x="1061" y="1"/>
                    </a:cubicBezTo>
                    <a:cubicBezTo>
                      <a:pt x="1061" y="1"/>
                      <a:pt x="1061" y="1"/>
                      <a:pt x="1061" y="1"/>
                    </a:cubicBezTo>
                    <a:cubicBezTo>
                      <a:pt x="1063" y="1"/>
                      <a:pt x="1065" y="1"/>
                      <a:pt x="1067" y="1"/>
                    </a:cubicBezTo>
                    <a:cubicBezTo>
                      <a:pt x="1067" y="1"/>
                      <a:pt x="1067" y="1"/>
                      <a:pt x="1067" y="1"/>
                    </a:cubicBezTo>
                    <a:cubicBezTo>
                      <a:pt x="1069" y="1"/>
                      <a:pt x="1072" y="1"/>
                      <a:pt x="1074" y="1"/>
                    </a:cubicBezTo>
                    <a:cubicBezTo>
                      <a:pt x="1074" y="1"/>
                      <a:pt x="1074" y="1"/>
                      <a:pt x="1074" y="1"/>
                    </a:cubicBezTo>
                    <a:cubicBezTo>
                      <a:pt x="1076" y="1"/>
                      <a:pt x="1078" y="1"/>
                      <a:pt x="1080" y="2"/>
                    </a:cubicBezTo>
                    <a:cubicBezTo>
                      <a:pt x="1080" y="2"/>
                      <a:pt x="1080" y="2"/>
                      <a:pt x="1080" y="2"/>
                    </a:cubicBezTo>
                    <a:cubicBezTo>
                      <a:pt x="1082" y="2"/>
                      <a:pt x="1084" y="2"/>
                      <a:pt x="1086" y="2"/>
                    </a:cubicBezTo>
                    <a:cubicBezTo>
                      <a:pt x="1086" y="2"/>
                      <a:pt x="1086" y="2"/>
                      <a:pt x="1086" y="2"/>
                    </a:cubicBezTo>
                    <a:cubicBezTo>
                      <a:pt x="1088" y="3"/>
                      <a:pt x="1091" y="3"/>
                      <a:pt x="1093" y="3"/>
                    </a:cubicBezTo>
                    <a:cubicBezTo>
                      <a:pt x="1093" y="3"/>
                      <a:pt x="1093" y="3"/>
                      <a:pt x="1093" y="3"/>
                    </a:cubicBezTo>
                    <a:cubicBezTo>
                      <a:pt x="1095" y="4"/>
                      <a:pt x="1097" y="4"/>
                      <a:pt x="1099" y="4"/>
                    </a:cubicBezTo>
                    <a:cubicBezTo>
                      <a:pt x="1099" y="4"/>
                      <a:pt x="1099" y="4"/>
                      <a:pt x="1099" y="4"/>
                    </a:cubicBezTo>
                    <a:cubicBezTo>
                      <a:pt x="1101" y="5"/>
                      <a:pt x="1103" y="5"/>
                      <a:pt x="1105" y="5"/>
                    </a:cubicBezTo>
                    <a:cubicBezTo>
                      <a:pt x="1105" y="5"/>
                      <a:pt x="1105" y="5"/>
                      <a:pt x="1105" y="5"/>
                    </a:cubicBezTo>
                    <a:cubicBezTo>
                      <a:pt x="1107" y="6"/>
                      <a:pt x="1109" y="6"/>
                      <a:pt x="1111" y="7"/>
                    </a:cubicBezTo>
                    <a:cubicBezTo>
                      <a:pt x="1111" y="7"/>
                      <a:pt x="1111" y="7"/>
                      <a:pt x="1111" y="7"/>
                    </a:cubicBezTo>
                    <a:cubicBezTo>
                      <a:pt x="1113" y="7"/>
                      <a:pt x="1115" y="8"/>
                      <a:pt x="1117" y="8"/>
                    </a:cubicBezTo>
                    <a:cubicBezTo>
                      <a:pt x="1117" y="8"/>
                      <a:pt x="1117" y="8"/>
                      <a:pt x="1117" y="8"/>
                    </a:cubicBezTo>
                    <a:cubicBezTo>
                      <a:pt x="1119" y="9"/>
                      <a:pt x="1121" y="9"/>
                      <a:pt x="1123" y="10"/>
                    </a:cubicBezTo>
                    <a:cubicBezTo>
                      <a:pt x="1123" y="10"/>
                      <a:pt x="1123" y="10"/>
                      <a:pt x="1123" y="10"/>
                    </a:cubicBezTo>
                    <a:cubicBezTo>
                      <a:pt x="1127" y="11"/>
                      <a:pt x="1131" y="12"/>
                      <a:pt x="1135" y="13"/>
                    </a:cubicBezTo>
                    <a:cubicBezTo>
                      <a:pt x="1135" y="13"/>
                      <a:pt x="1135" y="13"/>
                      <a:pt x="1135" y="13"/>
                    </a:cubicBezTo>
                    <a:cubicBezTo>
                      <a:pt x="1213" y="39"/>
                      <a:pt x="1275" y="102"/>
                      <a:pt x="1299" y="184"/>
                    </a:cubicBezTo>
                    <a:cubicBezTo>
                      <a:pt x="1299" y="184"/>
                      <a:pt x="1299" y="184"/>
                      <a:pt x="1299" y="184"/>
                    </a:cubicBezTo>
                    <a:cubicBezTo>
                      <a:pt x="1300" y="190"/>
                      <a:pt x="1302" y="196"/>
                      <a:pt x="1303" y="202"/>
                    </a:cubicBezTo>
                    <a:cubicBezTo>
                      <a:pt x="1303" y="202"/>
                      <a:pt x="1303" y="202"/>
                      <a:pt x="1303" y="202"/>
                    </a:cubicBezTo>
                    <a:cubicBezTo>
                      <a:pt x="1304" y="204"/>
                      <a:pt x="1304" y="206"/>
                      <a:pt x="1304" y="208"/>
                    </a:cubicBezTo>
                    <a:cubicBezTo>
                      <a:pt x="1304" y="208"/>
                      <a:pt x="1304" y="208"/>
                      <a:pt x="1304" y="208"/>
                    </a:cubicBezTo>
                    <a:cubicBezTo>
                      <a:pt x="1305" y="210"/>
                      <a:pt x="1305" y="213"/>
                      <a:pt x="1305" y="215"/>
                    </a:cubicBezTo>
                    <a:cubicBezTo>
                      <a:pt x="1305" y="215"/>
                      <a:pt x="1305" y="215"/>
                      <a:pt x="1305" y="215"/>
                    </a:cubicBezTo>
                    <a:cubicBezTo>
                      <a:pt x="1306" y="219"/>
                      <a:pt x="1307" y="223"/>
                      <a:pt x="1307" y="228"/>
                    </a:cubicBezTo>
                    <a:cubicBezTo>
                      <a:pt x="1307" y="228"/>
                      <a:pt x="1307" y="228"/>
                      <a:pt x="1307" y="228"/>
                    </a:cubicBezTo>
                    <a:cubicBezTo>
                      <a:pt x="1307" y="230"/>
                      <a:pt x="1307" y="232"/>
                      <a:pt x="1308" y="234"/>
                    </a:cubicBezTo>
                    <a:cubicBezTo>
                      <a:pt x="1308" y="234"/>
                      <a:pt x="1308" y="234"/>
                      <a:pt x="1308" y="234"/>
                    </a:cubicBezTo>
                    <a:cubicBezTo>
                      <a:pt x="1308" y="239"/>
                      <a:pt x="1308" y="243"/>
                      <a:pt x="1308" y="248"/>
                    </a:cubicBezTo>
                    <a:cubicBezTo>
                      <a:pt x="1308" y="248"/>
                      <a:pt x="1308" y="248"/>
                      <a:pt x="1308" y="248"/>
                    </a:cubicBezTo>
                    <a:cubicBezTo>
                      <a:pt x="1308" y="250"/>
                      <a:pt x="1308" y="252"/>
                      <a:pt x="1308" y="254"/>
                    </a:cubicBezTo>
                    <a:cubicBezTo>
                      <a:pt x="1308" y="254"/>
                      <a:pt x="1308" y="254"/>
                      <a:pt x="1308" y="254"/>
                    </a:cubicBezTo>
                    <a:cubicBezTo>
                      <a:pt x="1308" y="257"/>
                      <a:pt x="1308" y="259"/>
                      <a:pt x="1308" y="261"/>
                    </a:cubicBezTo>
                    <a:cubicBezTo>
                      <a:pt x="1308" y="261"/>
                      <a:pt x="1308" y="261"/>
                      <a:pt x="1308" y="261"/>
                    </a:cubicBezTo>
                    <a:cubicBezTo>
                      <a:pt x="1308" y="265"/>
                      <a:pt x="1308" y="270"/>
                      <a:pt x="1308" y="274"/>
                    </a:cubicBezTo>
                    <a:cubicBezTo>
                      <a:pt x="1308" y="274"/>
                      <a:pt x="1308" y="274"/>
                      <a:pt x="1308" y="274"/>
                    </a:cubicBezTo>
                    <a:cubicBezTo>
                      <a:pt x="1307" y="276"/>
                      <a:pt x="1307" y="279"/>
                      <a:pt x="1307" y="281"/>
                    </a:cubicBezTo>
                    <a:cubicBezTo>
                      <a:pt x="1307" y="281"/>
                      <a:pt x="1307" y="281"/>
                      <a:pt x="1307" y="281"/>
                    </a:cubicBezTo>
                    <a:cubicBezTo>
                      <a:pt x="1307" y="285"/>
                      <a:pt x="1306" y="289"/>
                      <a:pt x="1305" y="294"/>
                    </a:cubicBezTo>
                    <a:cubicBezTo>
                      <a:pt x="1305" y="294"/>
                      <a:pt x="1305" y="294"/>
                      <a:pt x="1305" y="294"/>
                    </a:cubicBezTo>
                    <a:cubicBezTo>
                      <a:pt x="1305" y="296"/>
                      <a:pt x="1305" y="298"/>
                      <a:pt x="1304" y="300"/>
                    </a:cubicBezTo>
                    <a:cubicBezTo>
                      <a:pt x="1304" y="300"/>
                      <a:pt x="1304" y="300"/>
                      <a:pt x="1304" y="300"/>
                    </a:cubicBezTo>
                    <a:cubicBezTo>
                      <a:pt x="1304" y="302"/>
                      <a:pt x="1304" y="304"/>
                      <a:pt x="1303" y="306"/>
                    </a:cubicBezTo>
                    <a:cubicBezTo>
                      <a:pt x="1303" y="306"/>
                      <a:pt x="1303" y="306"/>
                      <a:pt x="1303" y="306"/>
                    </a:cubicBezTo>
                    <a:cubicBezTo>
                      <a:pt x="1302" y="313"/>
                      <a:pt x="1300" y="319"/>
                      <a:pt x="1299" y="325"/>
                    </a:cubicBezTo>
                    <a:cubicBezTo>
                      <a:pt x="1299" y="325"/>
                      <a:pt x="1299" y="325"/>
                      <a:pt x="1299" y="325"/>
                    </a:cubicBezTo>
                    <a:cubicBezTo>
                      <a:pt x="1275" y="406"/>
                      <a:pt x="1213" y="469"/>
                      <a:pt x="1135" y="495"/>
                    </a:cubicBezTo>
                    <a:cubicBezTo>
                      <a:pt x="1135" y="495"/>
                      <a:pt x="1135" y="495"/>
                      <a:pt x="1135" y="495"/>
                    </a:cubicBezTo>
                    <a:cubicBezTo>
                      <a:pt x="1131" y="496"/>
                      <a:pt x="1127" y="498"/>
                      <a:pt x="1123" y="499"/>
                    </a:cubicBezTo>
                    <a:cubicBezTo>
                      <a:pt x="1123" y="499"/>
                      <a:pt x="1123" y="499"/>
                      <a:pt x="1123" y="499"/>
                    </a:cubicBezTo>
                    <a:cubicBezTo>
                      <a:pt x="1121" y="499"/>
                      <a:pt x="1119" y="500"/>
                      <a:pt x="1117" y="500"/>
                    </a:cubicBezTo>
                    <a:cubicBezTo>
                      <a:pt x="1117" y="500"/>
                      <a:pt x="1117" y="500"/>
                      <a:pt x="1117" y="500"/>
                    </a:cubicBezTo>
                    <a:cubicBezTo>
                      <a:pt x="1115" y="501"/>
                      <a:pt x="1113" y="501"/>
                      <a:pt x="1111" y="502"/>
                    </a:cubicBezTo>
                    <a:cubicBezTo>
                      <a:pt x="1111" y="502"/>
                      <a:pt x="1111" y="502"/>
                      <a:pt x="1111" y="502"/>
                    </a:cubicBezTo>
                    <a:cubicBezTo>
                      <a:pt x="1109" y="502"/>
                      <a:pt x="1107" y="503"/>
                      <a:pt x="1105" y="503"/>
                    </a:cubicBezTo>
                    <a:cubicBezTo>
                      <a:pt x="1105" y="503"/>
                      <a:pt x="1105" y="503"/>
                      <a:pt x="1105" y="503"/>
                    </a:cubicBezTo>
                    <a:cubicBezTo>
                      <a:pt x="1103" y="504"/>
                      <a:pt x="1101" y="504"/>
                      <a:pt x="1099" y="504"/>
                    </a:cubicBezTo>
                    <a:cubicBezTo>
                      <a:pt x="1099" y="504"/>
                      <a:pt x="1099" y="504"/>
                      <a:pt x="1099" y="504"/>
                    </a:cubicBezTo>
                    <a:cubicBezTo>
                      <a:pt x="1097" y="505"/>
                      <a:pt x="1095" y="505"/>
                      <a:pt x="1093" y="505"/>
                    </a:cubicBezTo>
                    <a:cubicBezTo>
                      <a:pt x="1093" y="505"/>
                      <a:pt x="1093" y="505"/>
                      <a:pt x="1093" y="505"/>
                    </a:cubicBezTo>
                    <a:cubicBezTo>
                      <a:pt x="1091" y="506"/>
                      <a:pt x="1088" y="506"/>
                      <a:pt x="1086" y="506"/>
                    </a:cubicBezTo>
                    <a:cubicBezTo>
                      <a:pt x="1086" y="506"/>
                      <a:pt x="1086" y="506"/>
                      <a:pt x="1086" y="506"/>
                    </a:cubicBezTo>
                    <a:cubicBezTo>
                      <a:pt x="1084" y="506"/>
                      <a:pt x="1082" y="507"/>
                      <a:pt x="1080" y="507"/>
                    </a:cubicBezTo>
                    <a:cubicBezTo>
                      <a:pt x="1080" y="507"/>
                      <a:pt x="1080" y="507"/>
                      <a:pt x="1080" y="507"/>
                    </a:cubicBezTo>
                    <a:cubicBezTo>
                      <a:pt x="1078" y="507"/>
                      <a:pt x="1076" y="507"/>
                      <a:pt x="1074" y="507"/>
                    </a:cubicBezTo>
                    <a:cubicBezTo>
                      <a:pt x="1074" y="507"/>
                      <a:pt x="1074" y="507"/>
                      <a:pt x="1074" y="507"/>
                    </a:cubicBezTo>
                    <a:cubicBezTo>
                      <a:pt x="1072" y="508"/>
                      <a:pt x="1069" y="508"/>
                      <a:pt x="1067" y="508"/>
                    </a:cubicBezTo>
                    <a:cubicBezTo>
                      <a:pt x="1067" y="508"/>
                      <a:pt x="1067" y="508"/>
                      <a:pt x="1067" y="508"/>
                    </a:cubicBezTo>
                    <a:cubicBezTo>
                      <a:pt x="1065" y="508"/>
                      <a:pt x="1063" y="508"/>
                      <a:pt x="1061" y="508"/>
                    </a:cubicBezTo>
                    <a:cubicBezTo>
                      <a:pt x="1061" y="508"/>
                      <a:pt x="1061" y="508"/>
                      <a:pt x="1061" y="508"/>
                    </a:cubicBezTo>
                    <a:cubicBezTo>
                      <a:pt x="1059" y="508"/>
                      <a:pt x="1057" y="508"/>
                      <a:pt x="1055" y="508"/>
                    </a:cubicBezTo>
                    <a:cubicBezTo>
                      <a:pt x="1055" y="508"/>
                      <a:pt x="1055" y="508"/>
                      <a:pt x="1055" y="508"/>
                    </a:cubicBezTo>
                    <a:cubicBezTo>
                      <a:pt x="1053" y="508"/>
                      <a:pt x="1053" y="508"/>
                      <a:pt x="1053" y="508"/>
                    </a:cubicBezTo>
                    <a:cubicBezTo>
                      <a:pt x="1052" y="508"/>
                      <a:pt x="1051" y="508"/>
                      <a:pt x="1051" y="508"/>
                    </a:cubicBezTo>
                    <a:cubicBezTo>
                      <a:pt x="1050" y="508"/>
                      <a:pt x="1048" y="508"/>
                      <a:pt x="1047" y="508"/>
                    </a:cubicBezTo>
                    <a:cubicBezTo>
                      <a:pt x="1047" y="508"/>
                      <a:pt x="1047" y="508"/>
                      <a:pt x="1047" y="508"/>
                    </a:cubicBezTo>
                    <a:cubicBezTo>
                      <a:pt x="953" y="505"/>
                      <a:pt x="898" y="455"/>
                      <a:pt x="820" y="420"/>
                    </a:cubicBezTo>
                    <a:cubicBezTo>
                      <a:pt x="775" y="401"/>
                      <a:pt x="723" y="387"/>
                      <a:pt x="653" y="386"/>
                    </a:cubicBezTo>
                    <a:cubicBezTo>
                      <a:pt x="585" y="387"/>
                      <a:pt x="533" y="401"/>
                      <a:pt x="489" y="419"/>
                    </a:cubicBezTo>
                    <a:cubicBezTo>
                      <a:pt x="412" y="454"/>
                      <a:pt x="359" y="503"/>
                      <a:pt x="268" y="508"/>
                    </a:cubicBezTo>
                    <a:cubicBezTo>
                      <a:pt x="267" y="508"/>
                      <a:pt x="265" y="508"/>
                      <a:pt x="264" y="508"/>
                    </a:cubicBezTo>
                    <a:cubicBezTo>
                      <a:pt x="262" y="508"/>
                      <a:pt x="262" y="508"/>
                      <a:pt x="262" y="508"/>
                    </a:cubicBezTo>
                    <a:cubicBezTo>
                      <a:pt x="259" y="508"/>
                      <a:pt x="256" y="508"/>
                      <a:pt x="254" y="508"/>
                    </a:cubicBezTo>
                    <a:cubicBezTo>
                      <a:pt x="254" y="508"/>
                      <a:pt x="254" y="508"/>
                      <a:pt x="254" y="508"/>
                    </a:cubicBezTo>
                    <a:cubicBezTo>
                      <a:pt x="254" y="508"/>
                      <a:pt x="254" y="508"/>
                      <a:pt x="254" y="508"/>
                    </a:cubicBezTo>
                    <a:cubicBezTo>
                      <a:pt x="251" y="508"/>
                      <a:pt x="249" y="508"/>
                      <a:pt x="247" y="508"/>
                    </a:cubicBezTo>
                    <a:cubicBezTo>
                      <a:pt x="247" y="508"/>
                      <a:pt x="247" y="508"/>
                      <a:pt x="247" y="508"/>
                    </a:cubicBezTo>
                    <a:cubicBezTo>
                      <a:pt x="245" y="508"/>
                      <a:pt x="243" y="508"/>
                      <a:pt x="241" y="508"/>
                    </a:cubicBezTo>
                    <a:cubicBezTo>
                      <a:pt x="241" y="508"/>
                      <a:pt x="241" y="508"/>
                      <a:pt x="241" y="508"/>
                    </a:cubicBezTo>
                    <a:cubicBezTo>
                      <a:pt x="239" y="508"/>
                      <a:pt x="236" y="508"/>
                      <a:pt x="234" y="507"/>
                    </a:cubicBezTo>
                    <a:cubicBezTo>
                      <a:pt x="234" y="507"/>
                      <a:pt x="234" y="507"/>
                      <a:pt x="234" y="507"/>
                    </a:cubicBezTo>
                    <a:cubicBezTo>
                      <a:pt x="232" y="507"/>
                      <a:pt x="230" y="507"/>
                      <a:pt x="228" y="507"/>
                    </a:cubicBezTo>
                    <a:cubicBezTo>
                      <a:pt x="228" y="507"/>
                      <a:pt x="228" y="507"/>
                      <a:pt x="228" y="507"/>
                    </a:cubicBezTo>
                    <a:cubicBezTo>
                      <a:pt x="226" y="507"/>
                      <a:pt x="224" y="506"/>
                      <a:pt x="222" y="506"/>
                    </a:cubicBezTo>
                    <a:cubicBezTo>
                      <a:pt x="222" y="506"/>
                      <a:pt x="222" y="506"/>
                      <a:pt x="222" y="506"/>
                    </a:cubicBezTo>
                    <a:cubicBezTo>
                      <a:pt x="220" y="506"/>
                      <a:pt x="218" y="506"/>
                      <a:pt x="215" y="505"/>
                    </a:cubicBezTo>
                    <a:cubicBezTo>
                      <a:pt x="215" y="505"/>
                      <a:pt x="215" y="505"/>
                      <a:pt x="215" y="505"/>
                    </a:cubicBezTo>
                    <a:cubicBezTo>
                      <a:pt x="213" y="505"/>
                      <a:pt x="211" y="505"/>
                      <a:pt x="209" y="504"/>
                    </a:cubicBezTo>
                    <a:cubicBezTo>
                      <a:pt x="209" y="504"/>
                      <a:pt x="209" y="504"/>
                      <a:pt x="209" y="504"/>
                    </a:cubicBezTo>
                    <a:cubicBezTo>
                      <a:pt x="207" y="504"/>
                      <a:pt x="205" y="504"/>
                      <a:pt x="203" y="503"/>
                    </a:cubicBezTo>
                    <a:cubicBezTo>
                      <a:pt x="203" y="503"/>
                      <a:pt x="203" y="503"/>
                      <a:pt x="203" y="503"/>
                    </a:cubicBezTo>
                    <a:cubicBezTo>
                      <a:pt x="201" y="503"/>
                      <a:pt x="199" y="502"/>
                      <a:pt x="197" y="502"/>
                    </a:cubicBezTo>
                    <a:cubicBezTo>
                      <a:pt x="197" y="502"/>
                      <a:pt x="197" y="502"/>
                      <a:pt x="197" y="502"/>
                    </a:cubicBezTo>
                    <a:cubicBezTo>
                      <a:pt x="195" y="501"/>
                      <a:pt x="193" y="501"/>
                      <a:pt x="191" y="500"/>
                    </a:cubicBezTo>
                    <a:cubicBezTo>
                      <a:pt x="191" y="500"/>
                      <a:pt x="191" y="500"/>
                      <a:pt x="191" y="500"/>
                    </a:cubicBezTo>
                    <a:cubicBezTo>
                      <a:pt x="189" y="500"/>
                      <a:pt x="187" y="499"/>
                      <a:pt x="185" y="499"/>
                    </a:cubicBezTo>
                    <a:cubicBezTo>
                      <a:pt x="185" y="499"/>
                      <a:pt x="185" y="499"/>
                      <a:pt x="185" y="499"/>
                    </a:cubicBezTo>
                    <a:cubicBezTo>
                      <a:pt x="181" y="498"/>
                      <a:pt x="177" y="496"/>
                      <a:pt x="173" y="495"/>
                    </a:cubicBezTo>
                    <a:cubicBezTo>
                      <a:pt x="173" y="495"/>
                      <a:pt x="173" y="495"/>
                      <a:pt x="173" y="495"/>
                    </a:cubicBezTo>
                    <a:cubicBezTo>
                      <a:pt x="95" y="469"/>
                      <a:pt x="33" y="406"/>
                      <a:pt x="9" y="325"/>
                    </a:cubicBezTo>
                    <a:cubicBezTo>
                      <a:pt x="9" y="325"/>
                      <a:pt x="9" y="325"/>
                      <a:pt x="9" y="325"/>
                    </a:cubicBezTo>
                    <a:cubicBezTo>
                      <a:pt x="8" y="319"/>
                      <a:pt x="6" y="313"/>
                      <a:pt x="5" y="306"/>
                    </a:cubicBezTo>
                    <a:cubicBezTo>
                      <a:pt x="5" y="306"/>
                      <a:pt x="5" y="306"/>
                      <a:pt x="5" y="306"/>
                    </a:cubicBezTo>
                    <a:cubicBezTo>
                      <a:pt x="4" y="304"/>
                      <a:pt x="4" y="302"/>
                      <a:pt x="4" y="300"/>
                    </a:cubicBezTo>
                    <a:cubicBezTo>
                      <a:pt x="4" y="300"/>
                      <a:pt x="4" y="300"/>
                      <a:pt x="4" y="300"/>
                    </a:cubicBezTo>
                    <a:cubicBezTo>
                      <a:pt x="3" y="298"/>
                      <a:pt x="3" y="296"/>
                      <a:pt x="3" y="294"/>
                    </a:cubicBezTo>
                    <a:cubicBezTo>
                      <a:pt x="3" y="294"/>
                      <a:pt x="3" y="294"/>
                      <a:pt x="3" y="294"/>
                    </a:cubicBezTo>
                    <a:cubicBezTo>
                      <a:pt x="2" y="289"/>
                      <a:pt x="1" y="285"/>
                      <a:pt x="1" y="281"/>
                    </a:cubicBezTo>
                    <a:cubicBezTo>
                      <a:pt x="1" y="281"/>
                      <a:pt x="1" y="281"/>
                      <a:pt x="1" y="281"/>
                    </a:cubicBezTo>
                    <a:cubicBezTo>
                      <a:pt x="1" y="279"/>
                      <a:pt x="1" y="276"/>
                      <a:pt x="0" y="274"/>
                    </a:cubicBezTo>
                    <a:cubicBezTo>
                      <a:pt x="0" y="274"/>
                      <a:pt x="0" y="274"/>
                      <a:pt x="0" y="274"/>
                    </a:cubicBezTo>
                    <a:cubicBezTo>
                      <a:pt x="0" y="270"/>
                      <a:pt x="0" y="265"/>
                      <a:pt x="0" y="261"/>
                    </a:cubicBezTo>
                    <a:cubicBezTo>
                      <a:pt x="0" y="261"/>
                      <a:pt x="0" y="261"/>
                      <a:pt x="0" y="261"/>
                    </a:cubicBezTo>
                    <a:cubicBezTo>
                      <a:pt x="0" y="259"/>
                      <a:pt x="0" y="257"/>
                      <a:pt x="0" y="254"/>
                    </a:cubicBezTo>
                    <a:cubicBezTo>
                      <a:pt x="0" y="254"/>
                      <a:pt x="0" y="254"/>
                      <a:pt x="0" y="254"/>
                    </a:cubicBezTo>
                    <a:cubicBezTo>
                      <a:pt x="0" y="252"/>
                      <a:pt x="0" y="250"/>
                      <a:pt x="0" y="248"/>
                    </a:cubicBezTo>
                    <a:cubicBezTo>
                      <a:pt x="0" y="248"/>
                      <a:pt x="0" y="248"/>
                      <a:pt x="0" y="248"/>
                    </a:cubicBezTo>
                    <a:cubicBezTo>
                      <a:pt x="0" y="243"/>
                      <a:pt x="0" y="239"/>
                      <a:pt x="0" y="234"/>
                    </a:cubicBezTo>
                    <a:cubicBezTo>
                      <a:pt x="0" y="234"/>
                      <a:pt x="0" y="234"/>
                      <a:pt x="0" y="234"/>
                    </a:cubicBezTo>
                    <a:cubicBezTo>
                      <a:pt x="1" y="232"/>
                      <a:pt x="1" y="230"/>
                      <a:pt x="1" y="228"/>
                    </a:cubicBezTo>
                    <a:cubicBezTo>
                      <a:pt x="1" y="228"/>
                      <a:pt x="1" y="228"/>
                      <a:pt x="1" y="228"/>
                    </a:cubicBezTo>
                    <a:cubicBezTo>
                      <a:pt x="1" y="223"/>
                      <a:pt x="2" y="219"/>
                      <a:pt x="3" y="215"/>
                    </a:cubicBezTo>
                    <a:cubicBezTo>
                      <a:pt x="3" y="215"/>
                      <a:pt x="3" y="215"/>
                      <a:pt x="3" y="215"/>
                    </a:cubicBezTo>
                    <a:cubicBezTo>
                      <a:pt x="3" y="213"/>
                      <a:pt x="3" y="210"/>
                      <a:pt x="4" y="208"/>
                    </a:cubicBezTo>
                    <a:cubicBezTo>
                      <a:pt x="4" y="208"/>
                      <a:pt x="4" y="208"/>
                      <a:pt x="4" y="208"/>
                    </a:cubicBezTo>
                    <a:cubicBezTo>
                      <a:pt x="4" y="206"/>
                      <a:pt x="4" y="204"/>
                      <a:pt x="5" y="202"/>
                    </a:cubicBezTo>
                    <a:cubicBezTo>
                      <a:pt x="5" y="202"/>
                      <a:pt x="5" y="202"/>
                      <a:pt x="5" y="202"/>
                    </a:cubicBezTo>
                    <a:cubicBezTo>
                      <a:pt x="6" y="196"/>
                      <a:pt x="8" y="190"/>
                      <a:pt x="9" y="184"/>
                    </a:cubicBezTo>
                    <a:cubicBezTo>
                      <a:pt x="9" y="184"/>
                      <a:pt x="9" y="184"/>
                      <a:pt x="9" y="184"/>
                    </a:cubicBezTo>
                    <a:cubicBezTo>
                      <a:pt x="33" y="102"/>
                      <a:pt x="95" y="39"/>
                      <a:pt x="173" y="13"/>
                    </a:cubicBezTo>
                    <a:cubicBezTo>
                      <a:pt x="173" y="13"/>
                      <a:pt x="173" y="13"/>
                      <a:pt x="173" y="13"/>
                    </a:cubicBezTo>
                    <a:cubicBezTo>
                      <a:pt x="177" y="12"/>
                      <a:pt x="181" y="11"/>
                      <a:pt x="185" y="10"/>
                    </a:cubicBezTo>
                    <a:cubicBezTo>
                      <a:pt x="185" y="10"/>
                      <a:pt x="185" y="10"/>
                      <a:pt x="185" y="10"/>
                    </a:cubicBezTo>
                    <a:cubicBezTo>
                      <a:pt x="187" y="9"/>
                      <a:pt x="189" y="9"/>
                      <a:pt x="191" y="8"/>
                    </a:cubicBezTo>
                    <a:cubicBezTo>
                      <a:pt x="191" y="8"/>
                      <a:pt x="191" y="8"/>
                      <a:pt x="191" y="8"/>
                    </a:cubicBezTo>
                    <a:cubicBezTo>
                      <a:pt x="193" y="8"/>
                      <a:pt x="195" y="7"/>
                      <a:pt x="197" y="7"/>
                    </a:cubicBezTo>
                    <a:cubicBezTo>
                      <a:pt x="197" y="7"/>
                      <a:pt x="197" y="7"/>
                      <a:pt x="197" y="7"/>
                    </a:cubicBezTo>
                    <a:cubicBezTo>
                      <a:pt x="199" y="6"/>
                      <a:pt x="201" y="6"/>
                      <a:pt x="203" y="5"/>
                    </a:cubicBezTo>
                    <a:cubicBezTo>
                      <a:pt x="203" y="5"/>
                      <a:pt x="203" y="5"/>
                      <a:pt x="203" y="5"/>
                    </a:cubicBezTo>
                    <a:cubicBezTo>
                      <a:pt x="205" y="5"/>
                      <a:pt x="207" y="5"/>
                      <a:pt x="209" y="4"/>
                    </a:cubicBezTo>
                    <a:cubicBezTo>
                      <a:pt x="209" y="4"/>
                      <a:pt x="209" y="4"/>
                      <a:pt x="209" y="4"/>
                    </a:cubicBezTo>
                    <a:cubicBezTo>
                      <a:pt x="211" y="4"/>
                      <a:pt x="213" y="4"/>
                      <a:pt x="215" y="3"/>
                    </a:cubicBezTo>
                    <a:cubicBezTo>
                      <a:pt x="215" y="3"/>
                      <a:pt x="215" y="3"/>
                      <a:pt x="215" y="3"/>
                    </a:cubicBezTo>
                    <a:cubicBezTo>
                      <a:pt x="218" y="3"/>
                      <a:pt x="220" y="3"/>
                      <a:pt x="222" y="2"/>
                    </a:cubicBezTo>
                    <a:cubicBezTo>
                      <a:pt x="222" y="2"/>
                      <a:pt x="222" y="2"/>
                      <a:pt x="222" y="2"/>
                    </a:cubicBezTo>
                    <a:cubicBezTo>
                      <a:pt x="224" y="2"/>
                      <a:pt x="226" y="2"/>
                      <a:pt x="228" y="2"/>
                    </a:cubicBezTo>
                    <a:cubicBezTo>
                      <a:pt x="228" y="2"/>
                      <a:pt x="228" y="2"/>
                      <a:pt x="228" y="2"/>
                    </a:cubicBezTo>
                    <a:cubicBezTo>
                      <a:pt x="230" y="1"/>
                      <a:pt x="232" y="1"/>
                      <a:pt x="234" y="1"/>
                    </a:cubicBezTo>
                    <a:cubicBezTo>
                      <a:pt x="234" y="1"/>
                      <a:pt x="234" y="1"/>
                      <a:pt x="234" y="1"/>
                    </a:cubicBezTo>
                    <a:cubicBezTo>
                      <a:pt x="236" y="1"/>
                      <a:pt x="239" y="1"/>
                      <a:pt x="241" y="1"/>
                    </a:cubicBezTo>
                    <a:cubicBezTo>
                      <a:pt x="241" y="1"/>
                      <a:pt x="241" y="1"/>
                      <a:pt x="241" y="1"/>
                    </a:cubicBezTo>
                    <a:cubicBezTo>
                      <a:pt x="243" y="1"/>
                      <a:pt x="245" y="1"/>
                      <a:pt x="247" y="1"/>
                    </a:cubicBezTo>
                    <a:cubicBezTo>
                      <a:pt x="247" y="1"/>
                      <a:pt x="247" y="1"/>
                      <a:pt x="247" y="1"/>
                    </a:cubicBezTo>
                    <a:cubicBezTo>
                      <a:pt x="249" y="0"/>
                      <a:pt x="251" y="0"/>
                      <a:pt x="254" y="0"/>
                    </a:cubicBezTo>
                    <a:cubicBezTo>
                      <a:pt x="254" y="0"/>
                      <a:pt x="254" y="0"/>
                      <a:pt x="254" y="0"/>
                    </a:cubicBezTo>
                    <a:cubicBezTo>
                      <a:pt x="254" y="0"/>
                      <a:pt x="254" y="0"/>
                      <a:pt x="254" y="0"/>
                    </a:cubicBezTo>
                    <a:cubicBezTo>
                      <a:pt x="256" y="0"/>
                      <a:pt x="259" y="1"/>
                      <a:pt x="262" y="1"/>
                    </a:cubicBezTo>
                    <a:cubicBezTo>
                      <a:pt x="262" y="1"/>
                      <a:pt x="263" y="1"/>
                      <a:pt x="264" y="1"/>
                    </a:cubicBezTo>
                    <a:cubicBezTo>
                      <a:pt x="265" y="1"/>
                      <a:pt x="267" y="1"/>
                      <a:pt x="268" y="1"/>
                    </a:cubicBezTo>
                    <a:cubicBezTo>
                      <a:pt x="359" y="6"/>
                      <a:pt x="412" y="55"/>
                      <a:pt x="489" y="89"/>
                    </a:cubicBezTo>
                    <a:close/>
                  </a:path>
                </a:pathLst>
              </a:custGeom>
              <a:solidFill>
                <a:srgbClr val="768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86" name="ïS1îḋe">
                <a:extLst>
                  <a:ext uri="{FF2B5EF4-FFF2-40B4-BE49-F238E27FC236}">
                    <a16:creationId xmlns:a16="http://schemas.microsoft.com/office/drawing/2014/main" id="{A29CA3DA-B3CD-48CE-AF74-F2D017280DA9}"/>
                  </a:ext>
                </a:extLst>
              </p:cNvPr>
              <p:cNvSpPr/>
              <p:nvPr/>
            </p:nvSpPr>
            <p:spPr bwMode="auto">
              <a:xfrm>
                <a:off x="7102476" y="2792670"/>
                <a:ext cx="671513" cy="669925"/>
              </a:xfrm>
              <a:custGeom>
                <a:avLst/>
                <a:gdLst>
                  <a:gd name="T0" fmla="*/ 86 w 483"/>
                  <a:gd name="T1" fmla="*/ 397 h 483"/>
                  <a:gd name="T2" fmla="*/ 397 w 483"/>
                  <a:gd name="T3" fmla="*/ 397 h 483"/>
                  <a:gd name="T4" fmla="*/ 397 w 483"/>
                  <a:gd name="T5" fmla="*/ 86 h 483"/>
                  <a:gd name="T6" fmla="*/ 86 w 483"/>
                  <a:gd name="T7" fmla="*/ 86 h 483"/>
                  <a:gd name="T8" fmla="*/ 86 w 483"/>
                  <a:gd name="T9" fmla="*/ 397 h 483"/>
                </a:gdLst>
                <a:ahLst/>
                <a:cxnLst>
                  <a:cxn ang="0">
                    <a:pos x="T0" y="T1"/>
                  </a:cxn>
                  <a:cxn ang="0">
                    <a:pos x="T2" y="T3"/>
                  </a:cxn>
                  <a:cxn ang="0">
                    <a:pos x="T4" y="T5"/>
                  </a:cxn>
                  <a:cxn ang="0">
                    <a:pos x="T6" y="T7"/>
                  </a:cxn>
                  <a:cxn ang="0">
                    <a:pos x="T8" y="T9"/>
                  </a:cxn>
                </a:cxnLst>
                <a:rect l="0" t="0" r="r" b="b"/>
                <a:pathLst>
                  <a:path w="483" h="483">
                    <a:moveTo>
                      <a:pt x="86" y="397"/>
                    </a:moveTo>
                    <a:cubicBezTo>
                      <a:pt x="172" y="483"/>
                      <a:pt x="311" y="483"/>
                      <a:pt x="397" y="397"/>
                    </a:cubicBezTo>
                    <a:cubicBezTo>
                      <a:pt x="483" y="311"/>
                      <a:pt x="483" y="172"/>
                      <a:pt x="397" y="86"/>
                    </a:cubicBezTo>
                    <a:cubicBezTo>
                      <a:pt x="311" y="0"/>
                      <a:pt x="172" y="0"/>
                      <a:pt x="86" y="86"/>
                    </a:cubicBezTo>
                    <a:cubicBezTo>
                      <a:pt x="0" y="172"/>
                      <a:pt x="0" y="311"/>
                      <a:pt x="86" y="397"/>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87" name="îŝļiḋè">
                <a:extLst>
                  <a:ext uri="{FF2B5EF4-FFF2-40B4-BE49-F238E27FC236}">
                    <a16:creationId xmlns:a16="http://schemas.microsoft.com/office/drawing/2014/main" id="{0B83F7B0-A85D-4A08-8F33-005AD81B00D5}"/>
                  </a:ext>
                </a:extLst>
              </p:cNvPr>
              <p:cNvSpPr/>
              <p:nvPr/>
            </p:nvSpPr>
            <p:spPr bwMode="auto">
              <a:xfrm>
                <a:off x="7086601" y="2773620"/>
                <a:ext cx="704850" cy="1819275"/>
              </a:xfrm>
              <a:custGeom>
                <a:avLst/>
                <a:gdLst>
                  <a:gd name="T0" fmla="*/ 89 w 508"/>
                  <a:gd name="T1" fmla="*/ 488 h 1309"/>
                  <a:gd name="T2" fmla="*/ 0 w 508"/>
                  <a:gd name="T3" fmla="*/ 262 h 1309"/>
                  <a:gd name="T4" fmla="*/ 0 w 508"/>
                  <a:gd name="T5" fmla="*/ 254 h 1309"/>
                  <a:gd name="T6" fmla="*/ 0 w 508"/>
                  <a:gd name="T7" fmla="*/ 241 h 1309"/>
                  <a:gd name="T8" fmla="*/ 1 w 508"/>
                  <a:gd name="T9" fmla="*/ 234 h 1309"/>
                  <a:gd name="T10" fmla="*/ 2 w 508"/>
                  <a:gd name="T11" fmla="*/ 222 h 1309"/>
                  <a:gd name="T12" fmla="*/ 3 w 508"/>
                  <a:gd name="T13" fmla="*/ 216 h 1309"/>
                  <a:gd name="T14" fmla="*/ 5 w 508"/>
                  <a:gd name="T15" fmla="*/ 203 h 1309"/>
                  <a:gd name="T16" fmla="*/ 7 w 508"/>
                  <a:gd name="T17" fmla="*/ 197 h 1309"/>
                  <a:gd name="T18" fmla="*/ 9 w 508"/>
                  <a:gd name="T19" fmla="*/ 185 h 1309"/>
                  <a:gd name="T20" fmla="*/ 13 w 508"/>
                  <a:gd name="T21" fmla="*/ 173 h 1309"/>
                  <a:gd name="T22" fmla="*/ 202 w 508"/>
                  <a:gd name="T23" fmla="*/ 5 h 1309"/>
                  <a:gd name="T24" fmla="*/ 208 w 508"/>
                  <a:gd name="T25" fmla="*/ 4 h 1309"/>
                  <a:gd name="T26" fmla="*/ 227 w 508"/>
                  <a:gd name="T27" fmla="*/ 1 h 1309"/>
                  <a:gd name="T28" fmla="*/ 234 w 508"/>
                  <a:gd name="T29" fmla="*/ 0 h 1309"/>
                  <a:gd name="T30" fmla="*/ 254 w 508"/>
                  <a:gd name="T31" fmla="*/ 0 h 1309"/>
                  <a:gd name="T32" fmla="*/ 261 w 508"/>
                  <a:gd name="T33" fmla="*/ 0 h 1309"/>
                  <a:gd name="T34" fmla="*/ 281 w 508"/>
                  <a:gd name="T35" fmla="*/ 1 h 1309"/>
                  <a:gd name="T36" fmla="*/ 294 w 508"/>
                  <a:gd name="T37" fmla="*/ 3 h 1309"/>
                  <a:gd name="T38" fmla="*/ 306 w 508"/>
                  <a:gd name="T39" fmla="*/ 5 h 1309"/>
                  <a:gd name="T40" fmla="*/ 325 w 508"/>
                  <a:gd name="T41" fmla="*/ 10 h 1309"/>
                  <a:gd name="T42" fmla="*/ 498 w 508"/>
                  <a:gd name="T43" fmla="*/ 185 h 1309"/>
                  <a:gd name="T44" fmla="*/ 500 w 508"/>
                  <a:gd name="T45" fmla="*/ 191 h 1309"/>
                  <a:gd name="T46" fmla="*/ 503 w 508"/>
                  <a:gd name="T47" fmla="*/ 203 h 1309"/>
                  <a:gd name="T48" fmla="*/ 504 w 508"/>
                  <a:gd name="T49" fmla="*/ 209 h 1309"/>
                  <a:gd name="T50" fmla="*/ 506 w 508"/>
                  <a:gd name="T51" fmla="*/ 222 h 1309"/>
                  <a:gd name="T52" fmla="*/ 507 w 508"/>
                  <a:gd name="T53" fmla="*/ 228 h 1309"/>
                  <a:gd name="T54" fmla="*/ 508 w 508"/>
                  <a:gd name="T55" fmla="*/ 241 h 1309"/>
                  <a:gd name="T56" fmla="*/ 508 w 508"/>
                  <a:gd name="T57" fmla="*/ 247 h 1309"/>
                  <a:gd name="T58" fmla="*/ 508 w 508"/>
                  <a:gd name="T59" fmla="*/ 255 h 1309"/>
                  <a:gd name="T60" fmla="*/ 508 w 508"/>
                  <a:gd name="T61" fmla="*/ 261 h 1309"/>
                  <a:gd name="T62" fmla="*/ 419 w 508"/>
                  <a:gd name="T63" fmla="*/ 819 h 1309"/>
                  <a:gd name="T64" fmla="*/ 508 w 508"/>
                  <a:gd name="T65" fmla="*/ 1047 h 1309"/>
                  <a:gd name="T66" fmla="*/ 508 w 508"/>
                  <a:gd name="T67" fmla="*/ 1055 h 1309"/>
                  <a:gd name="T68" fmla="*/ 508 w 508"/>
                  <a:gd name="T69" fmla="*/ 1067 h 1309"/>
                  <a:gd name="T70" fmla="*/ 507 w 508"/>
                  <a:gd name="T71" fmla="*/ 1074 h 1309"/>
                  <a:gd name="T72" fmla="*/ 506 w 508"/>
                  <a:gd name="T73" fmla="*/ 1086 h 1309"/>
                  <a:gd name="T74" fmla="*/ 505 w 508"/>
                  <a:gd name="T75" fmla="*/ 1093 h 1309"/>
                  <a:gd name="T76" fmla="*/ 503 w 508"/>
                  <a:gd name="T77" fmla="*/ 1105 h 1309"/>
                  <a:gd name="T78" fmla="*/ 502 w 508"/>
                  <a:gd name="T79" fmla="*/ 1111 h 1309"/>
                  <a:gd name="T80" fmla="*/ 498 w 508"/>
                  <a:gd name="T81" fmla="*/ 1123 h 1309"/>
                  <a:gd name="T82" fmla="*/ 495 w 508"/>
                  <a:gd name="T83" fmla="*/ 1135 h 1309"/>
                  <a:gd name="T84" fmla="*/ 306 w 508"/>
                  <a:gd name="T85" fmla="*/ 1303 h 1309"/>
                  <a:gd name="T86" fmla="*/ 300 w 508"/>
                  <a:gd name="T87" fmla="*/ 1305 h 1309"/>
                  <a:gd name="T88" fmla="*/ 281 w 508"/>
                  <a:gd name="T89" fmla="*/ 1307 h 1309"/>
                  <a:gd name="T90" fmla="*/ 274 w 508"/>
                  <a:gd name="T91" fmla="*/ 1308 h 1309"/>
                  <a:gd name="T92" fmla="*/ 254 w 508"/>
                  <a:gd name="T93" fmla="*/ 1309 h 1309"/>
                  <a:gd name="T94" fmla="*/ 247 w 508"/>
                  <a:gd name="T95" fmla="*/ 1309 h 1309"/>
                  <a:gd name="T96" fmla="*/ 227 w 508"/>
                  <a:gd name="T97" fmla="*/ 1307 h 1309"/>
                  <a:gd name="T98" fmla="*/ 215 w 508"/>
                  <a:gd name="T99" fmla="*/ 1306 h 1309"/>
                  <a:gd name="T100" fmla="*/ 202 w 508"/>
                  <a:gd name="T101" fmla="*/ 1303 h 1309"/>
                  <a:gd name="T102" fmla="*/ 183 w 508"/>
                  <a:gd name="T103" fmla="*/ 1299 h 1309"/>
                  <a:gd name="T104" fmla="*/ 9 w 508"/>
                  <a:gd name="T105" fmla="*/ 1123 h 1309"/>
                  <a:gd name="T106" fmla="*/ 8 w 508"/>
                  <a:gd name="T107" fmla="*/ 1117 h 1309"/>
                  <a:gd name="T108" fmla="*/ 5 w 508"/>
                  <a:gd name="T109" fmla="*/ 1105 h 1309"/>
                  <a:gd name="T110" fmla="*/ 4 w 508"/>
                  <a:gd name="T111" fmla="*/ 1099 h 1309"/>
                  <a:gd name="T112" fmla="*/ 2 w 508"/>
                  <a:gd name="T113" fmla="*/ 1086 h 1309"/>
                  <a:gd name="T114" fmla="*/ 1 w 508"/>
                  <a:gd name="T115" fmla="*/ 1080 h 1309"/>
                  <a:gd name="T116" fmla="*/ 0 w 508"/>
                  <a:gd name="T117" fmla="*/ 1067 h 1309"/>
                  <a:gd name="T118" fmla="*/ 0 w 508"/>
                  <a:gd name="T119" fmla="*/ 1061 h 1309"/>
                  <a:gd name="T120" fmla="*/ 0 w 508"/>
                  <a:gd name="T121" fmla="*/ 1055 h 1309"/>
                  <a:gd name="T122" fmla="*/ 1 w 508"/>
                  <a:gd name="T123" fmla="*/ 1040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 h="1309">
                    <a:moveTo>
                      <a:pt x="89" y="819"/>
                    </a:moveTo>
                    <a:cubicBezTo>
                      <a:pt x="107" y="775"/>
                      <a:pt x="121" y="724"/>
                      <a:pt x="122" y="656"/>
                    </a:cubicBezTo>
                    <a:cubicBezTo>
                      <a:pt x="122" y="586"/>
                      <a:pt x="107" y="533"/>
                      <a:pt x="89" y="488"/>
                    </a:cubicBezTo>
                    <a:cubicBezTo>
                      <a:pt x="54" y="412"/>
                      <a:pt x="6" y="358"/>
                      <a:pt x="1" y="269"/>
                    </a:cubicBezTo>
                    <a:cubicBezTo>
                      <a:pt x="0" y="267"/>
                      <a:pt x="0" y="266"/>
                      <a:pt x="0" y="264"/>
                    </a:cubicBezTo>
                    <a:cubicBezTo>
                      <a:pt x="0" y="262"/>
                      <a:pt x="0" y="262"/>
                      <a:pt x="0" y="262"/>
                    </a:cubicBezTo>
                    <a:cubicBezTo>
                      <a:pt x="0" y="259"/>
                      <a:pt x="0" y="257"/>
                      <a:pt x="0" y="254"/>
                    </a:cubicBezTo>
                    <a:cubicBezTo>
                      <a:pt x="0" y="254"/>
                      <a:pt x="0" y="254"/>
                      <a:pt x="0" y="254"/>
                    </a:cubicBezTo>
                    <a:cubicBezTo>
                      <a:pt x="0" y="254"/>
                      <a:pt x="0" y="254"/>
                      <a:pt x="0" y="254"/>
                    </a:cubicBezTo>
                    <a:cubicBezTo>
                      <a:pt x="0" y="251"/>
                      <a:pt x="0" y="249"/>
                      <a:pt x="0" y="247"/>
                    </a:cubicBezTo>
                    <a:cubicBezTo>
                      <a:pt x="0" y="247"/>
                      <a:pt x="0" y="247"/>
                      <a:pt x="0" y="247"/>
                    </a:cubicBezTo>
                    <a:cubicBezTo>
                      <a:pt x="0" y="245"/>
                      <a:pt x="0" y="243"/>
                      <a:pt x="0" y="241"/>
                    </a:cubicBezTo>
                    <a:cubicBezTo>
                      <a:pt x="0" y="241"/>
                      <a:pt x="0" y="241"/>
                      <a:pt x="0" y="241"/>
                    </a:cubicBezTo>
                    <a:cubicBezTo>
                      <a:pt x="1" y="239"/>
                      <a:pt x="1" y="237"/>
                      <a:pt x="1" y="234"/>
                    </a:cubicBezTo>
                    <a:cubicBezTo>
                      <a:pt x="1" y="234"/>
                      <a:pt x="1" y="234"/>
                      <a:pt x="1" y="234"/>
                    </a:cubicBezTo>
                    <a:cubicBezTo>
                      <a:pt x="1" y="232"/>
                      <a:pt x="1" y="230"/>
                      <a:pt x="1" y="228"/>
                    </a:cubicBezTo>
                    <a:cubicBezTo>
                      <a:pt x="1" y="228"/>
                      <a:pt x="1" y="228"/>
                      <a:pt x="1" y="228"/>
                    </a:cubicBezTo>
                    <a:cubicBezTo>
                      <a:pt x="2" y="226"/>
                      <a:pt x="2" y="224"/>
                      <a:pt x="2" y="222"/>
                    </a:cubicBezTo>
                    <a:cubicBezTo>
                      <a:pt x="2" y="222"/>
                      <a:pt x="2" y="222"/>
                      <a:pt x="2" y="222"/>
                    </a:cubicBezTo>
                    <a:cubicBezTo>
                      <a:pt x="2" y="220"/>
                      <a:pt x="3" y="218"/>
                      <a:pt x="3" y="216"/>
                    </a:cubicBezTo>
                    <a:cubicBezTo>
                      <a:pt x="3" y="216"/>
                      <a:pt x="3" y="216"/>
                      <a:pt x="3" y="216"/>
                    </a:cubicBezTo>
                    <a:cubicBezTo>
                      <a:pt x="3" y="214"/>
                      <a:pt x="4" y="212"/>
                      <a:pt x="4" y="209"/>
                    </a:cubicBezTo>
                    <a:cubicBezTo>
                      <a:pt x="4" y="209"/>
                      <a:pt x="4" y="209"/>
                      <a:pt x="4" y="209"/>
                    </a:cubicBezTo>
                    <a:cubicBezTo>
                      <a:pt x="4" y="207"/>
                      <a:pt x="5" y="205"/>
                      <a:pt x="5" y="203"/>
                    </a:cubicBezTo>
                    <a:cubicBezTo>
                      <a:pt x="5" y="203"/>
                      <a:pt x="5" y="203"/>
                      <a:pt x="5" y="203"/>
                    </a:cubicBezTo>
                    <a:cubicBezTo>
                      <a:pt x="6" y="201"/>
                      <a:pt x="6" y="199"/>
                      <a:pt x="7" y="197"/>
                    </a:cubicBezTo>
                    <a:cubicBezTo>
                      <a:pt x="7" y="197"/>
                      <a:pt x="7" y="197"/>
                      <a:pt x="7" y="197"/>
                    </a:cubicBezTo>
                    <a:cubicBezTo>
                      <a:pt x="7" y="195"/>
                      <a:pt x="7" y="193"/>
                      <a:pt x="8" y="191"/>
                    </a:cubicBezTo>
                    <a:cubicBezTo>
                      <a:pt x="8" y="191"/>
                      <a:pt x="8" y="191"/>
                      <a:pt x="8" y="191"/>
                    </a:cubicBezTo>
                    <a:cubicBezTo>
                      <a:pt x="8" y="189"/>
                      <a:pt x="9" y="187"/>
                      <a:pt x="9" y="185"/>
                    </a:cubicBezTo>
                    <a:cubicBezTo>
                      <a:pt x="9" y="185"/>
                      <a:pt x="9" y="185"/>
                      <a:pt x="9" y="185"/>
                    </a:cubicBezTo>
                    <a:cubicBezTo>
                      <a:pt x="11" y="181"/>
                      <a:pt x="12" y="177"/>
                      <a:pt x="13" y="173"/>
                    </a:cubicBezTo>
                    <a:cubicBezTo>
                      <a:pt x="13" y="173"/>
                      <a:pt x="13" y="173"/>
                      <a:pt x="13" y="173"/>
                    </a:cubicBezTo>
                    <a:cubicBezTo>
                      <a:pt x="39" y="95"/>
                      <a:pt x="102" y="33"/>
                      <a:pt x="183" y="10"/>
                    </a:cubicBezTo>
                    <a:cubicBezTo>
                      <a:pt x="183" y="10"/>
                      <a:pt x="183" y="10"/>
                      <a:pt x="183" y="10"/>
                    </a:cubicBezTo>
                    <a:cubicBezTo>
                      <a:pt x="189" y="8"/>
                      <a:pt x="196" y="6"/>
                      <a:pt x="202" y="5"/>
                    </a:cubicBezTo>
                    <a:cubicBezTo>
                      <a:pt x="202" y="5"/>
                      <a:pt x="202" y="5"/>
                      <a:pt x="202" y="5"/>
                    </a:cubicBezTo>
                    <a:cubicBezTo>
                      <a:pt x="204" y="5"/>
                      <a:pt x="206" y="4"/>
                      <a:pt x="208" y="4"/>
                    </a:cubicBezTo>
                    <a:cubicBezTo>
                      <a:pt x="208" y="4"/>
                      <a:pt x="208" y="4"/>
                      <a:pt x="208" y="4"/>
                    </a:cubicBezTo>
                    <a:cubicBezTo>
                      <a:pt x="210" y="3"/>
                      <a:pt x="212" y="3"/>
                      <a:pt x="215" y="3"/>
                    </a:cubicBezTo>
                    <a:cubicBezTo>
                      <a:pt x="215" y="3"/>
                      <a:pt x="215" y="3"/>
                      <a:pt x="215" y="3"/>
                    </a:cubicBezTo>
                    <a:cubicBezTo>
                      <a:pt x="219" y="2"/>
                      <a:pt x="223" y="2"/>
                      <a:pt x="227" y="1"/>
                    </a:cubicBezTo>
                    <a:cubicBezTo>
                      <a:pt x="227" y="1"/>
                      <a:pt x="227" y="1"/>
                      <a:pt x="227" y="1"/>
                    </a:cubicBezTo>
                    <a:cubicBezTo>
                      <a:pt x="230" y="1"/>
                      <a:pt x="232" y="1"/>
                      <a:pt x="234" y="0"/>
                    </a:cubicBezTo>
                    <a:cubicBezTo>
                      <a:pt x="234" y="0"/>
                      <a:pt x="234" y="0"/>
                      <a:pt x="234" y="0"/>
                    </a:cubicBezTo>
                    <a:cubicBezTo>
                      <a:pt x="238" y="0"/>
                      <a:pt x="243" y="0"/>
                      <a:pt x="247" y="0"/>
                    </a:cubicBezTo>
                    <a:cubicBezTo>
                      <a:pt x="247" y="0"/>
                      <a:pt x="247" y="0"/>
                      <a:pt x="247" y="0"/>
                    </a:cubicBezTo>
                    <a:cubicBezTo>
                      <a:pt x="250" y="0"/>
                      <a:pt x="252" y="0"/>
                      <a:pt x="254" y="0"/>
                    </a:cubicBezTo>
                    <a:cubicBezTo>
                      <a:pt x="254" y="0"/>
                      <a:pt x="254" y="0"/>
                      <a:pt x="254" y="0"/>
                    </a:cubicBezTo>
                    <a:cubicBezTo>
                      <a:pt x="256" y="0"/>
                      <a:pt x="259" y="0"/>
                      <a:pt x="261" y="0"/>
                    </a:cubicBezTo>
                    <a:cubicBezTo>
                      <a:pt x="261" y="0"/>
                      <a:pt x="261" y="0"/>
                      <a:pt x="261" y="0"/>
                    </a:cubicBezTo>
                    <a:cubicBezTo>
                      <a:pt x="265" y="0"/>
                      <a:pt x="270" y="0"/>
                      <a:pt x="274" y="0"/>
                    </a:cubicBezTo>
                    <a:cubicBezTo>
                      <a:pt x="274" y="0"/>
                      <a:pt x="274" y="0"/>
                      <a:pt x="274" y="0"/>
                    </a:cubicBezTo>
                    <a:cubicBezTo>
                      <a:pt x="276" y="1"/>
                      <a:pt x="278" y="1"/>
                      <a:pt x="281" y="1"/>
                    </a:cubicBezTo>
                    <a:cubicBezTo>
                      <a:pt x="281" y="1"/>
                      <a:pt x="281" y="1"/>
                      <a:pt x="281" y="1"/>
                    </a:cubicBezTo>
                    <a:cubicBezTo>
                      <a:pt x="285" y="2"/>
                      <a:pt x="289" y="2"/>
                      <a:pt x="294" y="3"/>
                    </a:cubicBezTo>
                    <a:cubicBezTo>
                      <a:pt x="294" y="3"/>
                      <a:pt x="294" y="3"/>
                      <a:pt x="294" y="3"/>
                    </a:cubicBezTo>
                    <a:cubicBezTo>
                      <a:pt x="296" y="3"/>
                      <a:pt x="298" y="3"/>
                      <a:pt x="300" y="4"/>
                    </a:cubicBezTo>
                    <a:cubicBezTo>
                      <a:pt x="300" y="4"/>
                      <a:pt x="300" y="4"/>
                      <a:pt x="300" y="4"/>
                    </a:cubicBezTo>
                    <a:cubicBezTo>
                      <a:pt x="302" y="4"/>
                      <a:pt x="304" y="5"/>
                      <a:pt x="306" y="5"/>
                    </a:cubicBezTo>
                    <a:cubicBezTo>
                      <a:pt x="306" y="5"/>
                      <a:pt x="306" y="5"/>
                      <a:pt x="306" y="5"/>
                    </a:cubicBezTo>
                    <a:cubicBezTo>
                      <a:pt x="312" y="6"/>
                      <a:pt x="319" y="8"/>
                      <a:pt x="325" y="10"/>
                    </a:cubicBezTo>
                    <a:cubicBezTo>
                      <a:pt x="325" y="10"/>
                      <a:pt x="325" y="10"/>
                      <a:pt x="325" y="10"/>
                    </a:cubicBezTo>
                    <a:cubicBezTo>
                      <a:pt x="406" y="33"/>
                      <a:pt x="469" y="95"/>
                      <a:pt x="495" y="173"/>
                    </a:cubicBezTo>
                    <a:cubicBezTo>
                      <a:pt x="495" y="173"/>
                      <a:pt x="495" y="173"/>
                      <a:pt x="495" y="173"/>
                    </a:cubicBezTo>
                    <a:cubicBezTo>
                      <a:pt x="496" y="177"/>
                      <a:pt x="497" y="181"/>
                      <a:pt x="498" y="185"/>
                    </a:cubicBezTo>
                    <a:cubicBezTo>
                      <a:pt x="498" y="185"/>
                      <a:pt x="498" y="185"/>
                      <a:pt x="498" y="185"/>
                    </a:cubicBezTo>
                    <a:cubicBezTo>
                      <a:pt x="499" y="187"/>
                      <a:pt x="500" y="189"/>
                      <a:pt x="500" y="191"/>
                    </a:cubicBezTo>
                    <a:cubicBezTo>
                      <a:pt x="500" y="191"/>
                      <a:pt x="500" y="191"/>
                      <a:pt x="500" y="191"/>
                    </a:cubicBezTo>
                    <a:cubicBezTo>
                      <a:pt x="501" y="193"/>
                      <a:pt x="501" y="195"/>
                      <a:pt x="502" y="197"/>
                    </a:cubicBezTo>
                    <a:cubicBezTo>
                      <a:pt x="502" y="197"/>
                      <a:pt x="502" y="197"/>
                      <a:pt x="502" y="197"/>
                    </a:cubicBezTo>
                    <a:cubicBezTo>
                      <a:pt x="502" y="199"/>
                      <a:pt x="502" y="201"/>
                      <a:pt x="503" y="203"/>
                    </a:cubicBezTo>
                    <a:cubicBezTo>
                      <a:pt x="503" y="203"/>
                      <a:pt x="503" y="203"/>
                      <a:pt x="503" y="203"/>
                    </a:cubicBezTo>
                    <a:cubicBezTo>
                      <a:pt x="503" y="205"/>
                      <a:pt x="504" y="207"/>
                      <a:pt x="504" y="209"/>
                    </a:cubicBezTo>
                    <a:cubicBezTo>
                      <a:pt x="504" y="209"/>
                      <a:pt x="504" y="209"/>
                      <a:pt x="504" y="209"/>
                    </a:cubicBezTo>
                    <a:cubicBezTo>
                      <a:pt x="504" y="212"/>
                      <a:pt x="505" y="214"/>
                      <a:pt x="505" y="216"/>
                    </a:cubicBezTo>
                    <a:cubicBezTo>
                      <a:pt x="505" y="216"/>
                      <a:pt x="505" y="216"/>
                      <a:pt x="505" y="216"/>
                    </a:cubicBezTo>
                    <a:cubicBezTo>
                      <a:pt x="505" y="218"/>
                      <a:pt x="506" y="220"/>
                      <a:pt x="506" y="222"/>
                    </a:cubicBezTo>
                    <a:cubicBezTo>
                      <a:pt x="506" y="222"/>
                      <a:pt x="506" y="222"/>
                      <a:pt x="506" y="222"/>
                    </a:cubicBezTo>
                    <a:cubicBezTo>
                      <a:pt x="506" y="224"/>
                      <a:pt x="506" y="226"/>
                      <a:pt x="507" y="228"/>
                    </a:cubicBezTo>
                    <a:cubicBezTo>
                      <a:pt x="507" y="228"/>
                      <a:pt x="507" y="228"/>
                      <a:pt x="507" y="228"/>
                    </a:cubicBezTo>
                    <a:cubicBezTo>
                      <a:pt x="507" y="230"/>
                      <a:pt x="507" y="232"/>
                      <a:pt x="507" y="234"/>
                    </a:cubicBezTo>
                    <a:cubicBezTo>
                      <a:pt x="507" y="234"/>
                      <a:pt x="507" y="234"/>
                      <a:pt x="507" y="234"/>
                    </a:cubicBezTo>
                    <a:cubicBezTo>
                      <a:pt x="507" y="237"/>
                      <a:pt x="508" y="239"/>
                      <a:pt x="508" y="241"/>
                    </a:cubicBezTo>
                    <a:cubicBezTo>
                      <a:pt x="508" y="241"/>
                      <a:pt x="508" y="241"/>
                      <a:pt x="508" y="241"/>
                    </a:cubicBezTo>
                    <a:cubicBezTo>
                      <a:pt x="508" y="243"/>
                      <a:pt x="508" y="245"/>
                      <a:pt x="508" y="247"/>
                    </a:cubicBezTo>
                    <a:cubicBezTo>
                      <a:pt x="508" y="247"/>
                      <a:pt x="508" y="247"/>
                      <a:pt x="508" y="247"/>
                    </a:cubicBezTo>
                    <a:cubicBezTo>
                      <a:pt x="508" y="249"/>
                      <a:pt x="508" y="251"/>
                      <a:pt x="508" y="254"/>
                    </a:cubicBezTo>
                    <a:cubicBezTo>
                      <a:pt x="508" y="254"/>
                      <a:pt x="508" y="254"/>
                      <a:pt x="508" y="254"/>
                    </a:cubicBezTo>
                    <a:cubicBezTo>
                      <a:pt x="508" y="255"/>
                      <a:pt x="508" y="255"/>
                      <a:pt x="508" y="255"/>
                    </a:cubicBezTo>
                    <a:cubicBezTo>
                      <a:pt x="508" y="256"/>
                      <a:pt x="508" y="257"/>
                      <a:pt x="508" y="258"/>
                    </a:cubicBezTo>
                    <a:cubicBezTo>
                      <a:pt x="508" y="259"/>
                      <a:pt x="508" y="260"/>
                      <a:pt x="508" y="261"/>
                    </a:cubicBezTo>
                    <a:cubicBezTo>
                      <a:pt x="508" y="261"/>
                      <a:pt x="508" y="261"/>
                      <a:pt x="508" y="261"/>
                    </a:cubicBezTo>
                    <a:cubicBezTo>
                      <a:pt x="505" y="355"/>
                      <a:pt x="455" y="410"/>
                      <a:pt x="419" y="488"/>
                    </a:cubicBezTo>
                    <a:cubicBezTo>
                      <a:pt x="401" y="533"/>
                      <a:pt x="387" y="586"/>
                      <a:pt x="386" y="656"/>
                    </a:cubicBezTo>
                    <a:cubicBezTo>
                      <a:pt x="387" y="723"/>
                      <a:pt x="401" y="775"/>
                      <a:pt x="419" y="819"/>
                    </a:cubicBezTo>
                    <a:cubicBezTo>
                      <a:pt x="453" y="896"/>
                      <a:pt x="502" y="950"/>
                      <a:pt x="508" y="1040"/>
                    </a:cubicBezTo>
                    <a:cubicBezTo>
                      <a:pt x="508" y="1041"/>
                      <a:pt x="508" y="1043"/>
                      <a:pt x="508" y="1044"/>
                    </a:cubicBezTo>
                    <a:cubicBezTo>
                      <a:pt x="508" y="1047"/>
                      <a:pt x="508" y="1047"/>
                      <a:pt x="508" y="1047"/>
                    </a:cubicBezTo>
                    <a:cubicBezTo>
                      <a:pt x="508" y="1049"/>
                      <a:pt x="508" y="1052"/>
                      <a:pt x="508" y="1055"/>
                    </a:cubicBezTo>
                    <a:cubicBezTo>
                      <a:pt x="508" y="1055"/>
                      <a:pt x="508" y="1055"/>
                      <a:pt x="508" y="1055"/>
                    </a:cubicBezTo>
                    <a:cubicBezTo>
                      <a:pt x="508" y="1055"/>
                      <a:pt x="508" y="1055"/>
                      <a:pt x="508" y="1055"/>
                    </a:cubicBezTo>
                    <a:cubicBezTo>
                      <a:pt x="508" y="1057"/>
                      <a:pt x="508" y="1059"/>
                      <a:pt x="508" y="1061"/>
                    </a:cubicBezTo>
                    <a:cubicBezTo>
                      <a:pt x="508" y="1061"/>
                      <a:pt x="508" y="1061"/>
                      <a:pt x="508" y="1061"/>
                    </a:cubicBezTo>
                    <a:cubicBezTo>
                      <a:pt x="508" y="1063"/>
                      <a:pt x="508" y="1065"/>
                      <a:pt x="508" y="1067"/>
                    </a:cubicBezTo>
                    <a:cubicBezTo>
                      <a:pt x="508" y="1067"/>
                      <a:pt x="508" y="1067"/>
                      <a:pt x="508" y="1067"/>
                    </a:cubicBezTo>
                    <a:cubicBezTo>
                      <a:pt x="508" y="1070"/>
                      <a:pt x="507" y="1072"/>
                      <a:pt x="507" y="1074"/>
                    </a:cubicBezTo>
                    <a:cubicBezTo>
                      <a:pt x="507" y="1074"/>
                      <a:pt x="507" y="1074"/>
                      <a:pt x="507" y="1074"/>
                    </a:cubicBezTo>
                    <a:cubicBezTo>
                      <a:pt x="507" y="1076"/>
                      <a:pt x="507" y="1078"/>
                      <a:pt x="507" y="1080"/>
                    </a:cubicBezTo>
                    <a:cubicBezTo>
                      <a:pt x="507" y="1080"/>
                      <a:pt x="507" y="1080"/>
                      <a:pt x="507" y="1080"/>
                    </a:cubicBezTo>
                    <a:cubicBezTo>
                      <a:pt x="506" y="1082"/>
                      <a:pt x="506" y="1084"/>
                      <a:pt x="506" y="1086"/>
                    </a:cubicBezTo>
                    <a:cubicBezTo>
                      <a:pt x="506" y="1086"/>
                      <a:pt x="506" y="1086"/>
                      <a:pt x="506" y="1086"/>
                    </a:cubicBezTo>
                    <a:cubicBezTo>
                      <a:pt x="506" y="1089"/>
                      <a:pt x="505" y="1091"/>
                      <a:pt x="505" y="1093"/>
                    </a:cubicBezTo>
                    <a:cubicBezTo>
                      <a:pt x="505" y="1093"/>
                      <a:pt x="505" y="1093"/>
                      <a:pt x="505" y="1093"/>
                    </a:cubicBezTo>
                    <a:cubicBezTo>
                      <a:pt x="505" y="1095"/>
                      <a:pt x="504" y="1097"/>
                      <a:pt x="504" y="1099"/>
                    </a:cubicBezTo>
                    <a:cubicBezTo>
                      <a:pt x="504" y="1099"/>
                      <a:pt x="504" y="1099"/>
                      <a:pt x="504" y="1099"/>
                    </a:cubicBezTo>
                    <a:cubicBezTo>
                      <a:pt x="504" y="1101"/>
                      <a:pt x="503" y="1103"/>
                      <a:pt x="503" y="1105"/>
                    </a:cubicBezTo>
                    <a:cubicBezTo>
                      <a:pt x="503" y="1105"/>
                      <a:pt x="503" y="1105"/>
                      <a:pt x="503" y="1105"/>
                    </a:cubicBezTo>
                    <a:cubicBezTo>
                      <a:pt x="502" y="1107"/>
                      <a:pt x="502" y="1109"/>
                      <a:pt x="502" y="1111"/>
                    </a:cubicBezTo>
                    <a:cubicBezTo>
                      <a:pt x="502" y="1111"/>
                      <a:pt x="502" y="1111"/>
                      <a:pt x="502" y="1111"/>
                    </a:cubicBezTo>
                    <a:cubicBezTo>
                      <a:pt x="501" y="1113"/>
                      <a:pt x="501" y="1115"/>
                      <a:pt x="500" y="1117"/>
                    </a:cubicBezTo>
                    <a:cubicBezTo>
                      <a:pt x="500" y="1117"/>
                      <a:pt x="500" y="1117"/>
                      <a:pt x="500" y="1117"/>
                    </a:cubicBezTo>
                    <a:cubicBezTo>
                      <a:pt x="500" y="1119"/>
                      <a:pt x="499" y="1121"/>
                      <a:pt x="498" y="1123"/>
                    </a:cubicBezTo>
                    <a:cubicBezTo>
                      <a:pt x="498" y="1123"/>
                      <a:pt x="498" y="1123"/>
                      <a:pt x="498" y="1123"/>
                    </a:cubicBezTo>
                    <a:cubicBezTo>
                      <a:pt x="497" y="1127"/>
                      <a:pt x="496" y="1131"/>
                      <a:pt x="495" y="1135"/>
                    </a:cubicBezTo>
                    <a:cubicBezTo>
                      <a:pt x="495" y="1135"/>
                      <a:pt x="495" y="1135"/>
                      <a:pt x="495" y="1135"/>
                    </a:cubicBezTo>
                    <a:cubicBezTo>
                      <a:pt x="469" y="1213"/>
                      <a:pt x="406" y="1276"/>
                      <a:pt x="325" y="1299"/>
                    </a:cubicBezTo>
                    <a:cubicBezTo>
                      <a:pt x="325" y="1299"/>
                      <a:pt x="325" y="1299"/>
                      <a:pt x="325" y="1299"/>
                    </a:cubicBezTo>
                    <a:cubicBezTo>
                      <a:pt x="319" y="1301"/>
                      <a:pt x="312" y="1302"/>
                      <a:pt x="306" y="1303"/>
                    </a:cubicBezTo>
                    <a:cubicBezTo>
                      <a:pt x="306" y="1303"/>
                      <a:pt x="306" y="1303"/>
                      <a:pt x="306" y="1303"/>
                    </a:cubicBezTo>
                    <a:cubicBezTo>
                      <a:pt x="304" y="1304"/>
                      <a:pt x="302" y="1304"/>
                      <a:pt x="300" y="1305"/>
                    </a:cubicBezTo>
                    <a:cubicBezTo>
                      <a:pt x="300" y="1305"/>
                      <a:pt x="300" y="1305"/>
                      <a:pt x="300" y="1305"/>
                    </a:cubicBezTo>
                    <a:cubicBezTo>
                      <a:pt x="298" y="1305"/>
                      <a:pt x="296" y="1305"/>
                      <a:pt x="294" y="1306"/>
                    </a:cubicBezTo>
                    <a:cubicBezTo>
                      <a:pt x="294" y="1306"/>
                      <a:pt x="294" y="1306"/>
                      <a:pt x="294" y="1306"/>
                    </a:cubicBezTo>
                    <a:cubicBezTo>
                      <a:pt x="289" y="1306"/>
                      <a:pt x="285" y="1307"/>
                      <a:pt x="281" y="1307"/>
                    </a:cubicBezTo>
                    <a:cubicBezTo>
                      <a:pt x="281" y="1307"/>
                      <a:pt x="281" y="1307"/>
                      <a:pt x="281" y="1307"/>
                    </a:cubicBezTo>
                    <a:cubicBezTo>
                      <a:pt x="278" y="1308"/>
                      <a:pt x="276" y="1308"/>
                      <a:pt x="274" y="1308"/>
                    </a:cubicBezTo>
                    <a:cubicBezTo>
                      <a:pt x="274" y="1308"/>
                      <a:pt x="274" y="1308"/>
                      <a:pt x="274" y="1308"/>
                    </a:cubicBezTo>
                    <a:cubicBezTo>
                      <a:pt x="270" y="1308"/>
                      <a:pt x="265" y="1308"/>
                      <a:pt x="261" y="1309"/>
                    </a:cubicBezTo>
                    <a:cubicBezTo>
                      <a:pt x="261" y="1309"/>
                      <a:pt x="261" y="1309"/>
                      <a:pt x="261" y="1309"/>
                    </a:cubicBezTo>
                    <a:cubicBezTo>
                      <a:pt x="259" y="1309"/>
                      <a:pt x="256" y="1309"/>
                      <a:pt x="254" y="1309"/>
                    </a:cubicBezTo>
                    <a:cubicBezTo>
                      <a:pt x="254" y="1309"/>
                      <a:pt x="254" y="1309"/>
                      <a:pt x="254" y="1309"/>
                    </a:cubicBezTo>
                    <a:cubicBezTo>
                      <a:pt x="252" y="1309"/>
                      <a:pt x="250" y="1309"/>
                      <a:pt x="247" y="1309"/>
                    </a:cubicBezTo>
                    <a:cubicBezTo>
                      <a:pt x="247" y="1309"/>
                      <a:pt x="247" y="1309"/>
                      <a:pt x="247" y="1309"/>
                    </a:cubicBezTo>
                    <a:cubicBezTo>
                      <a:pt x="243" y="1308"/>
                      <a:pt x="238" y="1308"/>
                      <a:pt x="234" y="1308"/>
                    </a:cubicBezTo>
                    <a:cubicBezTo>
                      <a:pt x="234" y="1308"/>
                      <a:pt x="234" y="1308"/>
                      <a:pt x="234" y="1308"/>
                    </a:cubicBezTo>
                    <a:cubicBezTo>
                      <a:pt x="232" y="1308"/>
                      <a:pt x="230" y="1308"/>
                      <a:pt x="227" y="1307"/>
                    </a:cubicBezTo>
                    <a:cubicBezTo>
                      <a:pt x="227" y="1307"/>
                      <a:pt x="227" y="1307"/>
                      <a:pt x="227" y="1307"/>
                    </a:cubicBezTo>
                    <a:cubicBezTo>
                      <a:pt x="223" y="1307"/>
                      <a:pt x="219" y="1306"/>
                      <a:pt x="215" y="1306"/>
                    </a:cubicBezTo>
                    <a:cubicBezTo>
                      <a:pt x="215" y="1306"/>
                      <a:pt x="215" y="1306"/>
                      <a:pt x="215" y="1306"/>
                    </a:cubicBezTo>
                    <a:cubicBezTo>
                      <a:pt x="212" y="1305"/>
                      <a:pt x="210" y="1305"/>
                      <a:pt x="208" y="1305"/>
                    </a:cubicBezTo>
                    <a:cubicBezTo>
                      <a:pt x="208" y="1305"/>
                      <a:pt x="208" y="1305"/>
                      <a:pt x="208" y="1305"/>
                    </a:cubicBezTo>
                    <a:cubicBezTo>
                      <a:pt x="206" y="1304"/>
                      <a:pt x="204" y="1304"/>
                      <a:pt x="202" y="1303"/>
                    </a:cubicBezTo>
                    <a:cubicBezTo>
                      <a:pt x="202" y="1303"/>
                      <a:pt x="202" y="1303"/>
                      <a:pt x="202" y="1303"/>
                    </a:cubicBezTo>
                    <a:cubicBezTo>
                      <a:pt x="196" y="1302"/>
                      <a:pt x="189" y="1301"/>
                      <a:pt x="183" y="1299"/>
                    </a:cubicBezTo>
                    <a:cubicBezTo>
                      <a:pt x="183" y="1299"/>
                      <a:pt x="183" y="1299"/>
                      <a:pt x="183" y="1299"/>
                    </a:cubicBezTo>
                    <a:cubicBezTo>
                      <a:pt x="102" y="1276"/>
                      <a:pt x="39" y="1213"/>
                      <a:pt x="13" y="1135"/>
                    </a:cubicBezTo>
                    <a:cubicBezTo>
                      <a:pt x="13" y="1135"/>
                      <a:pt x="13" y="1135"/>
                      <a:pt x="13" y="1135"/>
                    </a:cubicBezTo>
                    <a:cubicBezTo>
                      <a:pt x="12" y="1131"/>
                      <a:pt x="11" y="1127"/>
                      <a:pt x="9" y="1123"/>
                    </a:cubicBezTo>
                    <a:cubicBezTo>
                      <a:pt x="9" y="1123"/>
                      <a:pt x="9" y="1123"/>
                      <a:pt x="9" y="1123"/>
                    </a:cubicBezTo>
                    <a:cubicBezTo>
                      <a:pt x="9" y="1121"/>
                      <a:pt x="8" y="1119"/>
                      <a:pt x="8" y="1117"/>
                    </a:cubicBezTo>
                    <a:cubicBezTo>
                      <a:pt x="8" y="1117"/>
                      <a:pt x="8" y="1117"/>
                      <a:pt x="8" y="1117"/>
                    </a:cubicBezTo>
                    <a:cubicBezTo>
                      <a:pt x="7" y="1115"/>
                      <a:pt x="7" y="1113"/>
                      <a:pt x="7" y="1111"/>
                    </a:cubicBezTo>
                    <a:cubicBezTo>
                      <a:pt x="7" y="1111"/>
                      <a:pt x="7" y="1111"/>
                      <a:pt x="7" y="1111"/>
                    </a:cubicBezTo>
                    <a:cubicBezTo>
                      <a:pt x="6" y="1109"/>
                      <a:pt x="6" y="1107"/>
                      <a:pt x="5" y="1105"/>
                    </a:cubicBezTo>
                    <a:cubicBezTo>
                      <a:pt x="5" y="1105"/>
                      <a:pt x="5" y="1105"/>
                      <a:pt x="5" y="1105"/>
                    </a:cubicBezTo>
                    <a:cubicBezTo>
                      <a:pt x="5" y="1103"/>
                      <a:pt x="4" y="1101"/>
                      <a:pt x="4" y="1099"/>
                    </a:cubicBezTo>
                    <a:cubicBezTo>
                      <a:pt x="4" y="1099"/>
                      <a:pt x="4" y="1099"/>
                      <a:pt x="4" y="1099"/>
                    </a:cubicBezTo>
                    <a:cubicBezTo>
                      <a:pt x="4" y="1097"/>
                      <a:pt x="3" y="1095"/>
                      <a:pt x="3" y="1093"/>
                    </a:cubicBezTo>
                    <a:cubicBezTo>
                      <a:pt x="3" y="1093"/>
                      <a:pt x="3" y="1093"/>
                      <a:pt x="3" y="1093"/>
                    </a:cubicBezTo>
                    <a:cubicBezTo>
                      <a:pt x="3" y="1091"/>
                      <a:pt x="2" y="1089"/>
                      <a:pt x="2" y="1086"/>
                    </a:cubicBezTo>
                    <a:cubicBezTo>
                      <a:pt x="2" y="1086"/>
                      <a:pt x="2" y="1086"/>
                      <a:pt x="2" y="1086"/>
                    </a:cubicBezTo>
                    <a:cubicBezTo>
                      <a:pt x="2" y="1084"/>
                      <a:pt x="2" y="1082"/>
                      <a:pt x="1" y="1080"/>
                    </a:cubicBezTo>
                    <a:cubicBezTo>
                      <a:pt x="1" y="1080"/>
                      <a:pt x="1" y="1080"/>
                      <a:pt x="1" y="1080"/>
                    </a:cubicBezTo>
                    <a:cubicBezTo>
                      <a:pt x="1" y="1078"/>
                      <a:pt x="1" y="1076"/>
                      <a:pt x="1" y="1074"/>
                    </a:cubicBezTo>
                    <a:cubicBezTo>
                      <a:pt x="1" y="1074"/>
                      <a:pt x="1" y="1074"/>
                      <a:pt x="1" y="1074"/>
                    </a:cubicBezTo>
                    <a:cubicBezTo>
                      <a:pt x="1" y="1072"/>
                      <a:pt x="1" y="1070"/>
                      <a:pt x="0" y="1067"/>
                    </a:cubicBezTo>
                    <a:cubicBezTo>
                      <a:pt x="0" y="1067"/>
                      <a:pt x="0" y="1067"/>
                      <a:pt x="0" y="1067"/>
                    </a:cubicBezTo>
                    <a:cubicBezTo>
                      <a:pt x="0" y="1065"/>
                      <a:pt x="0" y="1063"/>
                      <a:pt x="0" y="1061"/>
                    </a:cubicBezTo>
                    <a:cubicBezTo>
                      <a:pt x="0" y="1061"/>
                      <a:pt x="0" y="1061"/>
                      <a:pt x="0" y="1061"/>
                    </a:cubicBezTo>
                    <a:cubicBezTo>
                      <a:pt x="0" y="1059"/>
                      <a:pt x="0" y="1057"/>
                      <a:pt x="0" y="1055"/>
                    </a:cubicBezTo>
                    <a:cubicBezTo>
                      <a:pt x="0" y="1055"/>
                      <a:pt x="0" y="1055"/>
                      <a:pt x="0" y="1055"/>
                    </a:cubicBezTo>
                    <a:cubicBezTo>
                      <a:pt x="0" y="1055"/>
                      <a:pt x="0" y="1055"/>
                      <a:pt x="0" y="1055"/>
                    </a:cubicBezTo>
                    <a:cubicBezTo>
                      <a:pt x="0" y="1052"/>
                      <a:pt x="0" y="1049"/>
                      <a:pt x="0" y="1047"/>
                    </a:cubicBezTo>
                    <a:cubicBezTo>
                      <a:pt x="0" y="1046"/>
                      <a:pt x="0" y="1045"/>
                      <a:pt x="0" y="1044"/>
                    </a:cubicBezTo>
                    <a:cubicBezTo>
                      <a:pt x="0" y="1043"/>
                      <a:pt x="0" y="1041"/>
                      <a:pt x="1" y="1040"/>
                    </a:cubicBezTo>
                    <a:cubicBezTo>
                      <a:pt x="6" y="950"/>
                      <a:pt x="55" y="896"/>
                      <a:pt x="89" y="819"/>
                    </a:cubicBezTo>
                    <a:close/>
                  </a:path>
                </a:pathLst>
              </a:custGeom>
              <a:solidFill>
                <a:srgbClr val="768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88" name="îṣḷïḑè">
                <a:extLst>
                  <a:ext uri="{FF2B5EF4-FFF2-40B4-BE49-F238E27FC236}">
                    <a16:creationId xmlns:a16="http://schemas.microsoft.com/office/drawing/2014/main" id="{EE22A24B-A0ED-4870-8C8B-D3D92823D5CE}"/>
                  </a:ext>
                </a:extLst>
              </p:cNvPr>
              <p:cNvSpPr/>
              <p:nvPr/>
            </p:nvSpPr>
            <p:spPr bwMode="auto">
              <a:xfrm>
                <a:off x="4386263" y="1975107"/>
                <a:ext cx="1520825" cy="1520825"/>
              </a:xfrm>
              <a:custGeom>
                <a:avLst/>
                <a:gdLst>
                  <a:gd name="T0" fmla="*/ 547 w 1095"/>
                  <a:gd name="T1" fmla="*/ 781 h 1094"/>
                  <a:gd name="T2" fmla="*/ 449 w 1095"/>
                  <a:gd name="T3" fmla="*/ 1004 h 1094"/>
                  <a:gd name="T4" fmla="*/ 444 w 1095"/>
                  <a:gd name="T5" fmla="*/ 1010 h 1094"/>
                  <a:gd name="T6" fmla="*/ 434 w 1095"/>
                  <a:gd name="T7" fmla="*/ 1019 h 1094"/>
                  <a:gd name="T8" fmla="*/ 430 w 1095"/>
                  <a:gd name="T9" fmla="*/ 1023 h 1094"/>
                  <a:gd name="T10" fmla="*/ 420 w 1095"/>
                  <a:gd name="T11" fmla="*/ 1031 h 1094"/>
                  <a:gd name="T12" fmla="*/ 415 w 1095"/>
                  <a:gd name="T13" fmla="*/ 1035 h 1094"/>
                  <a:gd name="T14" fmla="*/ 405 w 1095"/>
                  <a:gd name="T15" fmla="*/ 1042 h 1094"/>
                  <a:gd name="T16" fmla="*/ 399 w 1095"/>
                  <a:gd name="T17" fmla="*/ 1045 h 1094"/>
                  <a:gd name="T18" fmla="*/ 389 w 1095"/>
                  <a:gd name="T19" fmla="*/ 1051 h 1094"/>
                  <a:gd name="T20" fmla="*/ 378 w 1095"/>
                  <a:gd name="T21" fmla="*/ 1057 h 1094"/>
                  <a:gd name="T22" fmla="*/ 125 w 1095"/>
                  <a:gd name="T23" fmla="*/ 1043 h 1094"/>
                  <a:gd name="T24" fmla="*/ 120 w 1095"/>
                  <a:gd name="T25" fmla="*/ 1039 h 1094"/>
                  <a:gd name="T26" fmla="*/ 104 w 1095"/>
                  <a:gd name="T27" fmla="*/ 1027 h 1094"/>
                  <a:gd name="T28" fmla="*/ 99 w 1095"/>
                  <a:gd name="T29" fmla="*/ 1023 h 1094"/>
                  <a:gd name="T30" fmla="*/ 85 w 1095"/>
                  <a:gd name="T31" fmla="*/ 1010 h 1094"/>
                  <a:gd name="T32" fmla="*/ 80 w 1095"/>
                  <a:gd name="T33" fmla="*/ 1005 h 1094"/>
                  <a:gd name="T34" fmla="*/ 67 w 1095"/>
                  <a:gd name="T35" fmla="*/ 990 h 1094"/>
                  <a:gd name="T36" fmla="*/ 59 w 1095"/>
                  <a:gd name="T37" fmla="*/ 980 h 1094"/>
                  <a:gd name="T38" fmla="*/ 52 w 1095"/>
                  <a:gd name="T39" fmla="*/ 969 h 1094"/>
                  <a:gd name="T40" fmla="*/ 42 w 1095"/>
                  <a:gd name="T41" fmla="*/ 953 h 1094"/>
                  <a:gd name="T42" fmla="*/ 43 w 1095"/>
                  <a:gd name="T43" fmla="*/ 706 h 1094"/>
                  <a:gd name="T44" fmla="*/ 46 w 1095"/>
                  <a:gd name="T45" fmla="*/ 700 h 1094"/>
                  <a:gd name="T46" fmla="*/ 53 w 1095"/>
                  <a:gd name="T47" fmla="*/ 690 h 1094"/>
                  <a:gd name="T48" fmla="*/ 56 w 1095"/>
                  <a:gd name="T49" fmla="*/ 685 h 1094"/>
                  <a:gd name="T50" fmla="*/ 64 w 1095"/>
                  <a:gd name="T51" fmla="*/ 675 h 1094"/>
                  <a:gd name="T52" fmla="*/ 68 w 1095"/>
                  <a:gd name="T53" fmla="*/ 670 h 1094"/>
                  <a:gd name="T54" fmla="*/ 76 w 1095"/>
                  <a:gd name="T55" fmla="*/ 660 h 1094"/>
                  <a:gd name="T56" fmla="*/ 80 w 1095"/>
                  <a:gd name="T57" fmla="*/ 655 h 1094"/>
                  <a:gd name="T58" fmla="*/ 86 w 1095"/>
                  <a:gd name="T59" fmla="*/ 650 h 1094"/>
                  <a:gd name="T60" fmla="*/ 90 w 1095"/>
                  <a:gd name="T61" fmla="*/ 646 h 1094"/>
                  <a:gd name="T62" fmla="*/ 547 w 1095"/>
                  <a:gd name="T63" fmla="*/ 314 h 1094"/>
                  <a:gd name="T64" fmla="*/ 645 w 1095"/>
                  <a:gd name="T65" fmla="*/ 90 h 1094"/>
                  <a:gd name="T66" fmla="*/ 651 w 1095"/>
                  <a:gd name="T67" fmla="*/ 84 h 1094"/>
                  <a:gd name="T68" fmla="*/ 660 w 1095"/>
                  <a:gd name="T69" fmla="*/ 75 h 1094"/>
                  <a:gd name="T70" fmla="*/ 665 w 1095"/>
                  <a:gd name="T71" fmla="*/ 71 h 1094"/>
                  <a:gd name="T72" fmla="*/ 675 w 1095"/>
                  <a:gd name="T73" fmla="*/ 63 h 1094"/>
                  <a:gd name="T74" fmla="*/ 680 w 1095"/>
                  <a:gd name="T75" fmla="*/ 59 h 1094"/>
                  <a:gd name="T76" fmla="*/ 690 w 1095"/>
                  <a:gd name="T77" fmla="*/ 52 h 1094"/>
                  <a:gd name="T78" fmla="*/ 695 w 1095"/>
                  <a:gd name="T79" fmla="*/ 49 h 1094"/>
                  <a:gd name="T80" fmla="*/ 706 w 1095"/>
                  <a:gd name="T81" fmla="*/ 42 h 1094"/>
                  <a:gd name="T82" fmla="*/ 717 w 1095"/>
                  <a:gd name="T83" fmla="*/ 37 h 1094"/>
                  <a:gd name="T84" fmla="*/ 970 w 1095"/>
                  <a:gd name="T85" fmla="*/ 51 h 1094"/>
                  <a:gd name="T86" fmla="*/ 975 w 1095"/>
                  <a:gd name="T87" fmla="*/ 55 h 1094"/>
                  <a:gd name="T88" fmla="*/ 990 w 1095"/>
                  <a:gd name="T89" fmla="*/ 66 h 1094"/>
                  <a:gd name="T90" fmla="*/ 995 w 1095"/>
                  <a:gd name="T91" fmla="*/ 71 h 1094"/>
                  <a:gd name="T92" fmla="*/ 1010 w 1095"/>
                  <a:gd name="T93" fmla="*/ 84 h 1094"/>
                  <a:gd name="T94" fmla="*/ 1015 w 1095"/>
                  <a:gd name="T95" fmla="*/ 89 h 1094"/>
                  <a:gd name="T96" fmla="*/ 1028 w 1095"/>
                  <a:gd name="T97" fmla="*/ 104 h 1094"/>
                  <a:gd name="T98" fmla="*/ 1036 w 1095"/>
                  <a:gd name="T99" fmla="*/ 114 h 1094"/>
                  <a:gd name="T100" fmla="*/ 1043 w 1095"/>
                  <a:gd name="T101" fmla="*/ 125 h 1094"/>
                  <a:gd name="T102" fmla="*/ 1053 w 1095"/>
                  <a:gd name="T103" fmla="*/ 141 h 1094"/>
                  <a:gd name="T104" fmla="*/ 1052 w 1095"/>
                  <a:gd name="T105" fmla="*/ 388 h 1094"/>
                  <a:gd name="T106" fmla="*/ 1049 w 1095"/>
                  <a:gd name="T107" fmla="*/ 393 h 1094"/>
                  <a:gd name="T108" fmla="*/ 1042 w 1095"/>
                  <a:gd name="T109" fmla="*/ 404 h 1094"/>
                  <a:gd name="T110" fmla="*/ 1039 w 1095"/>
                  <a:gd name="T111" fmla="*/ 409 h 1094"/>
                  <a:gd name="T112" fmla="*/ 1031 w 1095"/>
                  <a:gd name="T113" fmla="*/ 419 h 1094"/>
                  <a:gd name="T114" fmla="*/ 1027 w 1095"/>
                  <a:gd name="T115" fmla="*/ 424 h 1094"/>
                  <a:gd name="T116" fmla="*/ 1019 w 1095"/>
                  <a:gd name="T117" fmla="*/ 434 h 1094"/>
                  <a:gd name="T118" fmla="*/ 1015 w 1095"/>
                  <a:gd name="T119" fmla="*/ 439 h 1094"/>
                  <a:gd name="T120" fmla="*/ 1010 w 1095"/>
                  <a:gd name="T121" fmla="*/ 443 h 1094"/>
                  <a:gd name="T122" fmla="*/ 999 w 1095"/>
                  <a:gd name="T123" fmla="*/ 45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5" h="1094">
                    <a:moveTo>
                      <a:pt x="780" y="547"/>
                    </a:moveTo>
                    <a:cubicBezTo>
                      <a:pt x="737" y="565"/>
                      <a:pt x="691" y="592"/>
                      <a:pt x="642" y="639"/>
                    </a:cubicBezTo>
                    <a:cubicBezTo>
                      <a:pt x="593" y="689"/>
                      <a:pt x="566" y="736"/>
                      <a:pt x="547" y="781"/>
                    </a:cubicBezTo>
                    <a:cubicBezTo>
                      <a:pt x="518" y="860"/>
                      <a:pt x="514" y="932"/>
                      <a:pt x="454" y="999"/>
                    </a:cubicBezTo>
                    <a:cubicBezTo>
                      <a:pt x="453" y="1000"/>
                      <a:pt x="452" y="1001"/>
                      <a:pt x="451" y="1002"/>
                    </a:cubicBezTo>
                    <a:cubicBezTo>
                      <a:pt x="449" y="1004"/>
                      <a:pt x="449" y="1004"/>
                      <a:pt x="449" y="1004"/>
                    </a:cubicBezTo>
                    <a:cubicBezTo>
                      <a:pt x="448" y="1006"/>
                      <a:pt x="446" y="1008"/>
                      <a:pt x="444" y="1010"/>
                    </a:cubicBezTo>
                    <a:cubicBezTo>
                      <a:pt x="444" y="1010"/>
                      <a:pt x="444" y="1010"/>
                      <a:pt x="444" y="1010"/>
                    </a:cubicBezTo>
                    <a:cubicBezTo>
                      <a:pt x="444" y="1010"/>
                      <a:pt x="444" y="1010"/>
                      <a:pt x="444" y="1010"/>
                    </a:cubicBezTo>
                    <a:cubicBezTo>
                      <a:pt x="442" y="1011"/>
                      <a:pt x="441" y="1013"/>
                      <a:pt x="439" y="1014"/>
                    </a:cubicBezTo>
                    <a:cubicBezTo>
                      <a:pt x="439" y="1014"/>
                      <a:pt x="439" y="1014"/>
                      <a:pt x="439" y="1014"/>
                    </a:cubicBezTo>
                    <a:cubicBezTo>
                      <a:pt x="437" y="1016"/>
                      <a:pt x="436" y="1017"/>
                      <a:pt x="434" y="1019"/>
                    </a:cubicBezTo>
                    <a:cubicBezTo>
                      <a:pt x="434" y="1019"/>
                      <a:pt x="434" y="1019"/>
                      <a:pt x="434" y="1019"/>
                    </a:cubicBezTo>
                    <a:cubicBezTo>
                      <a:pt x="433" y="1020"/>
                      <a:pt x="431" y="1021"/>
                      <a:pt x="430" y="1023"/>
                    </a:cubicBezTo>
                    <a:cubicBezTo>
                      <a:pt x="430" y="1023"/>
                      <a:pt x="430" y="1023"/>
                      <a:pt x="430" y="1023"/>
                    </a:cubicBezTo>
                    <a:cubicBezTo>
                      <a:pt x="428" y="1024"/>
                      <a:pt x="426" y="1026"/>
                      <a:pt x="425" y="1027"/>
                    </a:cubicBezTo>
                    <a:cubicBezTo>
                      <a:pt x="425" y="1027"/>
                      <a:pt x="425" y="1027"/>
                      <a:pt x="425" y="1027"/>
                    </a:cubicBezTo>
                    <a:cubicBezTo>
                      <a:pt x="423" y="1028"/>
                      <a:pt x="421" y="1029"/>
                      <a:pt x="420" y="1031"/>
                    </a:cubicBezTo>
                    <a:cubicBezTo>
                      <a:pt x="420" y="1031"/>
                      <a:pt x="420" y="1031"/>
                      <a:pt x="420" y="1031"/>
                    </a:cubicBezTo>
                    <a:cubicBezTo>
                      <a:pt x="418" y="1032"/>
                      <a:pt x="416" y="1033"/>
                      <a:pt x="415" y="1035"/>
                    </a:cubicBezTo>
                    <a:cubicBezTo>
                      <a:pt x="415" y="1035"/>
                      <a:pt x="415" y="1035"/>
                      <a:pt x="415" y="1035"/>
                    </a:cubicBezTo>
                    <a:cubicBezTo>
                      <a:pt x="413" y="1036"/>
                      <a:pt x="411" y="1037"/>
                      <a:pt x="410" y="1038"/>
                    </a:cubicBezTo>
                    <a:cubicBezTo>
                      <a:pt x="410" y="1038"/>
                      <a:pt x="410" y="1038"/>
                      <a:pt x="410" y="1038"/>
                    </a:cubicBezTo>
                    <a:cubicBezTo>
                      <a:pt x="408" y="1039"/>
                      <a:pt x="406" y="1041"/>
                      <a:pt x="405" y="1042"/>
                    </a:cubicBezTo>
                    <a:cubicBezTo>
                      <a:pt x="405" y="1042"/>
                      <a:pt x="405" y="1042"/>
                      <a:pt x="405" y="1042"/>
                    </a:cubicBezTo>
                    <a:cubicBezTo>
                      <a:pt x="403" y="1043"/>
                      <a:pt x="401" y="1044"/>
                      <a:pt x="399" y="1045"/>
                    </a:cubicBezTo>
                    <a:cubicBezTo>
                      <a:pt x="399" y="1045"/>
                      <a:pt x="399" y="1045"/>
                      <a:pt x="399" y="1045"/>
                    </a:cubicBezTo>
                    <a:cubicBezTo>
                      <a:pt x="398" y="1046"/>
                      <a:pt x="396" y="1047"/>
                      <a:pt x="394" y="1048"/>
                    </a:cubicBezTo>
                    <a:cubicBezTo>
                      <a:pt x="394" y="1048"/>
                      <a:pt x="394" y="1048"/>
                      <a:pt x="394" y="1048"/>
                    </a:cubicBezTo>
                    <a:cubicBezTo>
                      <a:pt x="392" y="1049"/>
                      <a:pt x="390" y="1050"/>
                      <a:pt x="389" y="1051"/>
                    </a:cubicBezTo>
                    <a:cubicBezTo>
                      <a:pt x="389" y="1051"/>
                      <a:pt x="389" y="1051"/>
                      <a:pt x="389" y="1051"/>
                    </a:cubicBezTo>
                    <a:cubicBezTo>
                      <a:pt x="385" y="1054"/>
                      <a:pt x="381" y="1055"/>
                      <a:pt x="378" y="1057"/>
                    </a:cubicBezTo>
                    <a:cubicBezTo>
                      <a:pt x="378" y="1057"/>
                      <a:pt x="378" y="1057"/>
                      <a:pt x="378" y="1057"/>
                    </a:cubicBezTo>
                    <a:cubicBezTo>
                      <a:pt x="304" y="1094"/>
                      <a:pt x="216" y="1094"/>
                      <a:pt x="142" y="1053"/>
                    </a:cubicBezTo>
                    <a:cubicBezTo>
                      <a:pt x="142" y="1053"/>
                      <a:pt x="142" y="1053"/>
                      <a:pt x="142" y="1053"/>
                    </a:cubicBezTo>
                    <a:cubicBezTo>
                      <a:pt x="136" y="1050"/>
                      <a:pt x="131" y="1046"/>
                      <a:pt x="125" y="1043"/>
                    </a:cubicBezTo>
                    <a:cubicBezTo>
                      <a:pt x="125" y="1043"/>
                      <a:pt x="125" y="1043"/>
                      <a:pt x="125" y="1043"/>
                    </a:cubicBezTo>
                    <a:cubicBezTo>
                      <a:pt x="124" y="1042"/>
                      <a:pt x="122" y="1040"/>
                      <a:pt x="120" y="1039"/>
                    </a:cubicBezTo>
                    <a:cubicBezTo>
                      <a:pt x="120" y="1039"/>
                      <a:pt x="120" y="1039"/>
                      <a:pt x="120" y="1039"/>
                    </a:cubicBezTo>
                    <a:cubicBezTo>
                      <a:pt x="118" y="1038"/>
                      <a:pt x="116" y="1037"/>
                      <a:pt x="115" y="1035"/>
                    </a:cubicBezTo>
                    <a:cubicBezTo>
                      <a:pt x="115" y="1035"/>
                      <a:pt x="115" y="1035"/>
                      <a:pt x="115" y="1035"/>
                    </a:cubicBezTo>
                    <a:cubicBezTo>
                      <a:pt x="111" y="1033"/>
                      <a:pt x="108" y="1030"/>
                      <a:pt x="104" y="1027"/>
                    </a:cubicBezTo>
                    <a:cubicBezTo>
                      <a:pt x="104" y="1027"/>
                      <a:pt x="104" y="1027"/>
                      <a:pt x="104" y="1027"/>
                    </a:cubicBezTo>
                    <a:cubicBezTo>
                      <a:pt x="103" y="1026"/>
                      <a:pt x="101" y="1025"/>
                      <a:pt x="99" y="1023"/>
                    </a:cubicBezTo>
                    <a:cubicBezTo>
                      <a:pt x="99" y="1023"/>
                      <a:pt x="99" y="1023"/>
                      <a:pt x="99" y="1023"/>
                    </a:cubicBezTo>
                    <a:cubicBezTo>
                      <a:pt x="96" y="1020"/>
                      <a:pt x="93" y="1017"/>
                      <a:pt x="89" y="1014"/>
                    </a:cubicBezTo>
                    <a:cubicBezTo>
                      <a:pt x="89" y="1014"/>
                      <a:pt x="89" y="1014"/>
                      <a:pt x="89" y="1014"/>
                    </a:cubicBezTo>
                    <a:cubicBezTo>
                      <a:pt x="88" y="1013"/>
                      <a:pt x="86" y="1011"/>
                      <a:pt x="85" y="1010"/>
                    </a:cubicBezTo>
                    <a:cubicBezTo>
                      <a:pt x="85" y="1010"/>
                      <a:pt x="85" y="1010"/>
                      <a:pt x="85" y="1010"/>
                    </a:cubicBezTo>
                    <a:cubicBezTo>
                      <a:pt x="83" y="1008"/>
                      <a:pt x="81" y="1006"/>
                      <a:pt x="80" y="1005"/>
                    </a:cubicBezTo>
                    <a:cubicBezTo>
                      <a:pt x="80" y="1005"/>
                      <a:pt x="80" y="1005"/>
                      <a:pt x="80" y="1005"/>
                    </a:cubicBezTo>
                    <a:cubicBezTo>
                      <a:pt x="77" y="1002"/>
                      <a:pt x="74" y="998"/>
                      <a:pt x="71" y="995"/>
                    </a:cubicBezTo>
                    <a:cubicBezTo>
                      <a:pt x="71" y="995"/>
                      <a:pt x="71" y="995"/>
                      <a:pt x="71" y="995"/>
                    </a:cubicBezTo>
                    <a:cubicBezTo>
                      <a:pt x="70" y="993"/>
                      <a:pt x="68" y="992"/>
                      <a:pt x="67" y="990"/>
                    </a:cubicBezTo>
                    <a:cubicBezTo>
                      <a:pt x="67" y="990"/>
                      <a:pt x="67" y="990"/>
                      <a:pt x="67" y="990"/>
                    </a:cubicBezTo>
                    <a:cubicBezTo>
                      <a:pt x="64" y="987"/>
                      <a:pt x="61" y="983"/>
                      <a:pt x="59" y="980"/>
                    </a:cubicBezTo>
                    <a:cubicBezTo>
                      <a:pt x="59" y="980"/>
                      <a:pt x="59" y="980"/>
                      <a:pt x="59" y="980"/>
                    </a:cubicBezTo>
                    <a:cubicBezTo>
                      <a:pt x="58" y="978"/>
                      <a:pt x="56" y="976"/>
                      <a:pt x="55" y="974"/>
                    </a:cubicBezTo>
                    <a:cubicBezTo>
                      <a:pt x="55" y="974"/>
                      <a:pt x="55" y="974"/>
                      <a:pt x="55" y="974"/>
                    </a:cubicBezTo>
                    <a:cubicBezTo>
                      <a:pt x="54" y="973"/>
                      <a:pt x="53" y="971"/>
                      <a:pt x="52" y="969"/>
                    </a:cubicBezTo>
                    <a:cubicBezTo>
                      <a:pt x="52" y="969"/>
                      <a:pt x="52" y="969"/>
                      <a:pt x="52" y="969"/>
                    </a:cubicBezTo>
                    <a:cubicBezTo>
                      <a:pt x="48" y="964"/>
                      <a:pt x="45" y="958"/>
                      <a:pt x="42" y="953"/>
                    </a:cubicBezTo>
                    <a:cubicBezTo>
                      <a:pt x="42" y="953"/>
                      <a:pt x="42" y="953"/>
                      <a:pt x="42" y="953"/>
                    </a:cubicBezTo>
                    <a:cubicBezTo>
                      <a:pt x="1" y="879"/>
                      <a:pt x="0" y="790"/>
                      <a:pt x="37" y="717"/>
                    </a:cubicBezTo>
                    <a:cubicBezTo>
                      <a:pt x="37" y="717"/>
                      <a:pt x="37" y="717"/>
                      <a:pt x="37" y="717"/>
                    </a:cubicBezTo>
                    <a:cubicBezTo>
                      <a:pt x="39" y="713"/>
                      <a:pt x="41" y="709"/>
                      <a:pt x="43" y="706"/>
                    </a:cubicBezTo>
                    <a:cubicBezTo>
                      <a:pt x="43" y="706"/>
                      <a:pt x="43" y="706"/>
                      <a:pt x="43" y="706"/>
                    </a:cubicBezTo>
                    <a:cubicBezTo>
                      <a:pt x="44" y="704"/>
                      <a:pt x="45" y="702"/>
                      <a:pt x="46" y="700"/>
                    </a:cubicBezTo>
                    <a:cubicBezTo>
                      <a:pt x="46" y="700"/>
                      <a:pt x="46" y="700"/>
                      <a:pt x="46" y="700"/>
                    </a:cubicBezTo>
                    <a:cubicBezTo>
                      <a:pt x="47" y="699"/>
                      <a:pt x="48" y="697"/>
                      <a:pt x="49" y="695"/>
                    </a:cubicBezTo>
                    <a:cubicBezTo>
                      <a:pt x="49" y="695"/>
                      <a:pt x="49" y="695"/>
                      <a:pt x="49" y="695"/>
                    </a:cubicBezTo>
                    <a:cubicBezTo>
                      <a:pt x="50" y="693"/>
                      <a:pt x="51" y="691"/>
                      <a:pt x="53" y="690"/>
                    </a:cubicBezTo>
                    <a:cubicBezTo>
                      <a:pt x="53" y="690"/>
                      <a:pt x="53" y="690"/>
                      <a:pt x="53" y="690"/>
                    </a:cubicBezTo>
                    <a:cubicBezTo>
                      <a:pt x="54" y="688"/>
                      <a:pt x="55" y="686"/>
                      <a:pt x="56" y="685"/>
                    </a:cubicBezTo>
                    <a:cubicBezTo>
                      <a:pt x="56" y="685"/>
                      <a:pt x="56" y="685"/>
                      <a:pt x="56" y="685"/>
                    </a:cubicBezTo>
                    <a:cubicBezTo>
                      <a:pt x="57" y="683"/>
                      <a:pt x="59" y="681"/>
                      <a:pt x="60" y="679"/>
                    </a:cubicBezTo>
                    <a:cubicBezTo>
                      <a:pt x="60" y="679"/>
                      <a:pt x="60" y="679"/>
                      <a:pt x="60" y="679"/>
                    </a:cubicBezTo>
                    <a:cubicBezTo>
                      <a:pt x="61" y="678"/>
                      <a:pt x="62" y="676"/>
                      <a:pt x="64" y="675"/>
                    </a:cubicBezTo>
                    <a:cubicBezTo>
                      <a:pt x="64" y="675"/>
                      <a:pt x="64" y="675"/>
                      <a:pt x="64" y="675"/>
                    </a:cubicBezTo>
                    <a:cubicBezTo>
                      <a:pt x="65" y="673"/>
                      <a:pt x="66" y="671"/>
                      <a:pt x="68" y="670"/>
                    </a:cubicBezTo>
                    <a:cubicBezTo>
                      <a:pt x="68" y="670"/>
                      <a:pt x="68" y="670"/>
                      <a:pt x="68" y="670"/>
                    </a:cubicBezTo>
                    <a:cubicBezTo>
                      <a:pt x="69" y="668"/>
                      <a:pt x="70" y="666"/>
                      <a:pt x="72" y="665"/>
                    </a:cubicBezTo>
                    <a:cubicBezTo>
                      <a:pt x="72" y="665"/>
                      <a:pt x="72" y="665"/>
                      <a:pt x="72" y="665"/>
                    </a:cubicBezTo>
                    <a:cubicBezTo>
                      <a:pt x="73" y="663"/>
                      <a:pt x="74" y="662"/>
                      <a:pt x="76" y="660"/>
                    </a:cubicBezTo>
                    <a:cubicBezTo>
                      <a:pt x="76" y="660"/>
                      <a:pt x="76" y="660"/>
                      <a:pt x="76" y="660"/>
                    </a:cubicBezTo>
                    <a:cubicBezTo>
                      <a:pt x="77" y="658"/>
                      <a:pt x="79" y="657"/>
                      <a:pt x="80" y="655"/>
                    </a:cubicBezTo>
                    <a:cubicBezTo>
                      <a:pt x="80" y="655"/>
                      <a:pt x="80" y="655"/>
                      <a:pt x="80" y="655"/>
                    </a:cubicBezTo>
                    <a:cubicBezTo>
                      <a:pt x="82" y="654"/>
                      <a:pt x="83" y="652"/>
                      <a:pt x="85" y="651"/>
                    </a:cubicBezTo>
                    <a:cubicBezTo>
                      <a:pt x="85" y="651"/>
                      <a:pt x="85" y="651"/>
                      <a:pt x="85" y="651"/>
                    </a:cubicBezTo>
                    <a:cubicBezTo>
                      <a:pt x="86" y="650"/>
                      <a:pt x="86" y="650"/>
                      <a:pt x="86" y="650"/>
                    </a:cubicBezTo>
                    <a:cubicBezTo>
                      <a:pt x="86" y="649"/>
                      <a:pt x="87" y="648"/>
                      <a:pt x="87" y="648"/>
                    </a:cubicBezTo>
                    <a:cubicBezTo>
                      <a:pt x="88" y="647"/>
                      <a:pt x="89" y="646"/>
                      <a:pt x="90" y="646"/>
                    </a:cubicBezTo>
                    <a:cubicBezTo>
                      <a:pt x="90" y="646"/>
                      <a:pt x="90" y="646"/>
                      <a:pt x="90" y="646"/>
                    </a:cubicBezTo>
                    <a:cubicBezTo>
                      <a:pt x="158" y="581"/>
                      <a:pt x="233" y="578"/>
                      <a:pt x="313" y="547"/>
                    </a:cubicBezTo>
                    <a:cubicBezTo>
                      <a:pt x="358" y="529"/>
                      <a:pt x="405" y="502"/>
                      <a:pt x="455" y="453"/>
                    </a:cubicBezTo>
                    <a:cubicBezTo>
                      <a:pt x="502" y="404"/>
                      <a:pt x="529" y="358"/>
                      <a:pt x="547" y="314"/>
                    </a:cubicBezTo>
                    <a:cubicBezTo>
                      <a:pt x="577" y="235"/>
                      <a:pt x="581" y="162"/>
                      <a:pt x="641" y="95"/>
                    </a:cubicBezTo>
                    <a:cubicBezTo>
                      <a:pt x="642" y="94"/>
                      <a:pt x="643" y="93"/>
                      <a:pt x="644" y="92"/>
                    </a:cubicBezTo>
                    <a:cubicBezTo>
                      <a:pt x="645" y="90"/>
                      <a:pt x="645" y="90"/>
                      <a:pt x="645" y="90"/>
                    </a:cubicBezTo>
                    <a:cubicBezTo>
                      <a:pt x="647" y="88"/>
                      <a:pt x="649" y="86"/>
                      <a:pt x="651" y="84"/>
                    </a:cubicBezTo>
                    <a:cubicBezTo>
                      <a:pt x="651" y="84"/>
                      <a:pt x="651" y="84"/>
                      <a:pt x="651" y="84"/>
                    </a:cubicBezTo>
                    <a:cubicBezTo>
                      <a:pt x="651" y="84"/>
                      <a:pt x="651" y="84"/>
                      <a:pt x="651" y="84"/>
                    </a:cubicBezTo>
                    <a:cubicBezTo>
                      <a:pt x="653" y="83"/>
                      <a:pt x="654" y="81"/>
                      <a:pt x="656" y="80"/>
                    </a:cubicBezTo>
                    <a:cubicBezTo>
                      <a:pt x="656" y="80"/>
                      <a:pt x="656" y="80"/>
                      <a:pt x="656" y="80"/>
                    </a:cubicBezTo>
                    <a:cubicBezTo>
                      <a:pt x="657" y="78"/>
                      <a:pt x="659" y="77"/>
                      <a:pt x="660" y="75"/>
                    </a:cubicBezTo>
                    <a:cubicBezTo>
                      <a:pt x="660" y="75"/>
                      <a:pt x="660" y="75"/>
                      <a:pt x="660" y="75"/>
                    </a:cubicBezTo>
                    <a:cubicBezTo>
                      <a:pt x="662" y="74"/>
                      <a:pt x="664" y="73"/>
                      <a:pt x="665" y="71"/>
                    </a:cubicBezTo>
                    <a:cubicBezTo>
                      <a:pt x="665" y="71"/>
                      <a:pt x="665" y="71"/>
                      <a:pt x="665" y="71"/>
                    </a:cubicBezTo>
                    <a:cubicBezTo>
                      <a:pt x="667" y="70"/>
                      <a:pt x="668" y="68"/>
                      <a:pt x="670" y="67"/>
                    </a:cubicBezTo>
                    <a:cubicBezTo>
                      <a:pt x="670" y="67"/>
                      <a:pt x="670" y="67"/>
                      <a:pt x="670" y="67"/>
                    </a:cubicBezTo>
                    <a:cubicBezTo>
                      <a:pt x="672" y="66"/>
                      <a:pt x="673" y="64"/>
                      <a:pt x="675" y="63"/>
                    </a:cubicBezTo>
                    <a:cubicBezTo>
                      <a:pt x="675" y="63"/>
                      <a:pt x="675" y="63"/>
                      <a:pt x="675" y="63"/>
                    </a:cubicBezTo>
                    <a:cubicBezTo>
                      <a:pt x="677" y="62"/>
                      <a:pt x="678" y="61"/>
                      <a:pt x="680" y="59"/>
                    </a:cubicBezTo>
                    <a:cubicBezTo>
                      <a:pt x="680" y="59"/>
                      <a:pt x="680" y="59"/>
                      <a:pt x="680" y="59"/>
                    </a:cubicBezTo>
                    <a:cubicBezTo>
                      <a:pt x="682" y="58"/>
                      <a:pt x="683" y="57"/>
                      <a:pt x="685" y="56"/>
                    </a:cubicBezTo>
                    <a:cubicBezTo>
                      <a:pt x="685" y="56"/>
                      <a:pt x="685" y="56"/>
                      <a:pt x="685" y="56"/>
                    </a:cubicBezTo>
                    <a:cubicBezTo>
                      <a:pt x="687" y="55"/>
                      <a:pt x="689" y="53"/>
                      <a:pt x="690" y="52"/>
                    </a:cubicBezTo>
                    <a:cubicBezTo>
                      <a:pt x="690" y="52"/>
                      <a:pt x="690" y="52"/>
                      <a:pt x="690" y="52"/>
                    </a:cubicBezTo>
                    <a:cubicBezTo>
                      <a:pt x="692" y="51"/>
                      <a:pt x="694" y="50"/>
                      <a:pt x="695" y="49"/>
                    </a:cubicBezTo>
                    <a:cubicBezTo>
                      <a:pt x="695" y="49"/>
                      <a:pt x="695" y="49"/>
                      <a:pt x="695" y="49"/>
                    </a:cubicBezTo>
                    <a:cubicBezTo>
                      <a:pt x="697" y="48"/>
                      <a:pt x="699" y="47"/>
                      <a:pt x="701" y="45"/>
                    </a:cubicBezTo>
                    <a:cubicBezTo>
                      <a:pt x="701" y="45"/>
                      <a:pt x="701" y="45"/>
                      <a:pt x="701" y="45"/>
                    </a:cubicBezTo>
                    <a:cubicBezTo>
                      <a:pt x="703" y="44"/>
                      <a:pt x="704" y="43"/>
                      <a:pt x="706" y="42"/>
                    </a:cubicBezTo>
                    <a:cubicBezTo>
                      <a:pt x="706" y="42"/>
                      <a:pt x="706" y="42"/>
                      <a:pt x="706" y="42"/>
                    </a:cubicBezTo>
                    <a:cubicBezTo>
                      <a:pt x="710" y="40"/>
                      <a:pt x="713" y="38"/>
                      <a:pt x="717" y="37"/>
                    </a:cubicBezTo>
                    <a:cubicBezTo>
                      <a:pt x="717" y="37"/>
                      <a:pt x="717" y="37"/>
                      <a:pt x="717" y="37"/>
                    </a:cubicBezTo>
                    <a:cubicBezTo>
                      <a:pt x="791" y="0"/>
                      <a:pt x="879" y="0"/>
                      <a:pt x="953" y="41"/>
                    </a:cubicBezTo>
                    <a:cubicBezTo>
                      <a:pt x="953" y="41"/>
                      <a:pt x="953" y="41"/>
                      <a:pt x="953" y="41"/>
                    </a:cubicBezTo>
                    <a:cubicBezTo>
                      <a:pt x="959" y="44"/>
                      <a:pt x="964" y="48"/>
                      <a:pt x="970" y="51"/>
                    </a:cubicBezTo>
                    <a:cubicBezTo>
                      <a:pt x="970" y="51"/>
                      <a:pt x="970" y="51"/>
                      <a:pt x="970" y="51"/>
                    </a:cubicBezTo>
                    <a:cubicBezTo>
                      <a:pt x="971" y="52"/>
                      <a:pt x="973" y="53"/>
                      <a:pt x="975" y="55"/>
                    </a:cubicBezTo>
                    <a:cubicBezTo>
                      <a:pt x="975" y="55"/>
                      <a:pt x="975" y="55"/>
                      <a:pt x="975" y="55"/>
                    </a:cubicBezTo>
                    <a:cubicBezTo>
                      <a:pt x="977" y="56"/>
                      <a:pt x="978" y="57"/>
                      <a:pt x="980" y="58"/>
                    </a:cubicBezTo>
                    <a:cubicBezTo>
                      <a:pt x="980" y="58"/>
                      <a:pt x="980" y="58"/>
                      <a:pt x="980" y="58"/>
                    </a:cubicBezTo>
                    <a:cubicBezTo>
                      <a:pt x="984" y="61"/>
                      <a:pt x="987" y="64"/>
                      <a:pt x="990" y="66"/>
                    </a:cubicBezTo>
                    <a:cubicBezTo>
                      <a:pt x="990" y="66"/>
                      <a:pt x="990" y="66"/>
                      <a:pt x="990" y="66"/>
                    </a:cubicBezTo>
                    <a:cubicBezTo>
                      <a:pt x="992" y="68"/>
                      <a:pt x="994" y="69"/>
                      <a:pt x="995" y="71"/>
                    </a:cubicBezTo>
                    <a:cubicBezTo>
                      <a:pt x="995" y="71"/>
                      <a:pt x="995" y="71"/>
                      <a:pt x="995" y="71"/>
                    </a:cubicBezTo>
                    <a:cubicBezTo>
                      <a:pt x="999" y="73"/>
                      <a:pt x="1002" y="76"/>
                      <a:pt x="1005" y="80"/>
                    </a:cubicBezTo>
                    <a:cubicBezTo>
                      <a:pt x="1005" y="80"/>
                      <a:pt x="1005" y="80"/>
                      <a:pt x="1005" y="80"/>
                    </a:cubicBezTo>
                    <a:cubicBezTo>
                      <a:pt x="1007" y="81"/>
                      <a:pt x="1009" y="83"/>
                      <a:pt x="1010" y="84"/>
                    </a:cubicBezTo>
                    <a:cubicBezTo>
                      <a:pt x="1010" y="84"/>
                      <a:pt x="1010" y="84"/>
                      <a:pt x="1010" y="84"/>
                    </a:cubicBezTo>
                    <a:cubicBezTo>
                      <a:pt x="1012" y="86"/>
                      <a:pt x="1013" y="87"/>
                      <a:pt x="1015" y="89"/>
                    </a:cubicBezTo>
                    <a:cubicBezTo>
                      <a:pt x="1015" y="89"/>
                      <a:pt x="1015" y="89"/>
                      <a:pt x="1015" y="89"/>
                    </a:cubicBezTo>
                    <a:cubicBezTo>
                      <a:pt x="1018" y="92"/>
                      <a:pt x="1021" y="96"/>
                      <a:pt x="1024" y="99"/>
                    </a:cubicBezTo>
                    <a:cubicBezTo>
                      <a:pt x="1024" y="99"/>
                      <a:pt x="1024" y="99"/>
                      <a:pt x="1024" y="99"/>
                    </a:cubicBezTo>
                    <a:cubicBezTo>
                      <a:pt x="1025" y="101"/>
                      <a:pt x="1027" y="102"/>
                      <a:pt x="1028" y="104"/>
                    </a:cubicBezTo>
                    <a:cubicBezTo>
                      <a:pt x="1028" y="104"/>
                      <a:pt x="1028" y="104"/>
                      <a:pt x="1028" y="104"/>
                    </a:cubicBezTo>
                    <a:cubicBezTo>
                      <a:pt x="1031" y="107"/>
                      <a:pt x="1033" y="111"/>
                      <a:pt x="1036" y="114"/>
                    </a:cubicBezTo>
                    <a:cubicBezTo>
                      <a:pt x="1036" y="114"/>
                      <a:pt x="1036" y="114"/>
                      <a:pt x="1036" y="114"/>
                    </a:cubicBezTo>
                    <a:cubicBezTo>
                      <a:pt x="1037" y="116"/>
                      <a:pt x="1038" y="118"/>
                      <a:pt x="1040" y="120"/>
                    </a:cubicBezTo>
                    <a:cubicBezTo>
                      <a:pt x="1040" y="120"/>
                      <a:pt x="1040" y="120"/>
                      <a:pt x="1040" y="120"/>
                    </a:cubicBezTo>
                    <a:cubicBezTo>
                      <a:pt x="1041" y="121"/>
                      <a:pt x="1042" y="123"/>
                      <a:pt x="1043" y="125"/>
                    </a:cubicBezTo>
                    <a:cubicBezTo>
                      <a:pt x="1043" y="125"/>
                      <a:pt x="1043" y="125"/>
                      <a:pt x="1043" y="125"/>
                    </a:cubicBezTo>
                    <a:cubicBezTo>
                      <a:pt x="1047" y="130"/>
                      <a:pt x="1050" y="136"/>
                      <a:pt x="1053" y="141"/>
                    </a:cubicBezTo>
                    <a:cubicBezTo>
                      <a:pt x="1053" y="141"/>
                      <a:pt x="1053" y="141"/>
                      <a:pt x="1053" y="141"/>
                    </a:cubicBezTo>
                    <a:cubicBezTo>
                      <a:pt x="1094" y="215"/>
                      <a:pt x="1095" y="304"/>
                      <a:pt x="1058" y="377"/>
                    </a:cubicBezTo>
                    <a:cubicBezTo>
                      <a:pt x="1058" y="377"/>
                      <a:pt x="1058" y="377"/>
                      <a:pt x="1058" y="377"/>
                    </a:cubicBezTo>
                    <a:cubicBezTo>
                      <a:pt x="1056" y="381"/>
                      <a:pt x="1054" y="385"/>
                      <a:pt x="1052" y="388"/>
                    </a:cubicBezTo>
                    <a:cubicBezTo>
                      <a:pt x="1052" y="388"/>
                      <a:pt x="1052" y="388"/>
                      <a:pt x="1052" y="388"/>
                    </a:cubicBezTo>
                    <a:cubicBezTo>
                      <a:pt x="1051" y="390"/>
                      <a:pt x="1050" y="392"/>
                      <a:pt x="1049" y="393"/>
                    </a:cubicBezTo>
                    <a:cubicBezTo>
                      <a:pt x="1049" y="393"/>
                      <a:pt x="1049" y="393"/>
                      <a:pt x="1049" y="393"/>
                    </a:cubicBezTo>
                    <a:cubicBezTo>
                      <a:pt x="1048" y="395"/>
                      <a:pt x="1047" y="397"/>
                      <a:pt x="1046" y="399"/>
                    </a:cubicBezTo>
                    <a:cubicBezTo>
                      <a:pt x="1046" y="399"/>
                      <a:pt x="1046" y="399"/>
                      <a:pt x="1046" y="399"/>
                    </a:cubicBezTo>
                    <a:cubicBezTo>
                      <a:pt x="1045" y="401"/>
                      <a:pt x="1043" y="402"/>
                      <a:pt x="1042" y="404"/>
                    </a:cubicBezTo>
                    <a:cubicBezTo>
                      <a:pt x="1042" y="404"/>
                      <a:pt x="1042" y="404"/>
                      <a:pt x="1042" y="404"/>
                    </a:cubicBezTo>
                    <a:cubicBezTo>
                      <a:pt x="1041" y="406"/>
                      <a:pt x="1040" y="408"/>
                      <a:pt x="1039" y="409"/>
                    </a:cubicBezTo>
                    <a:cubicBezTo>
                      <a:pt x="1039" y="409"/>
                      <a:pt x="1039" y="409"/>
                      <a:pt x="1039" y="409"/>
                    </a:cubicBezTo>
                    <a:cubicBezTo>
                      <a:pt x="1037" y="411"/>
                      <a:pt x="1036" y="413"/>
                      <a:pt x="1035" y="414"/>
                    </a:cubicBezTo>
                    <a:cubicBezTo>
                      <a:pt x="1035" y="414"/>
                      <a:pt x="1035" y="414"/>
                      <a:pt x="1035" y="414"/>
                    </a:cubicBezTo>
                    <a:cubicBezTo>
                      <a:pt x="1034" y="416"/>
                      <a:pt x="1033" y="418"/>
                      <a:pt x="1031" y="419"/>
                    </a:cubicBezTo>
                    <a:cubicBezTo>
                      <a:pt x="1031" y="419"/>
                      <a:pt x="1031" y="419"/>
                      <a:pt x="1031" y="419"/>
                    </a:cubicBezTo>
                    <a:cubicBezTo>
                      <a:pt x="1030" y="421"/>
                      <a:pt x="1029" y="423"/>
                      <a:pt x="1027" y="424"/>
                    </a:cubicBezTo>
                    <a:cubicBezTo>
                      <a:pt x="1027" y="424"/>
                      <a:pt x="1027" y="424"/>
                      <a:pt x="1027" y="424"/>
                    </a:cubicBezTo>
                    <a:cubicBezTo>
                      <a:pt x="1026" y="426"/>
                      <a:pt x="1025" y="428"/>
                      <a:pt x="1023" y="429"/>
                    </a:cubicBezTo>
                    <a:cubicBezTo>
                      <a:pt x="1023" y="429"/>
                      <a:pt x="1023" y="429"/>
                      <a:pt x="1023" y="429"/>
                    </a:cubicBezTo>
                    <a:cubicBezTo>
                      <a:pt x="1022" y="431"/>
                      <a:pt x="1020" y="432"/>
                      <a:pt x="1019" y="434"/>
                    </a:cubicBezTo>
                    <a:cubicBezTo>
                      <a:pt x="1019" y="434"/>
                      <a:pt x="1019" y="434"/>
                      <a:pt x="1019" y="434"/>
                    </a:cubicBezTo>
                    <a:cubicBezTo>
                      <a:pt x="1018" y="436"/>
                      <a:pt x="1016" y="437"/>
                      <a:pt x="1015" y="439"/>
                    </a:cubicBezTo>
                    <a:cubicBezTo>
                      <a:pt x="1015" y="439"/>
                      <a:pt x="1015" y="439"/>
                      <a:pt x="1015" y="439"/>
                    </a:cubicBezTo>
                    <a:cubicBezTo>
                      <a:pt x="1013" y="440"/>
                      <a:pt x="1012" y="442"/>
                      <a:pt x="1010" y="443"/>
                    </a:cubicBezTo>
                    <a:cubicBezTo>
                      <a:pt x="1010" y="443"/>
                      <a:pt x="1010" y="443"/>
                      <a:pt x="1010" y="443"/>
                    </a:cubicBezTo>
                    <a:cubicBezTo>
                      <a:pt x="1010" y="443"/>
                      <a:pt x="1010" y="443"/>
                      <a:pt x="1010" y="443"/>
                    </a:cubicBezTo>
                    <a:cubicBezTo>
                      <a:pt x="1008" y="445"/>
                      <a:pt x="1006" y="447"/>
                      <a:pt x="1004" y="449"/>
                    </a:cubicBezTo>
                    <a:cubicBezTo>
                      <a:pt x="1004" y="449"/>
                      <a:pt x="1003" y="450"/>
                      <a:pt x="1003" y="450"/>
                    </a:cubicBezTo>
                    <a:cubicBezTo>
                      <a:pt x="1001" y="452"/>
                      <a:pt x="1000" y="453"/>
                      <a:pt x="999" y="454"/>
                    </a:cubicBezTo>
                    <a:cubicBezTo>
                      <a:pt x="932" y="514"/>
                      <a:pt x="859" y="517"/>
                      <a:pt x="780" y="547"/>
                    </a:cubicBezTo>
                    <a:close/>
                  </a:path>
                </a:pathLst>
              </a:custGeom>
              <a:solidFill>
                <a:srgbClr val="4276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89" name="íş1iḑê">
                <a:extLst>
                  <a:ext uri="{FF2B5EF4-FFF2-40B4-BE49-F238E27FC236}">
                    <a16:creationId xmlns:a16="http://schemas.microsoft.com/office/drawing/2014/main" id="{17BF2C64-11BF-4E11-8E27-2EAC9802CF14}"/>
                  </a:ext>
                </a:extLst>
              </p:cNvPr>
              <p:cNvSpPr/>
              <p:nvPr/>
            </p:nvSpPr>
            <p:spPr bwMode="auto">
              <a:xfrm>
                <a:off x="4418013" y="2792670"/>
                <a:ext cx="671513" cy="669925"/>
              </a:xfrm>
              <a:custGeom>
                <a:avLst/>
                <a:gdLst>
                  <a:gd name="T0" fmla="*/ 397 w 483"/>
                  <a:gd name="T1" fmla="*/ 397 h 483"/>
                  <a:gd name="T2" fmla="*/ 86 w 483"/>
                  <a:gd name="T3" fmla="*/ 397 h 483"/>
                  <a:gd name="T4" fmla="*/ 86 w 483"/>
                  <a:gd name="T5" fmla="*/ 86 h 483"/>
                  <a:gd name="T6" fmla="*/ 397 w 483"/>
                  <a:gd name="T7" fmla="*/ 86 h 483"/>
                  <a:gd name="T8" fmla="*/ 397 w 483"/>
                  <a:gd name="T9" fmla="*/ 397 h 483"/>
                </a:gdLst>
                <a:ahLst/>
                <a:cxnLst>
                  <a:cxn ang="0">
                    <a:pos x="T0" y="T1"/>
                  </a:cxn>
                  <a:cxn ang="0">
                    <a:pos x="T2" y="T3"/>
                  </a:cxn>
                  <a:cxn ang="0">
                    <a:pos x="T4" y="T5"/>
                  </a:cxn>
                  <a:cxn ang="0">
                    <a:pos x="T6" y="T7"/>
                  </a:cxn>
                  <a:cxn ang="0">
                    <a:pos x="T8" y="T9"/>
                  </a:cxn>
                </a:cxnLst>
                <a:rect l="0" t="0" r="r" b="b"/>
                <a:pathLst>
                  <a:path w="483" h="483">
                    <a:moveTo>
                      <a:pt x="397" y="397"/>
                    </a:moveTo>
                    <a:cubicBezTo>
                      <a:pt x="311" y="483"/>
                      <a:pt x="172" y="483"/>
                      <a:pt x="86" y="397"/>
                    </a:cubicBezTo>
                    <a:cubicBezTo>
                      <a:pt x="0" y="311"/>
                      <a:pt x="0" y="172"/>
                      <a:pt x="86" y="86"/>
                    </a:cubicBezTo>
                    <a:cubicBezTo>
                      <a:pt x="172" y="0"/>
                      <a:pt x="311" y="0"/>
                      <a:pt x="397" y="86"/>
                    </a:cubicBezTo>
                    <a:cubicBezTo>
                      <a:pt x="483" y="172"/>
                      <a:pt x="483" y="311"/>
                      <a:pt x="397" y="397"/>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90" name="îs1iḍè">
                <a:extLst>
                  <a:ext uri="{FF2B5EF4-FFF2-40B4-BE49-F238E27FC236}">
                    <a16:creationId xmlns:a16="http://schemas.microsoft.com/office/drawing/2014/main" id="{0003ED6A-7660-4822-92CC-25DF66A78625}"/>
                  </a:ext>
                </a:extLst>
              </p:cNvPr>
              <p:cNvSpPr/>
              <p:nvPr/>
            </p:nvSpPr>
            <p:spPr bwMode="auto">
              <a:xfrm>
                <a:off x="5240338" y="2037020"/>
                <a:ext cx="612775" cy="611188"/>
              </a:xfrm>
              <a:prstGeom prst="ellipse">
                <a:avLst/>
              </a:pr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91" name="ïṣḻíde">
                <a:extLst>
                  <a:ext uri="{FF2B5EF4-FFF2-40B4-BE49-F238E27FC236}">
                    <a16:creationId xmlns:a16="http://schemas.microsoft.com/office/drawing/2014/main" id="{50C8BBA6-A4D2-49E8-A278-0D60E6569B8F}"/>
                  </a:ext>
                </a:extLst>
              </p:cNvPr>
              <p:cNvSpPr/>
              <p:nvPr/>
            </p:nvSpPr>
            <p:spPr>
              <a:xfrm>
                <a:off x="4614105" y="298796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rgbClr val="768395">
                  <a:lumMod val="75000"/>
                </a:srgbClr>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93" name="iṧḻíḍe">
                <a:extLst>
                  <a:ext uri="{FF2B5EF4-FFF2-40B4-BE49-F238E27FC236}">
                    <a16:creationId xmlns:a16="http://schemas.microsoft.com/office/drawing/2014/main" id="{08641681-D6B1-43BF-8DBE-03390004C1D7}"/>
                  </a:ext>
                </a:extLst>
              </p:cNvPr>
              <p:cNvSpPr/>
              <p:nvPr/>
            </p:nvSpPr>
            <p:spPr bwMode="auto">
              <a:xfrm>
                <a:off x="4386263" y="3873757"/>
                <a:ext cx="1520825" cy="1519238"/>
              </a:xfrm>
              <a:custGeom>
                <a:avLst/>
                <a:gdLst>
                  <a:gd name="T0" fmla="*/ 547 w 1095"/>
                  <a:gd name="T1" fmla="*/ 313 h 1094"/>
                  <a:gd name="T2" fmla="*/ 449 w 1095"/>
                  <a:gd name="T3" fmla="*/ 90 h 1094"/>
                  <a:gd name="T4" fmla="*/ 444 w 1095"/>
                  <a:gd name="T5" fmla="*/ 84 h 1094"/>
                  <a:gd name="T6" fmla="*/ 434 w 1095"/>
                  <a:gd name="T7" fmla="*/ 75 h 1094"/>
                  <a:gd name="T8" fmla="*/ 430 w 1095"/>
                  <a:gd name="T9" fmla="*/ 71 h 1094"/>
                  <a:gd name="T10" fmla="*/ 420 w 1095"/>
                  <a:gd name="T11" fmla="*/ 63 h 1094"/>
                  <a:gd name="T12" fmla="*/ 415 w 1095"/>
                  <a:gd name="T13" fmla="*/ 59 h 1094"/>
                  <a:gd name="T14" fmla="*/ 405 w 1095"/>
                  <a:gd name="T15" fmla="*/ 52 h 1094"/>
                  <a:gd name="T16" fmla="*/ 399 w 1095"/>
                  <a:gd name="T17" fmla="*/ 49 h 1094"/>
                  <a:gd name="T18" fmla="*/ 389 w 1095"/>
                  <a:gd name="T19" fmla="*/ 42 h 1094"/>
                  <a:gd name="T20" fmla="*/ 378 w 1095"/>
                  <a:gd name="T21" fmla="*/ 37 h 1094"/>
                  <a:gd name="T22" fmla="*/ 125 w 1095"/>
                  <a:gd name="T23" fmla="*/ 51 h 1094"/>
                  <a:gd name="T24" fmla="*/ 120 w 1095"/>
                  <a:gd name="T25" fmla="*/ 55 h 1094"/>
                  <a:gd name="T26" fmla="*/ 104 w 1095"/>
                  <a:gd name="T27" fmla="*/ 66 h 1094"/>
                  <a:gd name="T28" fmla="*/ 99 w 1095"/>
                  <a:gd name="T29" fmla="*/ 71 h 1094"/>
                  <a:gd name="T30" fmla="*/ 85 w 1095"/>
                  <a:gd name="T31" fmla="*/ 84 h 1094"/>
                  <a:gd name="T32" fmla="*/ 80 w 1095"/>
                  <a:gd name="T33" fmla="*/ 89 h 1094"/>
                  <a:gd name="T34" fmla="*/ 67 w 1095"/>
                  <a:gd name="T35" fmla="*/ 104 h 1094"/>
                  <a:gd name="T36" fmla="*/ 59 w 1095"/>
                  <a:gd name="T37" fmla="*/ 114 h 1094"/>
                  <a:gd name="T38" fmla="*/ 52 w 1095"/>
                  <a:gd name="T39" fmla="*/ 125 h 1094"/>
                  <a:gd name="T40" fmla="*/ 42 w 1095"/>
                  <a:gd name="T41" fmla="*/ 141 h 1094"/>
                  <a:gd name="T42" fmla="*/ 43 w 1095"/>
                  <a:gd name="T43" fmla="*/ 388 h 1094"/>
                  <a:gd name="T44" fmla="*/ 46 w 1095"/>
                  <a:gd name="T45" fmla="*/ 394 h 1094"/>
                  <a:gd name="T46" fmla="*/ 53 w 1095"/>
                  <a:gd name="T47" fmla="*/ 404 h 1094"/>
                  <a:gd name="T48" fmla="*/ 56 w 1095"/>
                  <a:gd name="T49" fmla="*/ 409 h 1094"/>
                  <a:gd name="T50" fmla="*/ 64 w 1095"/>
                  <a:gd name="T51" fmla="*/ 419 h 1094"/>
                  <a:gd name="T52" fmla="*/ 68 w 1095"/>
                  <a:gd name="T53" fmla="*/ 424 h 1094"/>
                  <a:gd name="T54" fmla="*/ 76 w 1095"/>
                  <a:gd name="T55" fmla="*/ 434 h 1094"/>
                  <a:gd name="T56" fmla="*/ 80 w 1095"/>
                  <a:gd name="T57" fmla="*/ 439 h 1094"/>
                  <a:gd name="T58" fmla="*/ 86 w 1095"/>
                  <a:gd name="T59" fmla="*/ 444 h 1094"/>
                  <a:gd name="T60" fmla="*/ 90 w 1095"/>
                  <a:gd name="T61" fmla="*/ 448 h 1094"/>
                  <a:gd name="T62" fmla="*/ 547 w 1095"/>
                  <a:gd name="T63" fmla="*/ 780 h 1094"/>
                  <a:gd name="T64" fmla="*/ 645 w 1095"/>
                  <a:gd name="T65" fmla="*/ 1004 h 1094"/>
                  <a:gd name="T66" fmla="*/ 651 w 1095"/>
                  <a:gd name="T67" fmla="*/ 1010 h 1094"/>
                  <a:gd name="T68" fmla="*/ 660 w 1095"/>
                  <a:gd name="T69" fmla="*/ 1019 h 1094"/>
                  <a:gd name="T70" fmla="*/ 665 w 1095"/>
                  <a:gd name="T71" fmla="*/ 1023 h 1094"/>
                  <a:gd name="T72" fmla="*/ 675 w 1095"/>
                  <a:gd name="T73" fmla="*/ 1031 h 1094"/>
                  <a:gd name="T74" fmla="*/ 680 w 1095"/>
                  <a:gd name="T75" fmla="*/ 1035 h 1094"/>
                  <a:gd name="T76" fmla="*/ 690 w 1095"/>
                  <a:gd name="T77" fmla="*/ 1042 h 1094"/>
                  <a:gd name="T78" fmla="*/ 695 w 1095"/>
                  <a:gd name="T79" fmla="*/ 1045 h 1094"/>
                  <a:gd name="T80" fmla="*/ 706 w 1095"/>
                  <a:gd name="T81" fmla="*/ 1052 h 1094"/>
                  <a:gd name="T82" fmla="*/ 717 w 1095"/>
                  <a:gd name="T83" fmla="*/ 1057 h 1094"/>
                  <a:gd name="T84" fmla="*/ 970 w 1095"/>
                  <a:gd name="T85" fmla="*/ 1043 h 1094"/>
                  <a:gd name="T86" fmla="*/ 975 w 1095"/>
                  <a:gd name="T87" fmla="*/ 1039 h 1094"/>
                  <a:gd name="T88" fmla="*/ 990 w 1095"/>
                  <a:gd name="T89" fmla="*/ 1028 h 1094"/>
                  <a:gd name="T90" fmla="*/ 995 w 1095"/>
                  <a:gd name="T91" fmla="*/ 1023 h 1094"/>
                  <a:gd name="T92" fmla="*/ 1010 w 1095"/>
                  <a:gd name="T93" fmla="*/ 1010 h 1094"/>
                  <a:gd name="T94" fmla="*/ 1015 w 1095"/>
                  <a:gd name="T95" fmla="*/ 1005 h 1094"/>
                  <a:gd name="T96" fmla="*/ 1028 w 1095"/>
                  <a:gd name="T97" fmla="*/ 990 h 1094"/>
                  <a:gd name="T98" fmla="*/ 1036 w 1095"/>
                  <a:gd name="T99" fmla="*/ 980 h 1094"/>
                  <a:gd name="T100" fmla="*/ 1043 w 1095"/>
                  <a:gd name="T101" fmla="*/ 969 h 1094"/>
                  <a:gd name="T102" fmla="*/ 1053 w 1095"/>
                  <a:gd name="T103" fmla="*/ 953 h 1094"/>
                  <a:gd name="T104" fmla="*/ 1052 w 1095"/>
                  <a:gd name="T105" fmla="*/ 706 h 1094"/>
                  <a:gd name="T106" fmla="*/ 1049 w 1095"/>
                  <a:gd name="T107" fmla="*/ 700 h 1094"/>
                  <a:gd name="T108" fmla="*/ 1042 w 1095"/>
                  <a:gd name="T109" fmla="*/ 690 h 1094"/>
                  <a:gd name="T110" fmla="*/ 1039 w 1095"/>
                  <a:gd name="T111" fmla="*/ 685 h 1094"/>
                  <a:gd name="T112" fmla="*/ 1031 w 1095"/>
                  <a:gd name="T113" fmla="*/ 675 h 1094"/>
                  <a:gd name="T114" fmla="*/ 1027 w 1095"/>
                  <a:gd name="T115" fmla="*/ 670 h 1094"/>
                  <a:gd name="T116" fmla="*/ 1019 w 1095"/>
                  <a:gd name="T117" fmla="*/ 660 h 1094"/>
                  <a:gd name="T118" fmla="*/ 1015 w 1095"/>
                  <a:gd name="T119" fmla="*/ 655 h 1094"/>
                  <a:gd name="T120" fmla="*/ 1010 w 1095"/>
                  <a:gd name="T121" fmla="*/ 651 h 1094"/>
                  <a:gd name="T122" fmla="*/ 999 w 1095"/>
                  <a:gd name="T123" fmla="*/ 64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5" h="1094">
                    <a:moveTo>
                      <a:pt x="780" y="547"/>
                    </a:moveTo>
                    <a:cubicBezTo>
                      <a:pt x="737" y="529"/>
                      <a:pt x="691" y="502"/>
                      <a:pt x="642" y="455"/>
                    </a:cubicBezTo>
                    <a:cubicBezTo>
                      <a:pt x="593" y="405"/>
                      <a:pt x="566" y="358"/>
                      <a:pt x="547" y="313"/>
                    </a:cubicBezTo>
                    <a:cubicBezTo>
                      <a:pt x="518" y="234"/>
                      <a:pt x="514" y="162"/>
                      <a:pt x="454" y="95"/>
                    </a:cubicBezTo>
                    <a:cubicBezTo>
                      <a:pt x="453" y="94"/>
                      <a:pt x="452" y="93"/>
                      <a:pt x="451" y="92"/>
                    </a:cubicBezTo>
                    <a:cubicBezTo>
                      <a:pt x="449" y="90"/>
                      <a:pt x="449" y="90"/>
                      <a:pt x="449" y="90"/>
                    </a:cubicBezTo>
                    <a:cubicBezTo>
                      <a:pt x="448" y="88"/>
                      <a:pt x="446" y="86"/>
                      <a:pt x="444" y="84"/>
                    </a:cubicBezTo>
                    <a:cubicBezTo>
                      <a:pt x="444" y="84"/>
                      <a:pt x="444" y="84"/>
                      <a:pt x="444" y="84"/>
                    </a:cubicBezTo>
                    <a:cubicBezTo>
                      <a:pt x="444" y="84"/>
                      <a:pt x="444" y="84"/>
                      <a:pt x="444" y="84"/>
                    </a:cubicBezTo>
                    <a:cubicBezTo>
                      <a:pt x="442" y="83"/>
                      <a:pt x="441" y="81"/>
                      <a:pt x="439" y="80"/>
                    </a:cubicBezTo>
                    <a:cubicBezTo>
                      <a:pt x="439" y="80"/>
                      <a:pt x="439" y="80"/>
                      <a:pt x="439" y="80"/>
                    </a:cubicBezTo>
                    <a:cubicBezTo>
                      <a:pt x="437" y="78"/>
                      <a:pt x="436" y="77"/>
                      <a:pt x="434" y="75"/>
                    </a:cubicBezTo>
                    <a:cubicBezTo>
                      <a:pt x="434" y="75"/>
                      <a:pt x="434" y="75"/>
                      <a:pt x="434" y="75"/>
                    </a:cubicBezTo>
                    <a:cubicBezTo>
                      <a:pt x="433" y="74"/>
                      <a:pt x="431" y="73"/>
                      <a:pt x="430" y="71"/>
                    </a:cubicBezTo>
                    <a:cubicBezTo>
                      <a:pt x="430" y="71"/>
                      <a:pt x="430" y="71"/>
                      <a:pt x="430" y="71"/>
                    </a:cubicBezTo>
                    <a:cubicBezTo>
                      <a:pt x="428" y="70"/>
                      <a:pt x="426" y="68"/>
                      <a:pt x="425" y="67"/>
                    </a:cubicBezTo>
                    <a:cubicBezTo>
                      <a:pt x="425" y="67"/>
                      <a:pt x="425" y="67"/>
                      <a:pt x="425" y="67"/>
                    </a:cubicBezTo>
                    <a:cubicBezTo>
                      <a:pt x="423" y="66"/>
                      <a:pt x="421" y="64"/>
                      <a:pt x="420" y="63"/>
                    </a:cubicBezTo>
                    <a:cubicBezTo>
                      <a:pt x="420" y="63"/>
                      <a:pt x="420" y="63"/>
                      <a:pt x="420" y="63"/>
                    </a:cubicBezTo>
                    <a:cubicBezTo>
                      <a:pt x="418" y="62"/>
                      <a:pt x="416" y="61"/>
                      <a:pt x="415" y="59"/>
                    </a:cubicBezTo>
                    <a:cubicBezTo>
                      <a:pt x="415" y="59"/>
                      <a:pt x="415" y="59"/>
                      <a:pt x="415" y="59"/>
                    </a:cubicBezTo>
                    <a:cubicBezTo>
                      <a:pt x="413" y="58"/>
                      <a:pt x="411" y="57"/>
                      <a:pt x="410" y="56"/>
                    </a:cubicBezTo>
                    <a:cubicBezTo>
                      <a:pt x="410" y="56"/>
                      <a:pt x="410" y="56"/>
                      <a:pt x="410" y="56"/>
                    </a:cubicBezTo>
                    <a:cubicBezTo>
                      <a:pt x="408" y="54"/>
                      <a:pt x="406" y="53"/>
                      <a:pt x="405" y="52"/>
                    </a:cubicBezTo>
                    <a:cubicBezTo>
                      <a:pt x="405" y="52"/>
                      <a:pt x="405" y="52"/>
                      <a:pt x="405" y="52"/>
                    </a:cubicBezTo>
                    <a:cubicBezTo>
                      <a:pt x="403" y="51"/>
                      <a:pt x="401" y="50"/>
                      <a:pt x="399" y="49"/>
                    </a:cubicBezTo>
                    <a:cubicBezTo>
                      <a:pt x="399" y="49"/>
                      <a:pt x="399" y="49"/>
                      <a:pt x="399" y="49"/>
                    </a:cubicBezTo>
                    <a:cubicBezTo>
                      <a:pt x="398" y="48"/>
                      <a:pt x="396" y="47"/>
                      <a:pt x="394" y="45"/>
                    </a:cubicBezTo>
                    <a:cubicBezTo>
                      <a:pt x="394" y="45"/>
                      <a:pt x="394" y="45"/>
                      <a:pt x="394" y="45"/>
                    </a:cubicBezTo>
                    <a:cubicBezTo>
                      <a:pt x="392" y="44"/>
                      <a:pt x="390" y="43"/>
                      <a:pt x="389" y="42"/>
                    </a:cubicBezTo>
                    <a:cubicBezTo>
                      <a:pt x="389" y="42"/>
                      <a:pt x="389" y="42"/>
                      <a:pt x="389" y="42"/>
                    </a:cubicBezTo>
                    <a:cubicBezTo>
                      <a:pt x="385" y="40"/>
                      <a:pt x="381" y="38"/>
                      <a:pt x="378" y="37"/>
                    </a:cubicBezTo>
                    <a:cubicBezTo>
                      <a:pt x="378" y="37"/>
                      <a:pt x="378" y="37"/>
                      <a:pt x="378" y="37"/>
                    </a:cubicBezTo>
                    <a:cubicBezTo>
                      <a:pt x="304" y="0"/>
                      <a:pt x="216" y="0"/>
                      <a:pt x="142" y="41"/>
                    </a:cubicBezTo>
                    <a:cubicBezTo>
                      <a:pt x="142" y="41"/>
                      <a:pt x="142" y="41"/>
                      <a:pt x="142" y="41"/>
                    </a:cubicBezTo>
                    <a:cubicBezTo>
                      <a:pt x="136" y="44"/>
                      <a:pt x="131" y="48"/>
                      <a:pt x="125" y="51"/>
                    </a:cubicBezTo>
                    <a:cubicBezTo>
                      <a:pt x="125" y="51"/>
                      <a:pt x="125" y="51"/>
                      <a:pt x="125" y="51"/>
                    </a:cubicBezTo>
                    <a:cubicBezTo>
                      <a:pt x="124" y="52"/>
                      <a:pt x="122" y="53"/>
                      <a:pt x="120" y="55"/>
                    </a:cubicBezTo>
                    <a:cubicBezTo>
                      <a:pt x="120" y="55"/>
                      <a:pt x="120" y="55"/>
                      <a:pt x="120" y="55"/>
                    </a:cubicBezTo>
                    <a:cubicBezTo>
                      <a:pt x="118" y="56"/>
                      <a:pt x="116" y="57"/>
                      <a:pt x="115" y="58"/>
                    </a:cubicBezTo>
                    <a:cubicBezTo>
                      <a:pt x="115" y="58"/>
                      <a:pt x="115" y="58"/>
                      <a:pt x="115" y="58"/>
                    </a:cubicBezTo>
                    <a:cubicBezTo>
                      <a:pt x="111" y="61"/>
                      <a:pt x="108" y="64"/>
                      <a:pt x="104" y="66"/>
                    </a:cubicBezTo>
                    <a:cubicBezTo>
                      <a:pt x="104" y="66"/>
                      <a:pt x="104" y="66"/>
                      <a:pt x="104" y="66"/>
                    </a:cubicBezTo>
                    <a:cubicBezTo>
                      <a:pt x="103" y="68"/>
                      <a:pt x="101" y="69"/>
                      <a:pt x="99" y="71"/>
                    </a:cubicBezTo>
                    <a:cubicBezTo>
                      <a:pt x="99" y="71"/>
                      <a:pt x="99" y="71"/>
                      <a:pt x="99" y="71"/>
                    </a:cubicBezTo>
                    <a:cubicBezTo>
                      <a:pt x="96" y="73"/>
                      <a:pt x="93" y="76"/>
                      <a:pt x="89" y="80"/>
                    </a:cubicBezTo>
                    <a:cubicBezTo>
                      <a:pt x="89" y="80"/>
                      <a:pt x="89" y="80"/>
                      <a:pt x="89" y="80"/>
                    </a:cubicBezTo>
                    <a:cubicBezTo>
                      <a:pt x="88" y="81"/>
                      <a:pt x="86" y="83"/>
                      <a:pt x="85" y="84"/>
                    </a:cubicBezTo>
                    <a:cubicBezTo>
                      <a:pt x="85" y="84"/>
                      <a:pt x="85" y="84"/>
                      <a:pt x="85" y="84"/>
                    </a:cubicBezTo>
                    <a:cubicBezTo>
                      <a:pt x="83" y="86"/>
                      <a:pt x="81" y="87"/>
                      <a:pt x="80" y="89"/>
                    </a:cubicBezTo>
                    <a:cubicBezTo>
                      <a:pt x="80" y="89"/>
                      <a:pt x="80" y="89"/>
                      <a:pt x="80" y="89"/>
                    </a:cubicBezTo>
                    <a:cubicBezTo>
                      <a:pt x="77" y="92"/>
                      <a:pt x="74" y="96"/>
                      <a:pt x="71" y="99"/>
                    </a:cubicBezTo>
                    <a:cubicBezTo>
                      <a:pt x="71" y="99"/>
                      <a:pt x="71" y="99"/>
                      <a:pt x="71" y="99"/>
                    </a:cubicBezTo>
                    <a:cubicBezTo>
                      <a:pt x="70" y="101"/>
                      <a:pt x="68" y="102"/>
                      <a:pt x="67" y="104"/>
                    </a:cubicBezTo>
                    <a:cubicBezTo>
                      <a:pt x="67" y="104"/>
                      <a:pt x="67" y="104"/>
                      <a:pt x="67" y="104"/>
                    </a:cubicBezTo>
                    <a:cubicBezTo>
                      <a:pt x="64" y="107"/>
                      <a:pt x="61" y="111"/>
                      <a:pt x="59" y="114"/>
                    </a:cubicBezTo>
                    <a:cubicBezTo>
                      <a:pt x="59" y="114"/>
                      <a:pt x="59" y="114"/>
                      <a:pt x="59" y="114"/>
                    </a:cubicBezTo>
                    <a:cubicBezTo>
                      <a:pt x="58" y="116"/>
                      <a:pt x="56" y="118"/>
                      <a:pt x="55" y="119"/>
                    </a:cubicBezTo>
                    <a:cubicBezTo>
                      <a:pt x="55" y="119"/>
                      <a:pt x="55" y="119"/>
                      <a:pt x="55" y="119"/>
                    </a:cubicBezTo>
                    <a:cubicBezTo>
                      <a:pt x="54" y="121"/>
                      <a:pt x="53" y="123"/>
                      <a:pt x="52" y="125"/>
                    </a:cubicBezTo>
                    <a:cubicBezTo>
                      <a:pt x="52" y="125"/>
                      <a:pt x="52" y="125"/>
                      <a:pt x="52" y="125"/>
                    </a:cubicBezTo>
                    <a:cubicBezTo>
                      <a:pt x="48" y="130"/>
                      <a:pt x="45" y="136"/>
                      <a:pt x="42" y="141"/>
                    </a:cubicBezTo>
                    <a:cubicBezTo>
                      <a:pt x="42" y="141"/>
                      <a:pt x="42" y="141"/>
                      <a:pt x="42" y="141"/>
                    </a:cubicBezTo>
                    <a:cubicBezTo>
                      <a:pt x="1" y="215"/>
                      <a:pt x="0" y="304"/>
                      <a:pt x="37" y="377"/>
                    </a:cubicBezTo>
                    <a:cubicBezTo>
                      <a:pt x="37" y="377"/>
                      <a:pt x="37" y="377"/>
                      <a:pt x="37" y="377"/>
                    </a:cubicBezTo>
                    <a:cubicBezTo>
                      <a:pt x="39" y="381"/>
                      <a:pt x="41" y="385"/>
                      <a:pt x="43" y="388"/>
                    </a:cubicBezTo>
                    <a:cubicBezTo>
                      <a:pt x="43" y="388"/>
                      <a:pt x="43" y="388"/>
                      <a:pt x="43" y="388"/>
                    </a:cubicBezTo>
                    <a:cubicBezTo>
                      <a:pt x="44" y="390"/>
                      <a:pt x="45" y="392"/>
                      <a:pt x="46" y="394"/>
                    </a:cubicBezTo>
                    <a:cubicBezTo>
                      <a:pt x="46" y="394"/>
                      <a:pt x="46" y="394"/>
                      <a:pt x="46" y="394"/>
                    </a:cubicBezTo>
                    <a:cubicBezTo>
                      <a:pt x="47" y="395"/>
                      <a:pt x="48" y="397"/>
                      <a:pt x="49" y="399"/>
                    </a:cubicBezTo>
                    <a:cubicBezTo>
                      <a:pt x="49" y="399"/>
                      <a:pt x="49" y="399"/>
                      <a:pt x="49" y="399"/>
                    </a:cubicBezTo>
                    <a:cubicBezTo>
                      <a:pt x="50" y="401"/>
                      <a:pt x="51" y="402"/>
                      <a:pt x="53" y="404"/>
                    </a:cubicBezTo>
                    <a:cubicBezTo>
                      <a:pt x="53" y="404"/>
                      <a:pt x="53" y="404"/>
                      <a:pt x="53" y="404"/>
                    </a:cubicBezTo>
                    <a:cubicBezTo>
                      <a:pt x="54" y="406"/>
                      <a:pt x="55" y="408"/>
                      <a:pt x="56" y="409"/>
                    </a:cubicBezTo>
                    <a:cubicBezTo>
                      <a:pt x="56" y="409"/>
                      <a:pt x="56" y="409"/>
                      <a:pt x="56" y="409"/>
                    </a:cubicBezTo>
                    <a:cubicBezTo>
                      <a:pt x="57" y="411"/>
                      <a:pt x="59" y="413"/>
                      <a:pt x="60" y="414"/>
                    </a:cubicBezTo>
                    <a:cubicBezTo>
                      <a:pt x="60" y="414"/>
                      <a:pt x="60" y="414"/>
                      <a:pt x="60" y="414"/>
                    </a:cubicBezTo>
                    <a:cubicBezTo>
                      <a:pt x="61" y="416"/>
                      <a:pt x="62" y="418"/>
                      <a:pt x="64" y="419"/>
                    </a:cubicBezTo>
                    <a:cubicBezTo>
                      <a:pt x="64" y="419"/>
                      <a:pt x="64" y="419"/>
                      <a:pt x="64" y="419"/>
                    </a:cubicBezTo>
                    <a:cubicBezTo>
                      <a:pt x="65" y="421"/>
                      <a:pt x="66" y="423"/>
                      <a:pt x="68" y="424"/>
                    </a:cubicBezTo>
                    <a:cubicBezTo>
                      <a:pt x="68" y="424"/>
                      <a:pt x="68" y="424"/>
                      <a:pt x="68" y="424"/>
                    </a:cubicBezTo>
                    <a:cubicBezTo>
                      <a:pt x="69" y="426"/>
                      <a:pt x="70" y="428"/>
                      <a:pt x="72" y="429"/>
                    </a:cubicBezTo>
                    <a:cubicBezTo>
                      <a:pt x="72" y="429"/>
                      <a:pt x="72" y="429"/>
                      <a:pt x="72" y="429"/>
                    </a:cubicBezTo>
                    <a:cubicBezTo>
                      <a:pt x="73" y="431"/>
                      <a:pt x="74" y="432"/>
                      <a:pt x="76" y="434"/>
                    </a:cubicBezTo>
                    <a:cubicBezTo>
                      <a:pt x="76" y="434"/>
                      <a:pt x="76" y="434"/>
                      <a:pt x="76" y="434"/>
                    </a:cubicBezTo>
                    <a:cubicBezTo>
                      <a:pt x="77" y="436"/>
                      <a:pt x="79" y="437"/>
                      <a:pt x="80" y="439"/>
                    </a:cubicBezTo>
                    <a:cubicBezTo>
                      <a:pt x="80" y="439"/>
                      <a:pt x="80" y="439"/>
                      <a:pt x="80" y="439"/>
                    </a:cubicBezTo>
                    <a:cubicBezTo>
                      <a:pt x="82" y="440"/>
                      <a:pt x="83" y="442"/>
                      <a:pt x="85" y="443"/>
                    </a:cubicBezTo>
                    <a:cubicBezTo>
                      <a:pt x="85" y="443"/>
                      <a:pt x="85" y="443"/>
                      <a:pt x="85" y="443"/>
                    </a:cubicBezTo>
                    <a:cubicBezTo>
                      <a:pt x="86" y="444"/>
                      <a:pt x="86" y="444"/>
                      <a:pt x="86" y="444"/>
                    </a:cubicBezTo>
                    <a:cubicBezTo>
                      <a:pt x="86" y="445"/>
                      <a:pt x="87" y="445"/>
                      <a:pt x="87" y="446"/>
                    </a:cubicBezTo>
                    <a:cubicBezTo>
                      <a:pt x="88" y="447"/>
                      <a:pt x="89" y="448"/>
                      <a:pt x="90" y="448"/>
                    </a:cubicBezTo>
                    <a:cubicBezTo>
                      <a:pt x="90" y="448"/>
                      <a:pt x="90" y="448"/>
                      <a:pt x="90" y="448"/>
                    </a:cubicBezTo>
                    <a:cubicBezTo>
                      <a:pt x="158" y="513"/>
                      <a:pt x="233" y="516"/>
                      <a:pt x="313" y="547"/>
                    </a:cubicBezTo>
                    <a:cubicBezTo>
                      <a:pt x="358" y="565"/>
                      <a:pt x="405" y="592"/>
                      <a:pt x="455" y="641"/>
                    </a:cubicBezTo>
                    <a:cubicBezTo>
                      <a:pt x="502" y="690"/>
                      <a:pt x="529" y="736"/>
                      <a:pt x="547" y="780"/>
                    </a:cubicBezTo>
                    <a:cubicBezTo>
                      <a:pt x="577" y="859"/>
                      <a:pt x="581" y="931"/>
                      <a:pt x="641" y="999"/>
                    </a:cubicBezTo>
                    <a:cubicBezTo>
                      <a:pt x="642" y="1000"/>
                      <a:pt x="643" y="1001"/>
                      <a:pt x="644" y="1002"/>
                    </a:cubicBezTo>
                    <a:cubicBezTo>
                      <a:pt x="645" y="1004"/>
                      <a:pt x="645" y="1004"/>
                      <a:pt x="645" y="1004"/>
                    </a:cubicBezTo>
                    <a:cubicBezTo>
                      <a:pt x="647" y="1006"/>
                      <a:pt x="649" y="1008"/>
                      <a:pt x="651" y="1010"/>
                    </a:cubicBezTo>
                    <a:cubicBezTo>
                      <a:pt x="651" y="1010"/>
                      <a:pt x="651" y="1010"/>
                      <a:pt x="651" y="1010"/>
                    </a:cubicBezTo>
                    <a:cubicBezTo>
                      <a:pt x="651" y="1010"/>
                      <a:pt x="651" y="1010"/>
                      <a:pt x="651" y="1010"/>
                    </a:cubicBezTo>
                    <a:cubicBezTo>
                      <a:pt x="653" y="1011"/>
                      <a:pt x="654" y="1013"/>
                      <a:pt x="656" y="1014"/>
                    </a:cubicBezTo>
                    <a:cubicBezTo>
                      <a:pt x="656" y="1014"/>
                      <a:pt x="656" y="1014"/>
                      <a:pt x="656" y="1014"/>
                    </a:cubicBezTo>
                    <a:cubicBezTo>
                      <a:pt x="657" y="1016"/>
                      <a:pt x="659" y="1017"/>
                      <a:pt x="660" y="1019"/>
                    </a:cubicBezTo>
                    <a:cubicBezTo>
                      <a:pt x="660" y="1019"/>
                      <a:pt x="660" y="1019"/>
                      <a:pt x="660" y="1019"/>
                    </a:cubicBezTo>
                    <a:cubicBezTo>
                      <a:pt x="662" y="1020"/>
                      <a:pt x="664" y="1021"/>
                      <a:pt x="665" y="1023"/>
                    </a:cubicBezTo>
                    <a:cubicBezTo>
                      <a:pt x="665" y="1023"/>
                      <a:pt x="665" y="1023"/>
                      <a:pt x="665" y="1023"/>
                    </a:cubicBezTo>
                    <a:cubicBezTo>
                      <a:pt x="667" y="1024"/>
                      <a:pt x="668" y="1026"/>
                      <a:pt x="670" y="1027"/>
                    </a:cubicBezTo>
                    <a:cubicBezTo>
                      <a:pt x="670" y="1027"/>
                      <a:pt x="670" y="1027"/>
                      <a:pt x="670" y="1027"/>
                    </a:cubicBezTo>
                    <a:cubicBezTo>
                      <a:pt x="672" y="1028"/>
                      <a:pt x="673" y="1030"/>
                      <a:pt x="675" y="1031"/>
                    </a:cubicBezTo>
                    <a:cubicBezTo>
                      <a:pt x="675" y="1031"/>
                      <a:pt x="675" y="1031"/>
                      <a:pt x="675" y="1031"/>
                    </a:cubicBezTo>
                    <a:cubicBezTo>
                      <a:pt x="677" y="1032"/>
                      <a:pt x="678" y="1033"/>
                      <a:pt x="680" y="1035"/>
                    </a:cubicBezTo>
                    <a:cubicBezTo>
                      <a:pt x="680" y="1035"/>
                      <a:pt x="680" y="1035"/>
                      <a:pt x="680" y="1035"/>
                    </a:cubicBezTo>
                    <a:cubicBezTo>
                      <a:pt x="682" y="1036"/>
                      <a:pt x="683" y="1037"/>
                      <a:pt x="685" y="1038"/>
                    </a:cubicBezTo>
                    <a:cubicBezTo>
                      <a:pt x="685" y="1038"/>
                      <a:pt x="685" y="1038"/>
                      <a:pt x="685" y="1038"/>
                    </a:cubicBezTo>
                    <a:cubicBezTo>
                      <a:pt x="687" y="1039"/>
                      <a:pt x="689" y="1041"/>
                      <a:pt x="690" y="1042"/>
                    </a:cubicBezTo>
                    <a:cubicBezTo>
                      <a:pt x="690" y="1042"/>
                      <a:pt x="690" y="1042"/>
                      <a:pt x="690" y="1042"/>
                    </a:cubicBezTo>
                    <a:cubicBezTo>
                      <a:pt x="692" y="1043"/>
                      <a:pt x="694" y="1044"/>
                      <a:pt x="695" y="1045"/>
                    </a:cubicBezTo>
                    <a:cubicBezTo>
                      <a:pt x="695" y="1045"/>
                      <a:pt x="695" y="1045"/>
                      <a:pt x="695" y="1045"/>
                    </a:cubicBezTo>
                    <a:cubicBezTo>
                      <a:pt x="697" y="1046"/>
                      <a:pt x="699" y="1047"/>
                      <a:pt x="701" y="1048"/>
                    </a:cubicBezTo>
                    <a:cubicBezTo>
                      <a:pt x="701" y="1048"/>
                      <a:pt x="701" y="1048"/>
                      <a:pt x="701" y="1048"/>
                    </a:cubicBezTo>
                    <a:cubicBezTo>
                      <a:pt x="703" y="1050"/>
                      <a:pt x="704" y="1051"/>
                      <a:pt x="706" y="1052"/>
                    </a:cubicBezTo>
                    <a:cubicBezTo>
                      <a:pt x="706" y="1052"/>
                      <a:pt x="706" y="1052"/>
                      <a:pt x="706" y="1052"/>
                    </a:cubicBezTo>
                    <a:cubicBezTo>
                      <a:pt x="710" y="1054"/>
                      <a:pt x="713" y="1055"/>
                      <a:pt x="717" y="1057"/>
                    </a:cubicBezTo>
                    <a:cubicBezTo>
                      <a:pt x="717" y="1057"/>
                      <a:pt x="717" y="1057"/>
                      <a:pt x="717" y="1057"/>
                    </a:cubicBezTo>
                    <a:cubicBezTo>
                      <a:pt x="791" y="1094"/>
                      <a:pt x="879" y="1094"/>
                      <a:pt x="953" y="1053"/>
                    </a:cubicBezTo>
                    <a:cubicBezTo>
                      <a:pt x="953" y="1053"/>
                      <a:pt x="953" y="1053"/>
                      <a:pt x="953" y="1053"/>
                    </a:cubicBezTo>
                    <a:cubicBezTo>
                      <a:pt x="959" y="1050"/>
                      <a:pt x="964" y="1046"/>
                      <a:pt x="970" y="1043"/>
                    </a:cubicBezTo>
                    <a:cubicBezTo>
                      <a:pt x="970" y="1043"/>
                      <a:pt x="970" y="1043"/>
                      <a:pt x="970" y="1043"/>
                    </a:cubicBezTo>
                    <a:cubicBezTo>
                      <a:pt x="971" y="1042"/>
                      <a:pt x="973" y="1040"/>
                      <a:pt x="975" y="1039"/>
                    </a:cubicBezTo>
                    <a:cubicBezTo>
                      <a:pt x="975" y="1039"/>
                      <a:pt x="975" y="1039"/>
                      <a:pt x="975" y="1039"/>
                    </a:cubicBezTo>
                    <a:cubicBezTo>
                      <a:pt x="977" y="1038"/>
                      <a:pt x="978" y="1037"/>
                      <a:pt x="980" y="1035"/>
                    </a:cubicBezTo>
                    <a:cubicBezTo>
                      <a:pt x="980" y="1035"/>
                      <a:pt x="980" y="1035"/>
                      <a:pt x="980" y="1035"/>
                    </a:cubicBezTo>
                    <a:cubicBezTo>
                      <a:pt x="984" y="1033"/>
                      <a:pt x="987" y="1030"/>
                      <a:pt x="990" y="1028"/>
                    </a:cubicBezTo>
                    <a:cubicBezTo>
                      <a:pt x="990" y="1027"/>
                      <a:pt x="990" y="1027"/>
                      <a:pt x="990" y="1027"/>
                    </a:cubicBezTo>
                    <a:cubicBezTo>
                      <a:pt x="992" y="1026"/>
                      <a:pt x="994" y="1025"/>
                      <a:pt x="995" y="1023"/>
                    </a:cubicBezTo>
                    <a:cubicBezTo>
                      <a:pt x="995" y="1023"/>
                      <a:pt x="995" y="1023"/>
                      <a:pt x="995" y="1023"/>
                    </a:cubicBezTo>
                    <a:cubicBezTo>
                      <a:pt x="999" y="1020"/>
                      <a:pt x="1002" y="1018"/>
                      <a:pt x="1005" y="1014"/>
                    </a:cubicBezTo>
                    <a:cubicBezTo>
                      <a:pt x="1005" y="1014"/>
                      <a:pt x="1005" y="1014"/>
                      <a:pt x="1005" y="1014"/>
                    </a:cubicBezTo>
                    <a:cubicBezTo>
                      <a:pt x="1007" y="1013"/>
                      <a:pt x="1009" y="1011"/>
                      <a:pt x="1010" y="1010"/>
                    </a:cubicBezTo>
                    <a:cubicBezTo>
                      <a:pt x="1010" y="1010"/>
                      <a:pt x="1010" y="1010"/>
                      <a:pt x="1010" y="1010"/>
                    </a:cubicBezTo>
                    <a:cubicBezTo>
                      <a:pt x="1012" y="1008"/>
                      <a:pt x="1013" y="1007"/>
                      <a:pt x="1015" y="1005"/>
                    </a:cubicBezTo>
                    <a:cubicBezTo>
                      <a:pt x="1015" y="1005"/>
                      <a:pt x="1015" y="1005"/>
                      <a:pt x="1015" y="1005"/>
                    </a:cubicBezTo>
                    <a:cubicBezTo>
                      <a:pt x="1018" y="1002"/>
                      <a:pt x="1021" y="998"/>
                      <a:pt x="1024" y="995"/>
                    </a:cubicBezTo>
                    <a:cubicBezTo>
                      <a:pt x="1024" y="995"/>
                      <a:pt x="1024" y="995"/>
                      <a:pt x="1024" y="995"/>
                    </a:cubicBezTo>
                    <a:cubicBezTo>
                      <a:pt x="1025" y="993"/>
                      <a:pt x="1027" y="992"/>
                      <a:pt x="1028" y="990"/>
                    </a:cubicBezTo>
                    <a:cubicBezTo>
                      <a:pt x="1028" y="990"/>
                      <a:pt x="1028" y="990"/>
                      <a:pt x="1028" y="990"/>
                    </a:cubicBezTo>
                    <a:cubicBezTo>
                      <a:pt x="1031" y="987"/>
                      <a:pt x="1033" y="983"/>
                      <a:pt x="1036" y="980"/>
                    </a:cubicBezTo>
                    <a:cubicBezTo>
                      <a:pt x="1036" y="980"/>
                      <a:pt x="1036" y="980"/>
                      <a:pt x="1036" y="980"/>
                    </a:cubicBezTo>
                    <a:cubicBezTo>
                      <a:pt x="1037" y="978"/>
                      <a:pt x="1038" y="976"/>
                      <a:pt x="1040" y="974"/>
                    </a:cubicBezTo>
                    <a:cubicBezTo>
                      <a:pt x="1040" y="974"/>
                      <a:pt x="1040" y="974"/>
                      <a:pt x="1040" y="974"/>
                    </a:cubicBezTo>
                    <a:cubicBezTo>
                      <a:pt x="1041" y="973"/>
                      <a:pt x="1042" y="971"/>
                      <a:pt x="1043" y="969"/>
                    </a:cubicBezTo>
                    <a:cubicBezTo>
                      <a:pt x="1043" y="969"/>
                      <a:pt x="1043" y="969"/>
                      <a:pt x="1043" y="969"/>
                    </a:cubicBezTo>
                    <a:cubicBezTo>
                      <a:pt x="1047" y="964"/>
                      <a:pt x="1050" y="958"/>
                      <a:pt x="1053" y="953"/>
                    </a:cubicBezTo>
                    <a:cubicBezTo>
                      <a:pt x="1053" y="953"/>
                      <a:pt x="1053" y="953"/>
                      <a:pt x="1053" y="953"/>
                    </a:cubicBezTo>
                    <a:cubicBezTo>
                      <a:pt x="1094" y="879"/>
                      <a:pt x="1095" y="790"/>
                      <a:pt x="1058" y="717"/>
                    </a:cubicBezTo>
                    <a:cubicBezTo>
                      <a:pt x="1058" y="717"/>
                      <a:pt x="1058" y="717"/>
                      <a:pt x="1058" y="717"/>
                    </a:cubicBezTo>
                    <a:cubicBezTo>
                      <a:pt x="1056" y="713"/>
                      <a:pt x="1054" y="709"/>
                      <a:pt x="1052" y="706"/>
                    </a:cubicBezTo>
                    <a:cubicBezTo>
                      <a:pt x="1052" y="706"/>
                      <a:pt x="1052" y="706"/>
                      <a:pt x="1052" y="706"/>
                    </a:cubicBezTo>
                    <a:cubicBezTo>
                      <a:pt x="1051" y="704"/>
                      <a:pt x="1050" y="702"/>
                      <a:pt x="1049" y="700"/>
                    </a:cubicBezTo>
                    <a:cubicBezTo>
                      <a:pt x="1049" y="700"/>
                      <a:pt x="1049" y="700"/>
                      <a:pt x="1049" y="700"/>
                    </a:cubicBezTo>
                    <a:cubicBezTo>
                      <a:pt x="1048" y="699"/>
                      <a:pt x="1047" y="697"/>
                      <a:pt x="1046" y="695"/>
                    </a:cubicBezTo>
                    <a:cubicBezTo>
                      <a:pt x="1046" y="695"/>
                      <a:pt x="1046" y="695"/>
                      <a:pt x="1046" y="695"/>
                    </a:cubicBezTo>
                    <a:cubicBezTo>
                      <a:pt x="1045" y="693"/>
                      <a:pt x="1043" y="692"/>
                      <a:pt x="1042" y="690"/>
                    </a:cubicBezTo>
                    <a:cubicBezTo>
                      <a:pt x="1042" y="690"/>
                      <a:pt x="1042" y="690"/>
                      <a:pt x="1042" y="690"/>
                    </a:cubicBezTo>
                    <a:cubicBezTo>
                      <a:pt x="1041" y="688"/>
                      <a:pt x="1040" y="686"/>
                      <a:pt x="1039" y="685"/>
                    </a:cubicBezTo>
                    <a:cubicBezTo>
                      <a:pt x="1039" y="685"/>
                      <a:pt x="1039" y="685"/>
                      <a:pt x="1039" y="685"/>
                    </a:cubicBezTo>
                    <a:cubicBezTo>
                      <a:pt x="1037" y="683"/>
                      <a:pt x="1036" y="681"/>
                      <a:pt x="1035" y="680"/>
                    </a:cubicBezTo>
                    <a:cubicBezTo>
                      <a:pt x="1035" y="680"/>
                      <a:pt x="1035" y="680"/>
                      <a:pt x="1035" y="680"/>
                    </a:cubicBezTo>
                    <a:cubicBezTo>
                      <a:pt x="1034" y="678"/>
                      <a:pt x="1033" y="676"/>
                      <a:pt x="1031" y="675"/>
                    </a:cubicBezTo>
                    <a:cubicBezTo>
                      <a:pt x="1031" y="675"/>
                      <a:pt x="1031" y="675"/>
                      <a:pt x="1031" y="675"/>
                    </a:cubicBezTo>
                    <a:cubicBezTo>
                      <a:pt x="1030" y="673"/>
                      <a:pt x="1029" y="671"/>
                      <a:pt x="1027" y="670"/>
                    </a:cubicBezTo>
                    <a:cubicBezTo>
                      <a:pt x="1027" y="670"/>
                      <a:pt x="1027" y="670"/>
                      <a:pt x="1027" y="670"/>
                    </a:cubicBezTo>
                    <a:cubicBezTo>
                      <a:pt x="1026" y="668"/>
                      <a:pt x="1025" y="666"/>
                      <a:pt x="1023" y="665"/>
                    </a:cubicBezTo>
                    <a:cubicBezTo>
                      <a:pt x="1023" y="665"/>
                      <a:pt x="1023" y="665"/>
                      <a:pt x="1023" y="665"/>
                    </a:cubicBezTo>
                    <a:cubicBezTo>
                      <a:pt x="1022" y="663"/>
                      <a:pt x="1020" y="662"/>
                      <a:pt x="1019" y="660"/>
                    </a:cubicBezTo>
                    <a:cubicBezTo>
                      <a:pt x="1019" y="660"/>
                      <a:pt x="1019" y="660"/>
                      <a:pt x="1019" y="660"/>
                    </a:cubicBezTo>
                    <a:cubicBezTo>
                      <a:pt x="1018" y="658"/>
                      <a:pt x="1016" y="657"/>
                      <a:pt x="1015" y="655"/>
                    </a:cubicBezTo>
                    <a:cubicBezTo>
                      <a:pt x="1015" y="655"/>
                      <a:pt x="1015" y="655"/>
                      <a:pt x="1015" y="655"/>
                    </a:cubicBezTo>
                    <a:cubicBezTo>
                      <a:pt x="1013" y="654"/>
                      <a:pt x="1012" y="652"/>
                      <a:pt x="1010" y="651"/>
                    </a:cubicBezTo>
                    <a:cubicBezTo>
                      <a:pt x="1010" y="651"/>
                      <a:pt x="1010" y="651"/>
                      <a:pt x="1010" y="651"/>
                    </a:cubicBezTo>
                    <a:cubicBezTo>
                      <a:pt x="1010" y="651"/>
                      <a:pt x="1010" y="651"/>
                      <a:pt x="1010" y="651"/>
                    </a:cubicBezTo>
                    <a:cubicBezTo>
                      <a:pt x="1008" y="649"/>
                      <a:pt x="1006" y="647"/>
                      <a:pt x="1004" y="645"/>
                    </a:cubicBezTo>
                    <a:cubicBezTo>
                      <a:pt x="1004" y="644"/>
                      <a:pt x="1003" y="644"/>
                      <a:pt x="1003" y="643"/>
                    </a:cubicBezTo>
                    <a:cubicBezTo>
                      <a:pt x="1001" y="642"/>
                      <a:pt x="1000" y="641"/>
                      <a:pt x="999" y="640"/>
                    </a:cubicBezTo>
                    <a:cubicBezTo>
                      <a:pt x="932" y="580"/>
                      <a:pt x="859" y="577"/>
                      <a:pt x="780" y="547"/>
                    </a:cubicBezTo>
                    <a:close/>
                  </a:path>
                </a:pathLst>
              </a:custGeom>
              <a:solidFill>
                <a:srgbClr val="5167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94" name="îṥļîḑe">
                <a:extLst>
                  <a:ext uri="{FF2B5EF4-FFF2-40B4-BE49-F238E27FC236}">
                    <a16:creationId xmlns:a16="http://schemas.microsoft.com/office/drawing/2014/main" id="{05BAEC15-86B1-49F9-A8A5-3D3FE5786DC9}"/>
                  </a:ext>
                </a:extLst>
              </p:cNvPr>
              <p:cNvSpPr/>
              <p:nvPr/>
            </p:nvSpPr>
            <p:spPr bwMode="auto">
              <a:xfrm>
                <a:off x="4418013" y="3905507"/>
                <a:ext cx="671513" cy="669925"/>
              </a:xfrm>
              <a:custGeom>
                <a:avLst/>
                <a:gdLst>
                  <a:gd name="T0" fmla="*/ 397 w 483"/>
                  <a:gd name="T1" fmla="*/ 86 h 483"/>
                  <a:gd name="T2" fmla="*/ 86 w 483"/>
                  <a:gd name="T3" fmla="*/ 86 h 483"/>
                  <a:gd name="T4" fmla="*/ 86 w 483"/>
                  <a:gd name="T5" fmla="*/ 397 h 483"/>
                  <a:gd name="T6" fmla="*/ 397 w 483"/>
                  <a:gd name="T7" fmla="*/ 397 h 483"/>
                  <a:gd name="T8" fmla="*/ 397 w 483"/>
                  <a:gd name="T9" fmla="*/ 86 h 483"/>
                </a:gdLst>
                <a:ahLst/>
                <a:cxnLst>
                  <a:cxn ang="0">
                    <a:pos x="T0" y="T1"/>
                  </a:cxn>
                  <a:cxn ang="0">
                    <a:pos x="T2" y="T3"/>
                  </a:cxn>
                  <a:cxn ang="0">
                    <a:pos x="T4" y="T5"/>
                  </a:cxn>
                  <a:cxn ang="0">
                    <a:pos x="T6" y="T7"/>
                  </a:cxn>
                  <a:cxn ang="0">
                    <a:pos x="T8" y="T9"/>
                  </a:cxn>
                </a:cxnLst>
                <a:rect l="0" t="0" r="r" b="b"/>
                <a:pathLst>
                  <a:path w="483" h="483">
                    <a:moveTo>
                      <a:pt x="397" y="86"/>
                    </a:moveTo>
                    <a:cubicBezTo>
                      <a:pt x="311" y="0"/>
                      <a:pt x="172" y="0"/>
                      <a:pt x="86" y="86"/>
                    </a:cubicBezTo>
                    <a:cubicBezTo>
                      <a:pt x="0" y="172"/>
                      <a:pt x="0" y="311"/>
                      <a:pt x="86" y="397"/>
                    </a:cubicBezTo>
                    <a:cubicBezTo>
                      <a:pt x="172" y="483"/>
                      <a:pt x="311" y="483"/>
                      <a:pt x="397" y="397"/>
                    </a:cubicBezTo>
                    <a:cubicBezTo>
                      <a:pt x="483" y="311"/>
                      <a:pt x="483" y="172"/>
                      <a:pt x="397" y="86"/>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95" name="ïŝľíde">
                <a:extLst>
                  <a:ext uri="{FF2B5EF4-FFF2-40B4-BE49-F238E27FC236}">
                    <a16:creationId xmlns:a16="http://schemas.microsoft.com/office/drawing/2014/main" id="{E58A2EBA-E177-40A0-92C1-9593CD67B74D}"/>
                  </a:ext>
                </a:extLst>
              </p:cNvPr>
              <p:cNvSpPr/>
              <p:nvPr/>
            </p:nvSpPr>
            <p:spPr bwMode="auto">
              <a:xfrm>
                <a:off x="5240338" y="4719895"/>
                <a:ext cx="612775" cy="611188"/>
              </a:xfrm>
              <a:prstGeom prst="ellipse">
                <a:avLst/>
              </a:pr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96" name="iṣliḋé">
                <a:extLst>
                  <a:ext uri="{FF2B5EF4-FFF2-40B4-BE49-F238E27FC236}">
                    <a16:creationId xmlns:a16="http://schemas.microsoft.com/office/drawing/2014/main" id="{CBAC493B-FAA7-4962-A1B3-D9C9EF554713}"/>
                  </a:ext>
                </a:extLst>
              </p:cNvPr>
              <p:cNvSpPr/>
              <p:nvPr/>
            </p:nvSpPr>
            <p:spPr>
              <a:xfrm>
                <a:off x="4611236" y="409286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rgbClr val="768395">
                  <a:lumMod val="75000"/>
                </a:srgbClr>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98" name="íSļîďê">
                <a:extLst>
                  <a:ext uri="{FF2B5EF4-FFF2-40B4-BE49-F238E27FC236}">
                    <a16:creationId xmlns:a16="http://schemas.microsoft.com/office/drawing/2014/main" id="{3B3C7B25-6D8F-479E-9DF6-AC3E0F4FE22E}"/>
                  </a:ext>
                </a:extLst>
              </p:cNvPr>
              <p:cNvSpPr/>
              <p:nvPr/>
            </p:nvSpPr>
            <p:spPr bwMode="auto">
              <a:xfrm>
                <a:off x="6284913" y="1975107"/>
                <a:ext cx="1520825" cy="1520825"/>
              </a:xfrm>
              <a:custGeom>
                <a:avLst/>
                <a:gdLst>
                  <a:gd name="T0" fmla="*/ 548 w 1095"/>
                  <a:gd name="T1" fmla="*/ 781 h 1094"/>
                  <a:gd name="T2" fmla="*/ 646 w 1095"/>
                  <a:gd name="T3" fmla="*/ 1004 h 1094"/>
                  <a:gd name="T4" fmla="*/ 651 w 1095"/>
                  <a:gd name="T5" fmla="*/ 1010 h 1094"/>
                  <a:gd name="T6" fmla="*/ 661 w 1095"/>
                  <a:gd name="T7" fmla="*/ 1019 h 1094"/>
                  <a:gd name="T8" fmla="*/ 666 w 1095"/>
                  <a:gd name="T9" fmla="*/ 1023 h 1094"/>
                  <a:gd name="T10" fmla="*/ 675 w 1095"/>
                  <a:gd name="T11" fmla="*/ 1031 h 1094"/>
                  <a:gd name="T12" fmla="*/ 680 w 1095"/>
                  <a:gd name="T13" fmla="*/ 1035 h 1094"/>
                  <a:gd name="T14" fmla="*/ 691 w 1095"/>
                  <a:gd name="T15" fmla="*/ 1042 h 1094"/>
                  <a:gd name="T16" fmla="*/ 696 w 1095"/>
                  <a:gd name="T17" fmla="*/ 1045 h 1094"/>
                  <a:gd name="T18" fmla="*/ 706 w 1095"/>
                  <a:gd name="T19" fmla="*/ 1051 h 1094"/>
                  <a:gd name="T20" fmla="*/ 717 w 1095"/>
                  <a:gd name="T21" fmla="*/ 1057 h 1094"/>
                  <a:gd name="T22" fmla="*/ 970 w 1095"/>
                  <a:gd name="T23" fmla="*/ 1043 h 1094"/>
                  <a:gd name="T24" fmla="*/ 975 w 1095"/>
                  <a:gd name="T25" fmla="*/ 1039 h 1094"/>
                  <a:gd name="T26" fmla="*/ 991 w 1095"/>
                  <a:gd name="T27" fmla="*/ 1027 h 1094"/>
                  <a:gd name="T28" fmla="*/ 996 w 1095"/>
                  <a:gd name="T29" fmla="*/ 1023 h 1094"/>
                  <a:gd name="T30" fmla="*/ 1010 w 1095"/>
                  <a:gd name="T31" fmla="*/ 1010 h 1094"/>
                  <a:gd name="T32" fmla="*/ 1015 w 1095"/>
                  <a:gd name="T33" fmla="*/ 1005 h 1094"/>
                  <a:gd name="T34" fmla="*/ 1028 w 1095"/>
                  <a:gd name="T35" fmla="*/ 990 h 1094"/>
                  <a:gd name="T36" fmla="*/ 1036 w 1095"/>
                  <a:gd name="T37" fmla="*/ 980 h 1094"/>
                  <a:gd name="T38" fmla="*/ 1044 w 1095"/>
                  <a:gd name="T39" fmla="*/ 969 h 1094"/>
                  <a:gd name="T40" fmla="*/ 1054 w 1095"/>
                  <a:gd name="T41" fmla="*/ 953 h 1094"/>
                  <a:gd name="T42" fmla="*/ 1052 w 1095"/>
                  <a:gd name="T43" fmla="*/ 706 h 1094"/>
                  <a:gd name="T44" fmla="*/ 1049 w 1095"/>
                  <a:gd name="T45" fmla="*/ 700 h 1094"/>
                  <a:gd name="T46" fmla="*/ 1043 w 1095"/>
                  <a:gd name="T47" fmla="*/ 690 h 1094"/>
                  <a:gd name="T48" fmla="*/ 1039 w 1095"/>
                  <a:gd name="T49" fmla="*/ 685 h 1094"/>
                  <a:gd name="T50" fmla="*/ 1031 w 1095"/>
                  <a:gd name="T51" fmla="*/ 675 h 1094"/>
                  <a:gd name="T52" fmla="*/ 1028 w 1095"/>
                  <a:gd name="T53" fmla="*/ 670 h 1094"/>
                  <a:gd name="T54" fmla="*/ 1019 w 1095"/>
                  <a:gd name="T55" fmla="*/ 660 h 1094"/>
                  <a:gd name="T56" fmla="*/ 1015 w 1095"/>
                  <a:gd name="T57" fmla="*/ 655 h 1094"/>
                  <a:gd name="T58" fmla="*/ 1010 w 1095"/>
                  <a:gd name="T59" fmla="*/ 650 h 1094"/>
                  <a:gd name="T60" fmla="*/ 1005 w 1095"/>
                  <a:gd name="T61" fmla="*/ 646 h 1094"/>
                  <a:gd name="T62" fmla="*/ 548 w 1095"/>
                  <a:gd name="T63" fmla="*/ 314 h 1094"/>
                  <a:gd name="T64" fmla="*/ 450 w 1095"/>
                  <a:gd name="T65" fmla="*/ 90 h 1094"/>
                  <a:gd name="T66" fmla="*/ 444 w 1095"/>
                  <a:gd name="T67" fmla="*/ 84 h 1094"/>
                  <a:gd name="T68" fmla="*/ 435 w 1095"/>
                  <a:gd name="T69" fmla="*/ 75 h 1094"/>
                  <a:gd name="T70" fmla="*/ 430 w 1095"/>
                  <a:gd name="T71" fmla="*/ 71 h 1094"/>
                  <a:gd name="T72" fmla="*/ 420 w 1095"/>
                  <a:gd name="T73" fmla="*/ 63 h 1094"/>
                  <a:gd name="T74" fmla="*/ 415 w 1095"/>
                  <a:gd name="T75" fmla="*/ 59 h 1094"/>
                  <a:gd name="T76" fmla="*/ 405 w 1095"/>
                  <a:gd name="T77" fmla="*/ 52 h 1094"/>
                  <a:gd name="T78" fmla="*/ 400 w 1095"/>
                  <a:gd name="T79" fmla="*/ 49 h 1094"/>
                  <a:gd name="T80" fmla="*/ 389 w 1095"/>
                  <a:gd name="T81" fmla="*/ 42 h 1094"/>
                  <a:gd name="T82" fmla="*/ 378 w 1095"/>
                  <a:gd name="T83" fmla="*/ 37 h 1094"/>
                  <a:gd name="T84" fmla="*/ 126 w 1095"/>
                  <a:gd name="T85" fmla="*/ 51 h 1094"/>
                  <a:gd name="T86" fmla="*/ 120 w 1095"/>
                  <a:gd name="T87" fmla="*/ 55 h 1094"/>
                  <a:gd name="T88" fmla="*/ 105 w 1095"/>
                  <a:gd name="T89" fmla="*/ 66 h 1094"/>
                  <a:gd name="T90" fmla="*/ 100 w 1095"/>
                  <a:gd name="T91" fmla="*/ 71 h 1094"/>
                  <a:gd name="T92" fmla="*/ 85 w 1095"/>
                  <a:gd name="T93" fmla="*/ 84 h 1094"/>
                  <a:gd name="T94" fmla="*/ 80 w 1095"/>
                  <a:gd name="T95" fmla="*/ 89 h 1094"/>
                  <a:gd name="T96" fmla="*/ 67 w 1095"/>
                  <a:gd name="T97" fmla="*/ 104 h 1094"/>
                  <a:gd name="T98" fmla="*/ 59 w 1095"/>
                  <a:gd name="T99" fmla="*/ 114 h 1094"/>
                  <a:gd name="T100" fmla="*/ 52 w 1095"/>
                  <a:gd name="T101" fmla="*/ 125 h 1094"/>
                  <a:gd name="T102" fmla="*/ 42 w 1095"/>
                  <a:gd name="T103" fmla="*/ 141 h 1094"/>
                  <a:gd name="T104" fmla="*/ 43 w 1095"/>
                  <a:gd name="T105" fmla="*/ 388 h 1094"/>
                  <a:gd name="T106" fmla="*/ 46 w 1095"/>
                  <a:gd name="T107" fmla="*/ 393 h 1094"/>
                  <a:gd name="T108" fmla="*/ 53 w 1095"/>
                  <a:gd name="T109" fmla="*/ 404 h 1094"/>
                  <a:gd name="T110" fmla="*/ 56 w 1095"/>
                  <a:gd name="T111" fmla="*/ 409 h 1094"/>
                  <a:gd name="T112" fmla="*/ 64 w 1095"/>
                  <a:gd name="T113" fmla="*/ 419 h 1094"/>
                  <a:gd name="T114" fmla="*/ 68 w 1095"/>
                  <a:gd name="T115" fmla="*/ 424 h 1094"/>
                  <a:gd name="T116" fmla="*/ 76 w 1095"/>
                  <a:gd name="T117" fmla="*/ 434 h 1094"/>
                  <a:gd name="T118" fmla="*/ 80 w 1095"/>
                  <a:gd name="T119" fmla="*/ 439 h 1094"/>
                  <a:gd name="T120" fmla="*/ 85 w 1095"/>
                  <a:gd name="T121" fmla="*/ 443 h 1094"/>
                  <a:gd name="T122" fmla="*/ 96 w 1095"/>
                  <a:gd name="T123" fmla="*/ 45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5" h="1094">
                    <a:moveTo>
                      <a:pt x="315" y="547"/>
                    </a:moveTo>
                    <a:cubicBezTo>
                      <a:pt x="359" y="565"/>
                      <a:pt x="404" y="592"/>
                      <a:pt x="453" y="639"/>
                    </a:cubicBezTo>
                    <a:cubicBezTo>
                      <a:pt x="502" y="689"/>
                      <a:pt x="529" y="736"/>
                      <a:pt x="548" y="781"/>
                    </a:cubicBezTo>
                    <a:cubicBezTo>
                      <a:pt x="578" y="860"/>
                      <a:pt x="581" y="932"/>
                      <a:pt x="641" y="999"/>
                    </a:cubicBezTo>
                    <a:cubicBezTo>
                      <a:pt x="642" y="1000"/>
                      <a:pt x="643" y="1001"/>
                      <a:pt x="644" y="1002"/>
                    </a:cubicBezTo>
                    <a:cubicBezTo>
                      <a:pt x="646" y="1004"/>
                      <a:pt x="646" y="1004"/>
                      <a:pt x="646" y="1004"/>
                    </a:cubicBezTo>
                    <a:cubicBezTo>
                      <a:pt x="648" y="1006"/>
                      <a:pt x="649" y="1008"/>
                      <a:pt x="651" y="1010"/>
                    </a:cubicBezTo>
                    <a:cubicBezTo>
                      <a:pt x="651" y="1010"/>
                      <a:pt x="651" y="1010"/>
                      <a:pt x="651" y="1010"/>
                    </a:cubicBezTo>
                    <a:cubicBezTo>
                      <a:pt x="651" y="1010"/>
                      <a:pt x="651" y="1010"/>
                      <a:pt x="651" y="1010"/>
                    </a:cubicBezTo>
                    <a:cubicBezTo>
                      <a:pt x="653" y="1011"/>
                      <a:pt x="654" y="1013"/>
                      <a:pt x="656" y="1014"/>
                    </a:cubicBezTo>
                    <a:cubicBezTo>
                      <a:pt x="656" y="1014"/>
                      <a:pt x="656" y="1014"/>
                      <a:pt x="656" y="1014"/>
                    </a:cubicBezTo>
                    <a:cubicBezTo>
                      <a:pt x="658" y="1016"/>
                      <a:pt x="659" y="1017"/>
                      <a:pt x="661" y="1019"/>
                    </a:cubicBezTo>
                    <a:cubicBezTo>
                      <a:pt x="661" y="1019"/>
                      <a:pt x="661" y="1019"/>
                      <a:pt x="661" y="1019"/>
                    </a:cubicBezTo>
                    <a:cubicBezTo>
                      <a:pt x="662" y="1020"/>
                      <a:pt x="664" y="1021"/>
                      <a:pt x="666" y="1023"/>
                    </a:cubicBezTo>
                    <a:cubicBezTo>
                      <a:pt x="666" y="1023"/>
                      <a:pt x="666" y="1023"/>
                      <a:pt x="666" y="1023"/>
                    </a:cubicBezTo>
                    <a:cubicBezTo>
                      <a:pt x="667" y="1024"/>
                      <a:pt x="669" y="1026"/>
                      <a:pt x="670" y="1027"/>
                    </a:cubicBezTo>
                    <a:cubicBezTo>
                      <a:pt x="670" y="1027"/>
                      <a:pt x="670" y="1027"/>
                      <a:pt x="670" y="1027"/>
                    </a:cubicBezTo>
                    <a:cubicBezTo>
                      <a:pt x="672" y="1028"/>
                      <a:pt x="674" y="1029"/>
                      <a:pt x="675" y="1031"/>
                    </a:cubicBezTo>
                    <a:cubicBezTo>
                      <a:pt x="675" y="1031"/>
                      <a:pt x="675" y="1031"/>
                      <a:pt x="675" y="1031"/>
                    </a:cubicBezTo>
                    <a:cubicBezTo>
                      <a:pt x="677" y="1032"/>
                      <a:pt x="679" y="1033"/>
                      <a:pt x="680" y="1035"/>
                    </a:cubicBezTo>
                    <a:cubicBezTo>
                      <a:pt x="680" y="1035"/>
                      <a:pt x="680" y="1035"/>
                      <a:pt x="680" y="1035"/>
                    </a:cubicBezTo>
                    <a:cubicBezTo>
                      <a:pt x="682" y="1036"/>
                      <a:pt x="684" y="1037"/>
                      <a:pt x="685" y="1038"/>
                    </a:cubicBezTo>
                    <a:cubicBezTo>
                      <a:pt x="685" y="1038"/>
                      <a:pt x="685" y="1038"/>
                      <a:pt x="685" y="1038"/>
                    </a:cubicBezTo>
                    <a:cubicBezTo>
                      <a:pt x="687" y="1039"/>
                      <a:pt x="689" y="1041"/>
                      <a:pt x="691" y="1042"/>
                    </a:cubicBezTo>
                    <a:cubicBezTo>
                      <a:pt x="691" y="1042"/>
                      <a:pt x="691" y="1042"/>
                      <a:pt x="691" y="1042"/>
                    </a:cubicBezTo>
                    <a:cubicBezTo>
                      <a:pt x="692" y="1043"/>
                      <a:pt x="694" y="1044"/>
                      <a:pt x="696" y="1045"/>
                    </a:cubicBezTo>
                    <a:cubicBezTo>
                      <a:pt x="696" y="1045"/>
                      <a:pt x="696" y="1045"/>
                      <a:pt x="696" y="1045"/>
                    </a:cubicBezTo>
                    <a:cubicBezTo>
                      <a:pt x="698" y="1046"/>
                      <a:pt x="699" y="1047"/>
                      <a:pt x="701" y="1048"/>
                    </a:cubicBezTo>
                    <a:cubicBezTo>
                      <a:pt x="701" y="1048"/>
                      <a:pt x="701" y="1048"/>
                      <a:pt x="701" y="1048"/>
                    </a:cubicBezTo>
                    <a:cubicBezTo>
                      <a:pt x="703" y="1049"/>
                      <a:pt x="705" y="1050"/>
                      <a:pt x="706" y="1051"/>
                    </a:cubicBezTo>
                    <a:cubicBezTo>
                      <a:pt x="706" y="1051"/>
                      <a:pt x="706" y="1051"/>
                      <a:pt x="706" y="1051"/>
                    </a:cubicBezTo>
                    <a:cubicBezTo>
                      <a:pt x="710" y="1054"/>
                      <a:pt x="714" y="1055"/>
                      <a:pt x="717" y="1057"/>
                    </a:cubicBezTo>
                    <a:cubicBezTo>
                      <a:pt x="717" y="1057"/>
                      <a:pt x="717" y="1057"/>
                      <a:pt x="717" y="1057"/>
                    </a:cubicBezTo>
                    <a:cubicBezTo>
                      <a:pt x="791" y="1094"/>
                      <a:pt x="880" y="1094"/>
                      <a:pt x="953" y="1053"/>
                    </a:cubicBezTo>
                    <a:cubicBezTo>
                      <a:pt x="953" y="1053"/>
                      <a:pt x="953" y="1053"/>
                      <a:pt x="953" y="1053"/>
                    </a:cubicBezTo>
                    <a:cubicBezTo>
                      <a:pt x="959" y="1050"/>
                      <a:pt x="965" y="1046"/>
                      <a:pt x="970" y="1043"/>
                    </a:cubicBezTo>
                    <a:cubicBezTo>
                      <a:pt x="970" y="1043"/>
                      <a:pt x="970" y="1043"/>
                      <a:pt x="970" y="1043"/>
                    </a:cubicBezTo>
                    <a:cubicBezTo>
                      <a:pt x="972" y="1042"/>
                      <a:pt x="973" y="1040"/>
                      <a:pt x="975" y="1039"/>
                    </a:cubicBezTo>
                    <a:cubicBezTo>
                      <a:pt x="975" y="1039"/>
                      <a:pt x="975" y="1039"/>
                      <a:pt x="975" y="1039"/>
                    </a:cubicBezTo>
                    <a:cubicBezTo>
                      <a:pt x="977" y="1038"/>
                      <a:pt x="979" y="1037"/>
                      <a:pt x="980" y="1035"/>
                    </a:cubicBezTo>
                    <a:cubicBezTo>
                      <a:pt x="980" y="1035"/>
                      <a:pt x="980" y="1035"/>
                      <a:pt x="980" y="1035"/>
                    </a:cubicBezTo>
                    <a:cubicBezTo>
                      <a:pt x="984" y="1033"/>
                      <a:pt x="987" y="1030"/>
                      <a:pt x="991" y="1027"/>
                    </a:cubicBezTo>
                    <a:cubicBezTo>
                      <a:pt x="991" y="1027"/>
                      <a:pt x="991" y="1027"/>
                      <a:pt x="991" y="1027"/>
                    </a:cubicBezTo>
                    <a:cubicBezTo>
                      <a:pt x="993" y="1026"/>
                      <a:pt x="994" y="1025"/>
                      <a:pt x="996" y="1023"/>
                    </a:cubicBezTo>
                    <a:cubicBezTo>
                      <a:pt x="996" y="1023"/>
                      <a:pt x="996" y="1023"/>
                      <a:pt x="996" y="1023"/>
                    </a:cubicBezTo>
                    <a:cubicBezTo>
                      <a:pt x="999" y="1020"/>
                      <a:pt x="1002" y="1017"/>
                      <a:pt x="1006" y="1014"/>
                    </a:cubicBezTo>
                    <a:cubicBezTo>
                      <a:pt x="1006" y="1014"/>
                      <a:pt x="1006" y="1014"/>
                      <a:pt x="1006" y="1014"/>
                    </a:cubicBezTo>
                    <a:cubicBezTo>
                      <a:pt x="1007" y="1013"/>
                      <a:pt x="1009" y="1011"/>
                      <a:pt x="1010" y="1010"/>
                    </a:cubicBezTo>
                    <a:cubicBezTo>
                      <a:pt x="1010" y="1010"/>
                      <a:pt x="1010" y="1010"/>
                      <a:pt x="1010" y="1010"/>
                    </a:cubicBezTo>
                    <a:cubicBezTo>
                      <a:pt x="1012" y="1008"/>
                      <a:pt x="1014" y="1006"/>
                      <a:pt x="1015" y="1005"/>
                    </a:cubicBezTo>
                    <a:cubicBezTo>
                      <a:pt x="1015" y="1005"/>
                      <a:pt x="1015" y="1005"/>
                      <a:pt x="1015" y="1005"/>
                    </a:cubicBezTo>
                    <a:cubicBezTo>
                      <a:pt x="1018" y="1002"/>
                      <a:pt x="1021" y="998"/>
                      <a:pt x="1024" y="995"/>
                    </a:cubicBezTo>
                    <a:cubicBezTo>
                      <a:pt x="1024" y="995"/>
                      <a:pt x="1024" y="995"/>
                      <a:pt x="1024" y="995"/>
                    </a:cubicBezTo>
                    <a:cubicBezTo>
                      <a:pt x="1026" y="993"/>
                      <a:pt x="1027" y="992"/>
                      <a:pt x="1028" y="990"/>
                    </a:cubicBezTo>
                    <a:cubicBezTo>
                      <a:pt x="1028" y="990"/>
                      <a:pt x="1028" y="990"/>
                      <a:pt x="1028" y="990"/>
                    </a:cubicBezTo>
                    <a:cubicBezTo>
                      <a:pt x="1031" y="987"/>
                      <a:pt x="1034" y="983"/>
                      <a:pt x="1036" y="980"/>
                    </a:cubicBezTo>
                    <a:cubicBezTo>
                      <a:pt x="1036" y="980"/>
                      <a:pt x="1036" y="980"/>
                      <a:pt x="1036" y="980"/>
                    </a:cubicBezTo>
                    <a:cubicBezTo>
                      <a:pt x="1038" y="978"/>
                      <a:pt x="1039" y="976"/>
                      <a:pt x="1040" y="974"/>
                    </a:cubicBezTo>
                    <a:cubicBezTo>
                      <a:pt x="1040" y="974"/>
                      <a:pt x="1040" y="974"/>
                      <a:pt x="1040" y="974"/>
                    </a:cubicBezTo>
                    <a:cubicBezTo>
                      <a:pt x="1041" y="973"/>
                      <a:pt x="1042" y="971"/>
                      <a:pt x="1044" y="969"/>
                    </a:cubicBezTo>
                    <a:cubicBezTo>
                      <a:pt x="1044" y="969"/>
                      <a:pt x="1044" y="969"/>
                      <a:pt x="1044" y="969"/>
                    </a:cubicBezTo>
                    <a:cubicBezTo>
                      <a:pt x="1047" y="964"/>
                      <a:pt x="1050" y="958"/>
                      <a:pt x="1054" y="953"/>
                    </a:cubicBezTo>
                    <a:cubicBezTo>
                      <a:pt x="1054" y="953"/>
                      <a:pt x="1054" y="953"/>
                      <a:pt x="1054" y="953"/>
                    </a:cubicBezTo>
                    <a:cubicBezTo>
                      <a:pt x="1095" y="879"/>
                      <a:pt x="1095" y="790"/>
                      <a:pt x="1058" y="717"/>
                    </a:cubicBezTo>
                    <a:cubicBezTo>
                      <a:pt x="1058" y="717"/>
                      <a:pt x="1058" y="717"/>
                      <a:pt x="1058" y="717"/>
                    </a:cubicBezTo>
                    <a:cubicBezTo>
                      <a:pt x="1056" y="713"/>
                      <a:pt x="1054" y="709"/>
                      <a:pt x="1052" y="706"/>
                    </a:cubicBezTo>
                    <a:cubicBezTo>
                      <a:pt x="1052" y="706"/>
                      <a:pt x="1052" y="706"/>
                      <a:pt x="1052" y="706"/>
                    </a:cubicBezTo>
                    <a:cubicBezTo>
                      <a:pt x="1051" y="704"/>
                      <a:pt x="1050" y="702"/>
                      <a:pt x="1049" y="700"/>
                    </a:cubicBezTo>
                    <a:cubicBezTo>
                      <a:pt x="1049" y="700"/>
                      <a:pt x="1049" y="700"/>
                      <a:pt x="1049" y="700"/>
                    </a:cubicBezTo>
                    <a:cubicBezTo>
                      <a:pt x="1048" y="699"/>
                      <a:pt x="1047" y="697"/>
                      <a:pt x="1046" y="695"/>
                    </a:cubicBezTo>
                    <a:cubicBezTo>
                      <a:pt x="1046" y="695"/>
                      <a:pt x="1046" y="695"/>
                      <a:pt x="1046" y="695"/>
                    </a:cubicBezTo>
                    <a:cubicBezTo>
                      <a:pt x="1045" y="693"/>
                      <a:pt x="1044" y="691"/>
                      <a:pt x="1043" y="690"/>
                    </a:cubicBezTo>
                    <a:cubicBezTo>
                      <a:pt x="1043" y="690"/>
                      <a:pt x="1043" y="690"/>
                      <a:pt x="1043" y="690"/>
                    </a:cubicBezTo>
                    <a:cubicBezTo>
                      <a:pt x="1041" y="688"/>
                      <a:pt x="1040" y="686"/>
                      <a:pt x="1039" y="685"/>
                    </a:cubicBezTo>
                    <a:cubicBezTo>
                      <a:pt x="1039" y="685"/>
                      <a:pt x="1039" y="685"/>
                      <a:pt x="1039" y="685"/>
                    </a:cubicBezTo>
                    <a:cubicBezTo>
                      <a:pt x="1038" y="683"/>
                      <a:pt x="1037" y="681"/>
                      <a:pt x="1035" y="679"/>
                    </a:cubicBezTo>
                    <a:cubicBezTo>
                      <a:pt x="1035" y="679"/>
                      <a:pt x="1035" y="679"/>
                      <a:pt x="1035" y="679"/>
                    </a:cubicBezTo>
                    <a:cubicBezTo>
                      <a:pt x="1034" y="678"/>
                      <a:pt x="1033" y="676"/>
                      <a:pt x="1031" y="675"/>
                    </a:cubicBezTo>
                    <a:cubicBezTo>
                      <a:pt x="1031" y="675"/>
                      <a:pt x="1031" y="675"/>
                      <a:pt x="1031" y="675"/>
                    </a:cubicBezTo>
                    <a:cubicBezTo>
                      <a:pt x="1030" y="673"/>
                      <a:pt x="1029" y="671"/>
                      <a:pt x="1028" y="670"/>
                    </a:cubicBezTo>
                    <a:cubicBezTo>
                      <a:pt x="1028" y="670"/>
                      <a:pt x="1028" y="670"/>
                      <a:pt x="1028" y="670"/>
                    </a:cubicBezTo>
                    <a:cubicBezTo>
                      <a:pt x="1026" y="668"/>
                      <a:pt x="1025" y="666"/>
                      <a:pt x="1023" y="665"/>
                    </a:cubicBezTo>
                    <a:cubicBezTo>
                      <a:pt x="1023" y="665"/>
                      <a:pt x="1023" y="665"/>
                      <a:pt x="1023" y="665"/>
                    </a:cubicBezTo>
                    <a:cubicBezTo>
                      <a:pt x="1022" y="663"/>
                      <a:pt x="1021" y="662"/>
                      <a:pt x="1019" y="660"/>
                    </a:cubicBezTo>
                    <a:cubicBezTo>
                      <a:pt x="1019" y="660"/>
                      <a:pt x="1019" y="660"/>
                      <a:pt x="1019" y="660"/>
                    </a:cubicBezTo>
                    <a:cubicBezTo>
                      <a:pt x="1018" y="658"/>
                      <a:pt x="1016" y="657"/>
                      <a:pt x="1015" y="655"/>
                    </a:cubicBezTo>
                    <a:cubicBezTo>
                      <a:pt x="1015" y="655"/>
                      <a:pt x="1015" y="655"/>
                      <a:pt x="1015" y="655"/>
                    </a:cubicBezTo>
                    <a:cubicBezTo>
                      <a:pt x="1013" y="654"/>
                      <a:pt x="1012" y="652"/>
                      <a:pt x="1010" y="651"/>
                    </a:cubicBezTo>
                    <a:cubicBezTo>
                      <a:pt x="1010" y="651"/>
                      <a:pt x="1010" y="651"/>
                      <a:pt x="1010" y="651"/>
                    </a:cubicBezTo>
                    <a:cubicBezTo>
                      <a:pt x="1010" y="650"/>
                      <a:pt x="1010" y="650"/>
                      <a:pt x="1010" y="650"/>
                    </a:cubicBezTo>
                    <a:cubicBezTo>
                      <a:pt x="1009" y="649"/>
                      <a:pt x="1008" y="648"/>
                      <a:pt x="1008" y="648"/>
                    </a:cubicBezTo>
                    <a:cubicBezTo>
                      <a:pt x="1007" y="647"/>
                      <a:pt x="1006" y="646"/>
                      <a:pt x="1005" y="646"/>
                    </a:cubicBezTo>
                    <a:cubicBezTo>
                      <a:pt x="1005" y="646"/>
                      <a:pt x="1005" y="646"/>
                      <a:pt x="1005" y="646"/>
                    </a:cubicBezTo>
                    <a:cubicBezTo>
                      <a:pt x="937" y="581"/>
                      <a:pt x="863" y="578"/>
                      <a:pt x="782" y="547"/>
                    </a:cubicBezTo>
                    <a:cubicBezTo>
                      <a:pt x="737" y="529"/>
                      <a:pt x="690" y="502"/>
                      <a:pt x="640" y="453"/>
                    </a:cubicBezTo>
                    <a:cubicBezTo>
                      <a:pt x="593" y="404"/>
                      <a:pt x="566" y="358"/>
                      <a:pt x="548" y="314"/>
                    </a:cubicBezTo>
                    <a:cubicBezTo>
                      <a:pt x="518" y="235"/>
                      <a:pt x="515" y="162"/>
                      <a:pt x="454" y="95"/>
                    </a:cubicBezTo>
                    <a:cubicBezTo>
                      <a:pt x="453" y="94"/>
                      <a:pt x="452" y="93"/>
                      <a:pt x="451" y="92"/>
                    </a:cubicBezTo>
                    <a:cubicBezTo>
                      <a:pt x="450" y="90"/>
                      <a:pt x="450" y="90"/>
                      <a:pt x="450" y="90"/>
                    </a:cubicBezTo>
                    <a:cubicBezTo>
                      <a:pt x="448" y="88"/>
                      <a:pt x="446" y="86"/>
                      <a:pt x="444" y="84"/>
                    </a:cubicBezTo>
                    <a:cubicBezTo>
                      <a:pt x="444" y="84"/>
                      <a:pt x="444" y="84"/>
                      <a:pt x="444" y="84"/>
                    </a:cubicBezTo>
                    <a:cubicBezTo>
                      <a:pt x="444" y="84"/>
                      <a:pt x="444" y="84"/>
                      <a:pt x="444" y="84"/>
                    </a:cubicBezTo>
                    <a:cubicBezTo>
                      <a:pt x="443" y="83"/>
                      <a:pt x="441" y="81"/>
                      <a:pt x="439" y="80"/>
                    </a:cubicBezTo>
                    <a:cubicBezTo>
                      <a:pt x="439" y="80"/>
                      <a:pt x="439" y="80"/>
                      <a:pt x="439" y="80"/>
                    </a:cubicBezTo>
                    <a:cubicBezTo>
                      <a:pt x="438" y="78"/>
                      <a:pt x="436" y="77"/>
                      <a:pt x="435" y="75"/>
                    </a:cubicBezTo>
                    <a:cubicBezTo>
                      <a:pt x="435" y="75"/>
                      <a:pt x="435" y="75"/>
                      <a:pt x="435" y="75"/>
                    </a:cubicBezTo>
                    <a:cubicBezTo>
                      <a:pt x="433" y="74"/>
                      <a:pt x="432" y="73"/>
                      <a:pt x="430" y="71"/>
                    </a:cubicBezTo>
                    <a:cubicBezTo>
                      <a:pt x="430" y="71"/>
                      <a:pt x="430" y="71"/>
                      <a:pt x="430" y="71"/>
                    </a:cubicBezTo>
                    <a:cubicBezTo>
                      <a:pt x="428" y="70"/>
                      <a:pt x="427" y="68"/>
                      <a:pt x="425" y="67"/>
                    </a:cubicBezTo>
                    <a:cubicBezTo>
                      <a:pt x="425" y="67"/>
                      <a:pt x="425" y="67"/>
                      <a:pt x="425" y="67"/>
                    </a:cubicBezTo>
                    <a:cubicBezTo>
                      <a:pt x="423" y="66"/>
                      <a:pt x="422" y="64"/>
                      <a:pt x="420" y="63"/>
                    </a:cubicBezTo>
                    <a:cubicBezTo>
                      <a:pt x="420" y="63"/>
                      <a:pt x="420" y="63"/>
                      <a:pt x="420" y="63"/>
                    </a:cubicBezTo>
                    <a:cubicBezTo>
                      <a:pt x="419" y="62"/>
                      <a:pt x="417" y="61"/>
                      <a:pt x="415" y="59"/>
                    </a:cubicBezTo>
                    <a:cubicBezTo>
                      <a:pt x="415" y="59"/>
                      <a:pt x="415" y="59"/>
                      <a:pt x="415" y="59"/>
                    </a:cubicBezTo>
                    <a:cubicBezTo>
                      <a:pt x="414" y="58"/>
                      <a:pt x="412" y="57"/>
                      <a:pt x="410" y="56"/>
                    </a:cubicBezTo>
                    <a:cubicBezTo>
                      <a:pt x="410" y="56"/>
                      <a:pt x="410" y="56"/>
                      <a:pt x="410" y="56"/>
                    </a:cubicBezTo>
                    <a:cubicBezTo>
                      <a:pt x="408" y="55"/>
                      <a:pt x="407" y="53"/>
                      <a:pt x="405" y="52"/>
                    </a:cubicBezTo>
                    <a:cubicBezTo>
                      <a:pt x="405" y="52"/>
                      <a:pt x="405" y="52"/>
                      <a:pt x="405" y="52"/>
                    </a:cubicBezTo>
                    <a:cubicBezTo>
                      <a:pt x="403" y="51"/>
                      <a:pt x="401" y="50"/>
                      <a:pt x="400" y="49"/>
                    </a:cubicBezTo>
                    <a:cubicBezTo>
                      <a:pt x="400" y="49"/>
                      <a:pt x="400" y="49"/>
                      <a:pt x="400" y="49"/>
                    </a:cubicBezTo>
                    <a:cubicBezTo>
                      <a:pt x="398" y="48"/>
                      <a:pt x="396" y="47"/>
                      <a:pt x="394" y="45"/>
                    </a:cubicBezTo>
                    <a:cubicBezTo>
                      <a:pt x="394" y="45"/>
                      <a:pt x="394" y="45"/>
                      <a:pt x="394" y="45"/>
                    </a:cubicBezTo>
                    <a:cubicBezTo>
                      <a:pt x="393" y="44"/>
                      <a:pt x="391" y="43"/>
                      <a:pt x="389" y="42"/>
                    </a:cubicBezTo>
                    <a:cubicBezTo>
                      <a:pt x="389" y="42"/>
                      <a:pt x="389" y="42"/>
                      <a:pt x="389" y="42"/>
                    </a:cubicBezTo>
                    <a:cubicBezTo>
                      <a:pt x="385" y="40"/>
                      <a:pt x="382" y="38"/>
                      <a:pt x="378" y="37"/>
                    </a:cubicBezTo>
                    <a:cubicBezTo>
                      <a:pt x="378" y="37"/>
                      <a:pt x="378" y="37"/>
                      <a:pt x="378" y="37"/>
                    </a:cubicBezTo>
                    <a:cubicBezTo>
                      <a:pt x="305" y="0"/>
                      <a:pt x="216" y="0"/>
                      <a:pt x="142" y="41"/>
                    </a:cubicBezTo>
                    <a:cubicBezTo>
                      <a:pt x="142" y="41"/>
                      <a:pt x="142" y="41"/>
                      <a:pt x="142" y="41"/>
                    </a:cubicBezTo>
                    <a:cubicBezTo>
                      <a:pt x="136" y="44"/>
                      <a:pt x="131" y="48"/>
                      <a:pt x="126" y="51"/>
                    </a:cubicBezTo>
                    <a:cubicBezTo>
                      <a:pt x="126" y="51"/>
                      <a:pt x="126" y="51"/>
                      <a:pt x="126" y="51"/>
                    </a:cubicBezTo>
                    <a:cubicBezTo>
                      <a:pt x="124" y="52"/>
                      <a:pt x="122" y="53"/>
                      <a:pt x="120" y="55"/>
                    </a:cubicBezTo>
                    <a:cubicBezTo>
                      <a:pt x="120" y="55"/>
                      <a:pt x="120" y="55"/>
                      <a:pt x="120" y="55"/>
                    </a:cubicBezTo>
                    <a:cubicBezTo>
                      <a:pt x="119" y="56"/>
                      <a:pt x="117" y="57"/>
                      <a:pt x="115" y="58"/>
                    </a:cubicBezTo>
                    <a:cubicBezTo>
                      <a:pt x="115" y="58"/>
                      <a:pt x="115" y="58"/>
                      <a:pt x="115" y="58"/>
                    </a:cubicBezTo>
                    <a:cubicBezTo>
                      <a:pt x="112" y="61"/>
                      <a:pt x="108" y="64"/>
                      <a:pt x="105" y="66"/>
                    </a:cubicBezTo>
                    <a:cubicBezTo>
                      <a:pt x="105" y="66"/>
                      <a:pt x="105" y="66"/>
                      <a:pt x="105" y="66"/>
                    </a:cubicBezTo>
                    <a:cubicBezTo>
                      <a:pt x="103" y="68"/>
                      <a:pt x="101" y="69"/>
                      <a:pt x="100" y="71"/>
                    </a:cubicBezTo>
                    <a:cubicBezTo>
                      <a:pt x="100" y="71"/>
                      <a:pt x="100" y="71"/>
                      <a:pt x="100" y="71"/>
                    </a:cubicBezTo>
                    <a:cubicBezTo>
                      <a:pt x="96" y="73"/>
                      <a:pt x="93" y="76"/>
                      <a:pt x="90" y="80"/>
                    </a:cubicBezTo>
                    <a:cubicBezTo>
                      <a:pt x="90" y="80"/>
                      <a:pt x="90" y="80"/>
                      <a:pt x="90" y="80"/>
                    </a:cubicBezTo>
                    <a:cubicBezTo>
                      <a:pt x="88" y="81"/>
                      <a:pt x="87" y="83"/>
                      <a:pt x="85" y="84"/>
                    </a:cubicBezTo>
                    <a:cubicBezTo>
                      <a:pt x="85" y="84"/>
                      <a:pt x="85" y="84"/>
                      <a:pt x="85" y="84"/>
                    </a:cubicBezTo>
                    <a:cubicBezTo>
                      <a:pt x="83" y="86"/>
                      <a:pt x="82" y="87"/>
                      <a:pt x="80" y="89"/>
                    </a:cubicBezTo>
                    <a:cubicBezTo>
                      <a:pt x="80" y="89"/>
                      <a:pt x="80" y="89"/>
                      <a:pt x="80" y="89"/>
                    </a:cubicBezTo>
                    <a:cubicBezTo>
                      <a:pt x="77" y="92"/>
                      <a:pt x="74" y="96"/>
                      <a:pt x="71" y="99"/>
                    </a:cubicBezTo>
                    <a:cubicBezTo>
                      <a:pt x="71" y="99"/>
                      <a:pt x="71" y="99"/>
                      <a:pt x="71" y="99"/>
                    </a:cubicBezTo>
                    <a:cubicBezTo>
                      <a:pt x="70" y="101"/>
                      <a:pt x="69" y="102"/>
                      <a:pt x="67" y="104"/>
                    </a:cubicBezTo>
                    <a:cubicBezTo>
                      <a:pt x="67" y="104"/>
                      <a:pt x="67" y="104"/>
                      <a:pt x="67" y="104"/>
                    </a:cubicBezTo>
                    <a:cubicBezTo>
                      <a:pt x="64" y="107"/>
                      <a:pt x="62" y="111"/>
                      <a:pt x="59" y="114"/>
                    </a:cubicBezTo>
                    <a:cubicBezTo>
                      <a:pt x="59" y="114"/>
                      <a:pt x="59" y="114"/>
                      <a:pt x="59" y="114"/>
                    </a:cubicBezTo>
                    <a:cubicBezTo>
                      <a:pt x="58" y="116"/>
                      <a:pt x="57" y="118"/>
                      <a:pt x="55" y="120"/>
                    </a:cubicBezTo>
                    <a:cubicBezTo>
                      <a:pt x="55" y="120"/>
                      <a:pt x="55" y="120"/>
                      <a:pt x="55" y="120"/>
                    </a:cubicBezTo>
                    <a:cubicBezTo>
                      <a:pt x="54" y="121"/>
                      <a:pt x="53" y="123"/>
                      <a:pt x="52" y="125"/>
                    </a:cubicBezTo>
                    <a:cubicBezTo>
                      <a:pt x="52" y="125"/>
                      <a:pt x="52" y="125"/>
                      <a:pt x="52" y="125"/>
                    </a:cubicBezTo>
                    <a:cubicBezTo>
                      <a:pt x="48" y="130"/>
                      <a:pt x="45" y="136"/>
                      <a:pt x="42" y="141"/>
                    </a:cubicBezTo>
                    <a:cubicBezTo>
                      <a:pt x="42" y="141"/>
                      <a:pt x="42" y="141"/>
                      <a:pt x="42" y="141"/>
                    </a:cubicBezTo>
                    <a:cubicBezTo>
                      <a:pt x="1" y="215"/>
                      <a:pt x="0" y="304"/>
                      <a:pt x="37" y="377"/>
                    </a:cubicBezTo>
                    <a:cubicBezTo>
                      <a:pt x="37" y="377"/>
                      <a:pt x="37" y="377"/>
                      <a:pt x="37" y="377"/>
                    </a:cubicBezTo>
                    <a:cubicBezTo>
                      <a:pt x="39" y="381"/>
                      <a:pt x="41" y="385"/>
                      <a:pt x="43" y="388"/>
                    </a:cubicBezTo>
                    <a:cubicBezTo>
                      <a:pt x="43" y="388"/>
                      <a:pt x="43" y="388"/>
                      <a:pt x="43" y="388"/>
                    </a:cubicBezTo>
                    <a:cubicBezTo>
                      <a:pt x="44" y="390"/>
                      <a:pt x="45" y="392"/>
                      <a:pt x="46" y="393"/>
                    </a:cubicBezTo>
                    <a:cubicBezTo>
                      <a:pt x="46" y="393"/>
                      <a:pt x="46" y="393"/>
                      <a:pt x="46" y="393"/>
                    </a:cubicBezTo>
                    <a:cubicBezTo>
                      <a:pt x="47" y="395"/>
                      <a:pt x="48" y="397"/>
                      <a:pt x="50" y="399"/>
                    </a:cubicBezTo>
                    <a:cubicBezTo>
                      <a:pt x="50" y="399"/>
                      <a:pt x="50" y="399"/>
                      <a:pt x="50" y="399"/>
                    </a:cubicBezTo>
                    <a:cubicBezTo>
                      <a:pt x="51" y="401"/>
                      <a:pt x="52" y="402"/>
                      <a:pt x="53" y="404"/>
                    </a:cubicBezTo>
                    <a:cubicBezTo>
                      <a:pt x="53" y="404"/>
                      <a:pt x="53" y="404"/>
                      <a:pt x="53" y="404"/>
                    </a:cubicBezTo>
                    <a:cubicBezTo>
                      <a:pt x="54" y="406"/>
                      <a:pt x="55" y="408"/>
                      <a:pt x="56" y="409"/>
                    </a:cubicBezTo>
                    <a:cubicBezTo>
                      <a:pt x="56" y="409"/>
                      <a:pt x="56" y="409"/>
                      <a:pt x="56" y="409"/>
                    </a:cubicBezTo>
                    <a:cubicBezTo>
                      <a:pt x="58" y="411"/>
                      <a:pt x="59" y="413"/>
                      <a:pt x="60" y="414"/>
                    </a:cubicBezTo>
                    <a:cubicBezTo>
                      <a:pt x="60" y="414"/>
                      <a:pt x="60" y="414"/>
                      <a:pt x="60" y="414"/>
                    </a:cubicBezTo>
                    <a:cubicBezTo>
                      <a:pt x="61" y="416"/>
                      <a:pt x="63" y="418"/>
                      <a:pt x="64" y="419"/>
                    </a:cubicBezTo>
                    <a:cubicBezTo>
                      <a:pt x="64" y="419"/>
                      <a:pt x="64" y="419"/>
                      <a:pt x="64" y="419"/>
                    </a:cubicBezTo>
                    <a:cubicBezTo>
                      <a:pt x="65" y="421"/>
                      <a:pt x="67" y="423"/>
                      <a:pt x="68" y="424"/>
                    </a:cubicBezTo>
                    <a:cubicBezTo>
                      <a:pt x="68" y="424"/>
                      <a:pt x="68" y="424"/>
                      <a:pt x="68" y="424"/>
                    </a:cubicBezTo>
                    <a:cubicBezTo>
                      <a:pt x="69" y="426"/>
                      <a:pt x="71" y="428"/>
                      <a:pt x="72" y="429"/>
                    </a:cubicBezTo>
                    <a:cubicBezTo>
                      <a:pt x="72" y="429"/>
                      <a:pt x="72" y="429"/>
                      <a:pt x="72" y="429"/>
                    </a:cubicBezTo>
                    <a:cubicBezTo>
                      <a:pt x="73" y="431"/>
                      <a:pt x="75" y="432"/>
                      <a:pt x="76" y="434"/>
                    </a:cubicBezTo>
                    <a:cubicBezTo>
                      <a:pt x="76" y="434"/>
                      <a:pt x="76" y="434"/>
                      <a:pt x="76" y="434"/>
                    </a:cubicBezTo>
                    <a:cubicBezTo>
                      <a:pt x="78" y="436"/>
                      <a:pt x="79" y="437"/>
                      <a:pt x="80" y="439"/>
                    </a:cubicBezTo>
                    <a:cubicBezTo>
                      <a:pt x="80" y="439"/>
                      <a:pt x="80" y="439"/>
                      <a:pt x="80" y="439"/>
                    </a:cubicBezTo>
                    <a:cubicBezTo>
                      <a:pt x="82" y="440"/>
                      <a:pt x="83" y="442"/>
                      <a:pt x="85" y="443"/>
                    </a:cubicBezTo>
                    <a:cubicBezTo>
                      <a:pt x="85" y="443"/>
                      <a:pt x="85" y="443"/>
                      <a:pt x="85" y="443"/>
                    </a:cubicBezTo>
                    <a:cubicBezTo>
                      <a:pt x="85" y="443"/>
                      <a:pt x="85" y="443"/>
                      <a:pt x="85" y="443"/>
                    </a:cubicBezTo>
                    <a:cubicBezTo>
                      <a:pt x="87" y="445"/>
                      <a:pt x="89" y="447"/>
                      <a:pt x="91" y="449"/>
                    </a:cubicBezTo>
                    <a:cubicBezTo>
                      <a:pt x="91" y="449"/>
                      <a:pt x="92" y="450"/>
                      <a:pt x="92" y="450"/>
                    </a:cubicBezTo>
                    <a:cubicBezTo>
                      <a:pt x="94" y="452"/>
                      <a:pt x="95" y="453"/>
                      <a:pt x="96" y="454"/>
                    </a:cubicBezTo>
                    <a:cubicBezTo>
                      <a:pt x="163" y="514"/>
                      <a:pt x="236" y="517"/>
                      <a:pt x="315" y="547"/>
                    </a:cubicBezTo>
                    <a:close/>
                  </a:path>
                </a:pathLst>
              </a:custGeom>
              <a:solidFill>
                <a:srgbClr val="1689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99" name="ï$ļïḍê">
                <a:extLst>
                  <a:ext uri="{FF2B5EF4-FFF2-40B4-BE49-F238E27FC236}">
                    <a16:creationId xmlns:a16="http://schemas.microsoft.com/office/drawing/2014/main" id="{B03B388C-EE7E-447C-82D7-0C9043FC42FB}"/>
                  </a:ext>
                </a:extLst>
              </p:cNvPr>
              <p:cNvSpPr/>
              <p:nvPr/>
            </p:nvSpPr>
            <p:spPr bwMode="auto">
              <a:xfrm>
                <a:off x="6345238" y="2037020"/>
                <a:ext cx="611188" cy="611188"/>
              </a:xfrm>
              <a:prstGeom prst="ellipse">
                <a:avLst/>
              </a:pr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100" name="ïs1ïḓè">
                <a:extLst>
                  <a:ext uri="{FF2B5EF4-FFF2-40B4-BE49-F238E27FC236}">
                    <a16:creationId xmlns:a16="http://schemas.microsoft.com/office/drawing/2014/main" id="{B02658A5-869F-44B5-B213-CBF4B97373D6}"/>
                  </a:ext>
                </a:extLst>
              </p:cNvPr>
              <p:cNvSpPr/>
              <p:nvPr/>
            </p:nvSpPr>
            <p:spPr bwMode="auto">
              <a:xfrm>
                <a:off x="7132638" y="2821245"/>
                <a:ext cx="611188" cy="612775"/>
              </a:xfrm>
              <a:prstGeom prst="ellipse">
                <a:avLst/>
              </a:pr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101" name="îṧ1îdê">
                <a:extLst>
                  <a:ext uri="{FF2B5EF4-FFF2-40B4-BE49-F238E27FC236}">
                    <a16:creationId xmlns:a16="http://schemas.microsoft.com/office/drawing/2014/main" id="{84AE8F67-3616-49AE-949F-8BF7140125F1}"/>
                  </a:ext>
                </a:extLst>
              </p:cNvPr>
              <p:cNvSpPr/>
              <p:nvPr/>
            </p:nvSpPr>
            <p:spPr>
              <a:xfrm>
                <a:off x="6511168" y="2202156"/>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768395">
                  <a:lumMod val="75000"/>
                </a:srgbClr>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102" name="íSļíďe">
                <a:extLst>
                  <a:ext uri="{FF2B5EF4-FFF2-40B4-BE49-F238E27FC236}">
                    <a16:creationId xmlns:a16="http://schemas.microsoft.com/office/drawing/2014/main" id="{E860F35C-8E8B-4421-83C0-A5D762D4DA08}"/>
                  </a:ext>
                </a:extLst>
              </p:cNvPr>
              <p:cNvSpPr/>
              <p:nvPr/>
            </p:nvSpPr>
            <p:spPr>
              <a:xfrm>
                <a:off x="7298568" y="2989478"/>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rgbClr val="768395">
                  <a:lumMod val="75000"/>
                </a:srgbClr>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103" name="îşļiḋè">
                <a:extLst>
                  <a:ext uri="{FF2B5EF4-FFF2-40B4-BE49-F238E27FC236}">
                    <a16:creationId xmlns:a16="http://schemas.microsoft.com/office/drawing/2014/main" id="{B72C9553-77EC-44D9-B04A-1D3C99B96B07}"/>
                  </a:ext>
                </a:extLst>
              </p:cNvPr>
              <p:cNvSpPr/>
              <p:nvPr/>
            </p:nvSpPr>
            <p:spPr bwMode="auto">
              <a:xfrm>
                <a:off x="6284913" y="3873757"/>
                <a:ext cx="1520825" cy="1519238"/>
              </a:xfrm>
              <a:custGeom>
                <a:avLst/>
                <a:gdLst>
                  <a:gd name="T0" fmla="*/ 548 w 1095"/>
                  <a:gd name="T1" fmla="*/ 313 h 1094"/>
                  <a:gd name="T2" fmla="*/ 646 w 1095"/>
                  <a:gd name="T3" fmla="*/ 90 h 1094"/>
                  <a:gd name="T4" fmla="*/ 651 w 1095"/>
                  <a:gd name="T5" fmla="*/ 84 h 1094"/>
                  <a:gd name="T6" fmla="*/ 661 w 1095"/>
                  <a:gd name="T7" fmla="*/ 75 h 1094"/>
                  <a:gd name="T8" fmla="*/ 666 w 1095"/>
                  <a:gd name="T9" fmla="*/ 71 h 1094"/>
                  <a:gd name="T10" fmla="*/ 675 w 1095"/>
                  <a:gd name="T11" fmla="*/ 63 h 1094"/>
                  <a:gd name="T12" fmla="*/ 680 w 1095"/>
                  <a:gd name="T13" fmla="*/ 59 h 1094"/>
                  <a:gd name="T14" fmla="*/ 691 w 1095"/>
                  <a:gd name="T15" fmla="*/ 52 h 1094"/>
                  <a:gd name="T16" fmla="*/ 696 w 1095"/>
                  <a:gd name="T17" fmla="*/ 49 h 1094"/>
                  <a:gd name="T18" fmla="*/ 706 w 1095"/>
                  <a:gd name="T19" fmla="*/ 42 h 1094"/>
                  <a:gd name="T20" fmla="*/ 717 w 1095"/>
                  <a:gd name="T21" fmla="*/ 37 h 1094"/>
                  <a:gd name="T22" fmla="*/ 970 w 1095"/>
                  <a:gd name="T23" fmla="*/ 51 h 1094"/>
                  <a:gd name="T24" fmla="*/ 975 w 1095"/>
                  <a:gd name="T25" fmla="*/ 55 h 1094"/>
                  <a:gd name="T26" fmla="*/ 991 w 1095"/>
                  <a:gd name="T27" fmla="*/ 66 h 1094"/>
                  <a:gd name="T28" fmla="*/ 996 w 1095"/>
                  <a:gd name="T29" fmla="*/ 71 h 1094"/>
                  <a:gd name="T30" fmla="*/ 1010 w 1095"/>
                  <a:gd name="T31" fmla="*/ 84 h 1094"/>
                  <a:gd name="T32" fmla="*/ 1015 w 1095"/>
                  <a:gd name="T33" fmla="*/ 89 h 1094"/>
                  <a:gd name="T34" fmla="*/ 1028 w 1095"/>
                  <a:gd name="T35" fmla="*/ 104 h 1094"/>
                  <a:gd name="T36" fmla="*/ 1036 w 1095"/>
                  <a:gd name="T37" fmla="*/ 114 h 1094"/>
                  <a:gd name="T38" fmla="*/ 1044 w 1095"/>
                  <a:gd name="T39" fmla="*/ 125 h 1094"/>
                  <a:gd name="T40" fmla="*/ 1054 w 1095"/>
                  <a:gd name="T41" fmla="*/ 141 h 1094"/>
                  <a:gd name="T42" fmla="*/ 1052 w 1095"/>
                  <a:gd name="T43" fmla="*/ 388 h 1094"/>
                  <a:gd name="T44" fmla="*/ 1049 w 1095"/>
                  <a:gd name="T45" fmla="*/ 394 h 1094"/>
                  <a:gd name="T46" fmla="*/ 1043 w 1095"/>
                  <a:gd name="T47" fmla="*/ 404 h 1094"/>
                  <a:gd name="T48" fmla="*/ 1039 w 1095"/>
                  <a:gd name="T49" fmla="*/ 409 h 1094"/>
                  <a:gd name="T50" fmla="*/ 1031 w 1095"/>
                  <a:gd name="T51" fmla="*/ 419 h 1094"/>
                  <a:gd name="T52" fmla="*/ 1028 w 1095"/>
                  <a:gd name="T53" fmla="*/ 424 h 1094"/>
                  <a:gd name="T54" fmla="*/ 1019 w 1095"/>
                  <a:gd name="T55" fmla="*/ 434 h 1094"/>
                  <a:gd name="T56" fmla="*/ 1015 w 1095"/>
                  <a:gd name="T57" fmla="*/ 439 h 1094"/>
                  <a:gd name="T58" fmla="*/ 1010 w 1095"/>
                  <a:gd name="T59" fmla="*/ 444 h 1094"/>
                  <a:gd name="T60" fmla="*/ 1005 w 1095"/>
                  <a:gd name="T61" fmla="*/ 448 h 1094"/>
                  <a:gd name="T62" fmla="*/ 548 w 1095"/>
                  <a:gd name="T63" fmla="*/ 780 h 1094"/>
                  <a:gd name="T64" fmla="*/ 450 w 1095"/>
                  <a:gd name="T65" fmla="*/ 1004 h 1094"/>
                  <a:gd name="T66" fmla="*/ 444 w 1095"/>
                  <a:gd name="T67" fmla="*/ 1010 h 1094"/>
                  <a:gd name="T68" fmla="*/ 435 w 1095"/>
                  <a:gd name="T69" fmla="*/ 1019 h 1094"/>
                  <a:gd name="T70" fmla="*/ 430 w 1095"/>
                  <a:gd name="T71" fmla="*/ 1023 h 1094"/>
                  <a:gd name="T72" fmla="*/ 420 w 1095"/>
                  <a:gd name="T73" fmla="*/ 1031 h 1094"/>
                  <a:gd name="T74" fmla="*/ 415 w 1095"/>
                  <a:gd name="T75" fmla="*/ 1035 h 1094"/>
                  <a:gd name="T76" fmla="*/ 405 w 1095"/>
                  <a:gd name="T77" fmla="*/ 1042 h 1094"/>
                  <a:gd name="T78" fmla="*/ 400 w 1095"/>
                  <a:gd name="T79" fmla="*/ 1045 h 1094"/>
                  <a:gd name="T80" fmla="*/ 389 w 1095"/>
                  <a:gd name="T81" fmla="*/ 1052 h 1094"/>
                  <a:gd name="T82" fmla="*/ 378 w 1095"/>
                  <a:gd name="T83" fmla="*/ 1057 h 1094"/>
                  <a:gd name="T84" fmla="*/ 126 w 1095"/>
                  <a:gd name="T85" fmla="*/ 1043 h 1094"/>
                  <a:gd name="T86" fmla="*/ 120 w 1095"/>
                  <a:gd name="T87" fmla="*/ 1039 h 1094"/>
                  <a:gd name="T88" fmla="*/ 105 w 1095"/>
                  <a:gd name="T89" fmla="*/ 1028 h 1094"/>
                  <a:gd name="T90" fmla="*/ 100 w 1095"/>
                  <a:gd name="T91" fmla="*/ 1023 h 1094"/>
                  <a:gd name="T92" fmla="*/ 85 w 1095"/>
                  <a:gd name="T93" fmla="*/ 1010 h 1094"/>
                  <a:gd name="T94" fmla="*/ 80 w 1095"/>
                  <a:gd name="T95" fmla="*/ 1005 h 1094"/>
                  <a:gd name="T96" fmla="*/ 67 w 1095"/>
                  <a:gd name="T97" fmla="*/ 990 h 1094"/>
                  <a:gd name="T98" fmla="*/ 59 w 1095"/>
                  <a:gd name="T99" fmla="*/ 980 h 1094"/>
                  <a:gd name="T100" fmla="*/ 52 w 1095"/>
                  <a:gd name="T101" fmla="*/ 969 h 1094"/>
                  <a:gd name="T102" fmla="*/ 42 w 1095"/>
                  <a:gd name="T103" fmla="*/ 953 h 1094"/>
                  <a:gd name="T104" fmla="*/ 43 w 1095"/>
                  <a:gd name="T105" fmla="*/ 706 h 1094"/>
                  <a:gd name="T106" fmla="*/ 46 w 1095"/>
                  <a:gd name="T107" fmla="*/ 700 h 1094"/>
                  <a:gd name="T108" fmla="*/ 53 w 1095"/>
                  <a:gd name="T109" fmla="*/ 690 h 1094"/>
                  <a:gd name="T110" fmla="*/ 56 w 1095"/>
                  <a:gd name="T111" fmla="*/ 685 h 1094"/>
                  <a:gd name="T112" fmla="*/ 64 w 1095"/>
                  <a:gd name="T113" fmla="*/ 675 h 1094"/>
                  <a:gd name="T114" fmla="*/ 68 w 1095"/>
                  <a:gd name="T115" fmla="*/ 670 h 1094"/>
                  <a:gd name="T116" fmla="*/ 76 w 1095"/>
                  <a:gd name="T117" fmla="*/ 660 h 1094"/>
                  <a:gd name="T118" fmla="*/ 80 w 1095"/>
                  <a:gd name="T119" fmla="*/ 655 h 1094"/>
                  <a:gd name="T120" fmla="*/ 85 w 1095"/>
                  <a:gd name="T121" fmla="*/ 651 h 1094"/>
                  <a:gd name="T122" fmla="*/ 96 w 1095"/>
                  <a:gd name="T123" fmla="*/ 64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5" h="1094">
                    <a:moveTo>
                      <a:pt x="315" y="547"/>
                    </a:moveTo>
                    <a:cubicBezTo>
                      <a:pt x="359" y="529"/>
                      <a:pt x="404" y="502"/>
                      <a:pt x="453" y="455"/>
                    </a:cubicBezTo>
                    <a:cubicBezTo>
                      <a:pt x="502" y="405"/>
                      <a:pt x="529" y="358"/>
                      <a:pt x="548" y="313"/>
                    </a:cubicBezTo>
                    <a:cubicBezTo>
                      <a:pt x="578" y="234"/>
                      <a:pt x="581" y="162"/>
                      <a:pt x="641" y="95"/>
                    </a:cubicBezTo>
                    <a:cubicBezTo>
                      <a:pt x="642" y="94"/>
                      <a:pt x="643" y="93"/>
                      <a:pt x="644" y="92"/>
                    </a:cubicBezTo>
                    <a:cubicBezTo>
                      <a:pt x="646" y="90"/>
                      <a:pt x="646" y="90"/>
                      <a:pt x="646" y="90"/>
                    </a:cubicBezTo>
                    <a:cubicBezTo>
                      <a:pt x="648" y="88"/>
                      <a:pt x="649" y="86"/>
                      <a:pt x="651" y="84"/>
                    </a:cubicBezTo>
                    <a:cubicBezTo>
                      <a:pt x="651" y="84"/>
                      <a:pt x="651" y="84"/>
                      <a:pt x="651" y="84"/>
                    </a:cubicBezTo>
                    <a:cubicBezTo>
                      <a:pt x="651" y="84"/>
                      <a:pt x="651" y="84"/>
                      <a:pt x="651" y="84"/>
                    </a:cubicBezTo>
                    <a:cubicBezTo>
                      <a:pt x="653" y="83"/>
                      <a:pt x="654" y="81"/>
                      <a:pt x="656" y="80"/>
                    </a:cubicBezTo>
                    <a:cubicBezTo>
                      <a:pt x="656" y="80"/>
                      <a:pt x="656" y="80"/>
                      <a:pt x="656" y="80"/>
                    </a:cubicBezTo>
                    <a:cubicBezTo>
                      <a:pt x="658" y="78"/>
                      <a:pt x="659" y="77"/>
                      <a:pt x="661" y="75"/>
                    </a:cubicBezTo>
                    <a:cubicBezTo>
                      <a:pt x="661" y="75"/>
                      <a:pt x="661" y="75"/>
                      <a:pt x="661" y="75"/>
                    </a:cubicBezTo>
                    <a:cubicBezTo>
                      <a:pt x="662" y="74"/>
                      <a:pt x="664" y="73"/>
                      <a:pt x="666" y="71"/>
                    </a:cubicBezTo>
                    <a:cubicBezTo>
                      <a:pt x="666" y="71"/>
                      <a:pt x="666" y="71"/>
                      <a:pt x="666" y="71"/>
                    </a:cubicBezTo>
                    <a:cubicBezTo>
                      <a:pt x="667" y="70"/>
                      <a:pt x="669" y="68"/>
                      <a:pt x="670" y="67"/>
                    </a:cubicBezTo>
                    <a:cubicBezTo>
                      <a:pt x="670" y="67"/>
                      <a:pt x="670" y="67"/>
                      <a:pt x="670" y="67"/>
                    </a:cubicBezTo>
                    <a:cubicBezTo>
                      <a:pt x="672" y="66"/>
                      <a:pt x="674" y="64"/>
                      <a:pt x="675" y="63"/>
                    </a:cubicBezTo>
                    <a:cubicBezTo>
                      <a:pt x="675" y="63"/>
                      <a:pt x="675" y="63"/>
                      <a:pt x="675" y="63"/>
                    </a:cubicBezTo>
                    <a:cubicBezTo>
                      <a:pt x="677" y="62"/>
                      <a:pt x="679" y="61"/>
                      <a:pt x="680" y="59"/>
                    </a:cubicBezTo>
                    <a:cubicBezTo>
                      <a:pt x="680" y="59"/>
                      <a:pt x="680" y="59"/>
                      <a:pt x="680" y="59"/>
                    </a:cubicBezTo>
                    <a:cubicBezTo>
                      <a:pt x="682" y="58"/>
                      <a:pt x="684" y="57"/>
                      <a:pt x="685" y="56"/>
                    </a:cubicBezTo>
                    <a:cubicBezTo>
                      <a:pt x="685" y="56"/>
                      <a:pt x="685" y="56"/>
                      <a:pt x="685" y="56"/>
                    </a:cubicBezTo>
                    <a:cubicBezTo>
                      <a:pt x="687" y="54"/>
                      <a:pt x="689" y="53"/>
                      <a:pt x="691" y="52"/>
                    </a:cubicBezTo>
                    <a:cubicBezTo>
                      <a:pt x="691" y="52"/>
                      <a:pt x="691" y="52"/>
                      <a:pt x="691" y="52"/>
                    </a:cubicBezTo>
                    <a:cubicBezTo>
                      <a:pt x="692" y="51"/>
                      <a:pt x="694" y="50"/>
                      <a:pt x="696" y="49"/>
                    </a:cubicBezTo>
                    <a:cubicBezTo>
                      <a:pt x="696" y="49"/>
                      <a:pt x="696" y="49"/>
                      <a:pt x="696" y="49"/>
                    </a:cubicBezTo>
                    <a:cubicBezTo>
                      <a:pt x="698" y="48"/>
                      <a:pt x="699" y="47"/>
                      <a:pt x="701" y="45"/>
                    </a:cubicBezTo>
                    <a:cubicBezTo>
                      <a:pt x="701" y="45"/>
                      <a:pt x="701" y="45"/>
                      <a:pt x="701" y="45"/>
                    </a:cubicBezTo>
                    <a:cubicBezTo>
                      <a:pt x="703" y="44"/>
                      <a:pt x="705" y="43"/>
                      <a:pt x="706" y="42"/>
                    </a:cubicBezTo>
                    <a:cubicBezTo>
                      <a:pt x="706" y="42"/>
                      <a:pt x="706" y="42"/>
                      <a:pt x="706" y="42"/>
                    </a:cubicBezTo>
                    <a:cubicBezTo>
                      <a:pt x="710" y="40"/>
                      <a:pt x="714" y="38"/>
                      <a:pt x="717" y="37"/>
                    </a:cubicBezTo>
                    <a:cubicBezTo>
                      <a:pt x="717" y="37"/>
                      <a:pt x="717" y="37"/>
                      <a:pt x="717" y="37"/>
                    </a:cubicBezTo>
                    <a:cubicBezTo>
                      <a:pt x="791" y="0"/>
                      <a:pt x="880" y="0"/>
                      <a:pt x="953" y="41"/>
                    </a:cubicBezTo>
                    <a:cubicBezTo>
                      <a:pt x="953" y="41"/>
                      <a:pt x="953" y="41"/>
                      <a:pt x="953" y="41"/>
                    </a:cubicBezTo>
                    <a:cubicBezTo>
                      <a:pt x="959" y="44"/>
                      <a:pt x="965" y="48"/>
                      <a:pt x="970" y="51"/>
                    </a:cubicBezTo>
                    <a:cubicBezTo>
                      <a:pt x="970" y="51"/>
                      <a:pt x="970" y="51"/>
                      <a:pt x="970" y="51"/>
                    </a:cubicBezTo>
                    <a:cubicBezTo>
                      <a:pt x="972" y="52"/>
                      <a:pt x="973" y="53"/>
                      <a:pt x="975" y="55"/>
                    </a:cubicBezTo>
                    <a:cubicBezTo>
                      <a:pt x="975" y="55"/>
                      <a:pt x="975" y="55"/>
                      <a:pt x="975" y="55"/>
                    </a:cubicBezTo>
                    <a:cubicBezTo>
                      <a:pt x="977" y="56"/>
                      <a:pt x="979" y="57"/>
                      <a:pt x="980" y="58"/>
                    </a:cubicBezTo>
                    <a:cubicBezTo>
                      <a:pt x="980" y="58"/>
                      <a:pt x="980" y="58"/>
                      <a:pt x="980" y="58"/>
                    </a:cubicBezTo>
                    <a:cubicBezTo>
                      <a:pt x="984" y="61"/>
                      <a:pt x="987" y="64"/>
                      <a:pt x="991" y="66"/>
                    </a:cubicBezTo>
                    <a:cubicBezTo>
                      <a:pt x="991" y="66"/>
                      <a:pt x="991" y="66"/>
                      <a:pt x="991" y="66"/>
                    </a:cubicBezTo>
                    <a:cubicBezTo>
                      <a:pt x="993" y="68"/>
                      <a:pt x="994" y="69"/>
                      <a:pt x="996" y="71"/>
                    </a:cubicBezTo>
                    <a:cubicBezTo>
                      <a:pt x="996" y="71"/>
                      <a:pt x="996" y="71"/>
                      <a:pt x="996" y="71"/>
                    </a:cubicBezTo>
                    <a:cubicBezTo>
                      <a:pt x="999" y="73"/>
                      <a:pt x="1002" y="76"/>
                      <a:pt x="1006" y="80"/>
                    </a:cubicBezTo>
                    <a:cubicBezTo>
                      <a:pt x="1006" y="80"/>
                      <a:pt x="1006" y="80"/>
                      <a:pt x="1006" y="80"/>
                    </a:cubicBezTo>
                    <a:cubicBezTo>
                      <a:pt x="1007" y="81"/>
                      <a:pt x="1009" y="83"/>
                      <a:pt x="1010" y="84"/>
                    </a:cubicBezTo>
                    <a:cubicBezTo>
                      <a:pt x="1010" y="84"/>
                      <a:pt x="1010" y="84"/>
                      <a:pt x="1010" y="84"/>
                    </a:cubicBezTo>
                    <a:cubicBezTo>
                      <a:pt x="1012" y="86"/>
                      <a:pt x="1014" y="87"/>
                      <a:pt x="1015" y="89"/>
                    </a:cubicBezTo>
                    <a:cubicBezTo>
                      <a:pt x="1015" y="89"/>
                      <a:pt x="1015" y="89"/>
                      <a:pt x="1015" y="89"/>
                    </a:cubicBezTo>
                    <a:cubicBezTo>
                      <a:pt x="1018" y="92"/>
                      <a:pt x="1021" y="96"/>
                      <a:pt x="1024" y="99"/>
                    </a:cubicBezTo>
                    <a:cubicBezTo>
                      <a:pt x="1024" y="99"/>
                      <a:pt x="1024" y="99"/>
                      <a:pt x="1024" y="99"/>
                    </a:cubicBezTo>
                    <a:cubicBezTo>
                      <a:pt x="1026" y="101"/>
                      <a:pt x="1027" y="102"/>
                      <a:pt x="1028" y="104"/>
                    </a:cubicBezTo>
                    <a:cubicBezTo>
                      <a:pt x="1028" y="104"/>
                      <a:pt x="1028" y="104"/>
                      <a:pt x="1028" y="104"/>
                    </a:cubicBezTo>
                    <a:cubicBezTo>
                      <a:pt x="1031" y="107"/>
                      <a:pt x="1034" y="111"/>
                      <a:pt x="1036" y="114"/>
                    </a:cubicBezTo>
                    <a:cubicBezTo>
                      <a:pt x="1036" y="114"/>
                      <a:pt x="1036" y="114"/>
                      <a:pt x="1036" y="114"/>
                    </a:cubicBezTo>
                    <a:cubicBezTo>
                      <a:pt x="1038" y="116"/>
                      <a:pt x="1039" y="118"/>
                      <a:pt x="1040" y="119"/>
                    </a:cubicBezTo>
                    <a:cubicBezTo>
                      <a:pt x="1040" y="119"/>
                      <a:pt x="1040" y="119"/>
                      <a:pt x="1040" y="119"/>
                    </a:cubicBezTo>
                    <a:cubicBezTo>
                      <a:pt x="1041" y="121"/>
                      <a:pt x="1042" y="123"/>
                      <a:pt x="1044" y="125"/>
                    </a:cubicBezTo>
                    <a:cubicBezTo>
                      <a:pt x="1044" y="125"/>
                      <a:pt x="1044" y="125"/>
                      <a:pt x="1044" y="125"/>
                    </a:cubicBezTo>
                    <a:cubicBezTo>
                      <a:pt x="1047" y="130"/>
                      <a:pt x="1050" y="136"/>
                      <a:pt x="1054" y="141"/>
                    </a:cubicBezTo>
                    <a:cubicBezTo>
                      <a:pt x="1054" y="141"/>
                      <a:pt x="1054" y="141"/>
                      <a:pt x="1054" y="141"/>
                    </a:cubicBezTo>
                    <a:cubicBezTo>
                      <a:pt x="1095" y="215"/>
                      <a:pt x="1095" y="304"/>
                      <a:pt x="1058" y="377"/>
                    </a:cubicBezTo>
                    <a:cubicBezTo>
                      <a:pt x="1058" y="377"/>
                      <a:pt x="1058" y="377"/>
                      <a:pt x="1058" y="377"/>
                    </a:cubicBezTo>
                    <a:cubicBezTo>
                      <a:pt x="1056" y="381"/>
                      <a:pt x="1054" y="385"/>
                      <a:pt x="1052" y="388"/>
                    </a:cubicBezTo>
                    <a:cubicBezTo>
                      <a:pt x="1052" y="388"/>
                      <a:pt x="1052" y="388"/>
                      <a:pt x="1052" y="388"/>
                    </a:cubicBezTo>
                    <a:cubicBezTo>
                      <a:pt x="1051" y="390"/>
                      <a:pt x="1050" y="392"/>
                      <a:pt x="1049" y="394"/>
                    </a:cubicBezTo>
                    <a:cubicBezTo>
                      <a:pt x="1049" y="394"/>
                      <a:pt x="1049" y="394"/>
                      <a:pt x="1049" y="394"/>
                    </a:cubicBezTo>
                    <a:cubicBezTo>
                      <a:pt x="1048" y="395"/>
                      <a:pt x="1047" y="397"/>
                      <a:pt x="1046" y="399"/>
                    </a:cubicBezTo>
                    <a:cubicBezTo>
                      <a:pt x="1046" y="399"/>
                      <a:pt x="1046" y="399"/>
                      <a:pt x="1046" y="399"/>
                    </a:cubicBezTo>
                    <a:cubicBezTo>
                      <a:pt x="1045" y="401"/>
                      <a:pt x="1044" y="402"/>
                      <a:pt x="1043" y="404"/>
                    </a:cubicBezTo>
                    <a:cubicBezTo>
                      <a:pt x="1043" y="404"/>
                      <a:pt x="1043" y="404"/>
                      <a:pt x="1043" y="404"/>
                    </a:cubicBezTo>
                    <a:cubicBezTo>
                      <a:pt x="1041" y="406"/>
                      <a:pt x="1040" y="408"/>
                      <a:pt x="1039" y="409"/>
                    </a:cubicBezTo>
                    <a:cubicBezTo>
                      <a:pt x="1039" y="409"/>
                      <a:pt x="1039" y="409"/>
                      <a:pt x="1039" y="409"/>
                    </a:cubicBezTo>
                    <a:cubicBezTo>
                      <a:pt x="1038" y="411"/>
                      <a:pt x="1037" y="413"/>
                      <a:pt x="1035" y="414"/>
                    </a:cubicBezTo>
                    <a:cubicBezTo>
                      <a:pt x="1035" y="414"/>
                      <a:pt x="1035" y="414"/>
                      <a:pt x="1035" y="414"/>
                    </a:cubicBezTo>
                    <a:cubicBezTo>
                      <a:pt x="1034" y="416"/>
                      <a:pt x="1033" y="418"/>
                      <a:pt x="1031" y="419"/>
                    </a:cubicBezTo>
                    <a:cubicBezTo>
                      <a:pt x="1031" y="419"/>
                      <a:pt x="1031" y="419"/>
                      <a:pt x="1031" y="419"/>
                    </a:cubicBezTo>
                    <a:cubicBezTo>
                      <a:pt x="1030" y="421"/>
                      <a:pt x="1029" y="423"/>
                      <a:pt x="1028" y="424"/>
                    </a:cubicBezTo>
                    <a:cubicBezTo>
                      <a:pt x="1028" y="424"/>
                      <a:pt x="1028" y="424"/>
                      <a:pt x="1028" y="424"/>
                    </a:cubicBezTo>
                    <a:cubicBezTo>
                      <a:pt x="1026" y="426"/>
                      <a:pt x="1025" y="428"/>
                      <a:pt x="1023" y="429"/>
                    </a:cubicBezTo>
                    <a:cubicBezTo>
                      <a:pt x="1023" y="429"/>
                      <a:pt x="1023" y="429"/>
                      <a:pt x="1023" y="429"/>
                    </a:cubicBezTo>
                    <a:cubicBezTo>
                      <a:pt x="1022" y="431"/>
                      <a:pt x="1021" y="432"/>
                      <a:pt x="1019" y="434"/>
                    </a:cubicBezTo>
                    <a:cubicBezTo>
                      <a:pt x="1019" y="434"/>
                      <a:pt x="1019" y="434"/>
                      <a:pt x="1019" y="434"/>
                    </a:cubicBezTo>
                    <a:cubicBezTo>
                      <a:pt x="1018" y="436"/>
                      <a:pt x="1016" y="437"/>
                      <a:pt x="1015" y="439"/>
                    </a:cubicBezTo>
                    <a:cubicBezTo>
                      <a:pt x="1015" y="439"/>
                      <a:pt x="1015" y="439"/>
                      <a:pt x="1015" y="439"/>
                    </a:cubicBezTo>
                    <a:cubicBezTo>
                      <a:pt x="1013" y="440"/>
                      <a:pt x="1012" y="442"/>
                      <a:pt x="1010" y="443"/>
                    </a:cubicBezTo>
                    <a:cubicBezTo>
                      <a:pt x="1010" y="443"/>
                      <a:pt x="1010" y="443"/>
                      <a:pt x="1010" y="443"/>
                    </a:cubicBezTo>
                    <a:cubicBezTo>
                      <a:pt x="1010" y="444"/>
                      <a:pt x="1010" y="444"/>
                      <a:pt x="1010" y="444"/>
                    </a:cubicBezTo>
                    <a:cubicBezTo>
                      <a:pt x="1009" y="445"/>
                      <a:pt x="1008" y="445"/>
                      <a:pt x="1008" y="446"/>
                    </a:cubicBezTo>
                    <a:cubicBezTo>
                      <a:pt x="1007" y="447"/>
                      <a:pt x="1006" y="448"/>
                      <a:pt x="1005" y="448"/>
                    </a:cubicBezTo>
                    <a:cubicBezTo>
                      <a:pt x="1005" y="448"/>
                      <a:pt x="1005" y="448"/>
                      <a:pt x="1005" y="448"/>
                    </a:cubicBezTo>
                    <a:cubicBezTo>
                      <a:pt x="937" y="513"/>
                      <a:pt x="863" y="516"/>
                      <a:pt x="782" y="547"/>
                    </a:cubicBezTo>
                    <a:cubicBezTo>
                      <a:pt x="737" y="565"/>
                      <a:pt x="690" y="592"/>
                      <a:pt x="640" y="641"/>
                    </a:cubicBezTo>
                    <a:cubicBezTo>
                      <a:pt x="593" y="690"/>
                      <a:pt x="566" y="736"/>
                      <a:pt x="548" y="780"/>
                    </a:cubicBezTo>
                    <a:cubicBezTo>
                      <a:pt x="518" y="859"/>
                      <a:pt x="515" y="931"/>
                      <a:pt x="454" y="999"/>
                    </a:cubicBezTo>
                    <a:cubicBezTo>
                      <a:pt x="453" y="1000"/>
                      <a:pt x="452" y="1001"/>
                      <a:pt x="451" y="1002"/>
                    </a:cubicBezTo>
                    <a:cubicBezTo>
                      <a:pt x="450" y="1004"/>
                      <a:pt x="450" y="1004"/>
                      <a:pt x="450" y="1004"/>
                    </a:cubicBezTo>
                    <a:cubicBezTo>
                      <a:pt x="448" y="1006"/>
                      <a:pt x="446" y="1008"/>
                      <a:pt x="444" y="1010"/>
                    </a:cubicBezTo>
                    <a:cubicBezTo>
                      <a:pt x="444" y="1010"/>
                      <a:pt x="444" y="1010"/>
                      <a:pt x="444" y="1010"/>
                    </a:cubicBezTo>
                    <a:cubicBezTo>
                      <a:pt x="444" y="1010"/>
                      <a:pt x="444" y="1010"/>
                      <a:pt x="444" y="1010"/>
                    </a:cubicBezTo>
                    <a:cubicBezTo>
                      <a:pt x="443" y="1011"/>
                      <a:pt x="441" y="1013"/>
                      <a:pt x="439" y="1014"/>
                    </a:cubicBezTo>
                    <a:cubicBezTo>
                      <a:pt x="439" y="1014"/>
                      <a:pt x="439" y="1014"/>
                      <a:pt x="439" y="1014"/>
                    </a:cubicBezTo>
                    <a:cubicBezTo>
                      <a:pt x="438" y="1016"/>
                      <a:pt x="436" y="1017"/>
                      <a:pt x="435" y="1019"/>
                    </a:cubicBezTo>
                    <a:cubicBezTo>
                      <a:pt x="435" y="1019"/>
                      <a:pt x="435" y="1019"/>
                      <a:pt x="435" y="1019"/>
                    </a:cubicBezTo>
                    <a:cubicBezTo>
                      <a:pt x="433" y="1020"/>
                      <a:pt x="432" y="1021"/>
                      <a:pt x="430" y="1023"/>
                    </a:cubicBezTo>
                    <a:cubicBezTo>
                      <a:pt x="430" y="1023"/>
                      <a:pt x="430" y="1023"/>
                      <a:pt x="430" y="1023"/>
                    </a:cubicBezTo>
                    <a:cubicBezTo>
                      <a:pt x="428" y="1024"/>
                      <a:pt x="427" y="1026"/>
                      <a:pt x="425" y="1027"/>
                    </a:cubicBezTo>
                    <a:cubicBezTo>
                      <a:pt x="425" y="1027"/>
                      <a:pt x="425" y="1027"/>
                      <a:pt x="425" y="1027"/>
                    </a:cubicBezTo>
                    <a:cubicBezTo>
                      <a:pt x="423" y="1028"/>
                      <a:pt x="422" y="1030"/>
                      <a:pt x="420" y="1031"/>
                    </a:cubicBezTo>
                    <a:cubicBezTo>
                      <a:pt x="420" y="1031"/>
                      <a:pt x="420" y="1031"/>
                      <a:pt x="420" y="1031"/>
                    </a:cubicBezTo>
                    <a:cubicBezTo>
                      <a:pt x="419" y="1032"/>
                      <a:pt x="417" y="1033"/>
                      <a:pt x="415" y="1035"/>
                    </a:cubicBezTo>
                    <a:cubicBezTo>
                      <a:pt x="415" y="1035"/>
                      <a:pt x="415" y="1035"/>
                      <a:pt x="415" y="1035"/>
                    </a:cubicBezTo>
                    <a:cubicBezTo>
                      <a:pt x="414" y="1036"/>
                      <a:pt x="412" y="1037"/>
                      <a:pt x="410" y="1038"/>
                    </a:cubicBezTo>
                    <a:cubicBezTo>
                      <a:pt x="410" y="1038"/>
                      <a:pt x="410" y="1038"/>
                      <a:pt x="410" y="1038"/>
                    </a:cubicBezTo>
                    <a:cubicBezTo>
                      <a:pt x="408" y="1039"/>
                      <a:pt x="407" y="1041"/>
                      <a:pt x="405" y="1042"/>
                    </a:cubicBezTo>
                    <a:cubicBezTo>
                      <a:pt x="405" y="1042"/>
                      <a:pt x="405" y="1042"/>
                      <a:pt x="405" y="1042"/>
                    </a:cubicBezTo>
                    <a:cubicBezTo>
                      <a:pt x="403" y="1043"/>
                      <a:pt x="401" y="1044"/>
                      <a:pt x="400" y="1045"/>
                    </a:cubicBezTo>
                    <a:cubicBezTo>
                      <a:pt x="400" y="1045"/>
                      <a:pt x="400" y="1045"/>
                      <a:pt x="400" y="1045"/>
                    </a:cubicBezTo>
                    <a:cubicBezTo>
                      <a:pt x="398" y="1046"/>
                      <a:pt x="396" y="1047"/>
                      <a:pt x="394" y="1048"/>
                    </a:cubicBezTo>
                    <a:cubicBezTo>
                      <a:pt x="394" y="1048"/>
                      <a:pt x="394" y="1048"/>
                      <a:pt x="394" y="1048"/>
                    </a:cubicBezTo>
                    <a:cubicBezTo>
                      <a:pt x="393" y="1050"/>
                      <a:pt x="391" y="1051"/>
                      <a:pt x="389" y="1052"/>
                    </a:cubicBezTo>
                    <a:cubicBezTo>
                      <a:pt x="389" y="1052"/>
                      <a:pt x="389" y="1052"/>
                      <a:pt x="389" y="1052"/>
                    </a:cubicBezTo>
                    <a:cubicBezTo>
                      <a:pt x="385" y="1054"/>
                      <a:pt x="382" y="1055"/>
                      <a:pt x="378" y="1057"/>
                    </a:cubicBezTo>
                    <a:cubicBezTo>
                      <a:pt x="378" y="1057"/>
                      <a:pt x="378" y="1057"/>
                      <a:pt x="378" y="1057"/>
                    </a:cubicBezTo>
                    <a:cubicBezTo>
                      <a:pt x="305" y="1094"/>
                      <a:pt x="216" y="1094"/>
                      <a:pt x="142" y="1053"/>
                    </a:cubicBezTo>
                    <a:cubicBezTo>
                      <a:pt x="142" y="1053"/>
                      <a:pt x="142" y="1053"/>
                      <a:pt x="142" y="1053"/>
                    </a:cubicBezTo>
                    <a:cubicBezTo>
                      <a:pt x="136" y="1050"/>
                      <a:pt x="131" y="1046"/>
                      <a:pt x="126" y="1043"/>
                    </a:cubicBezTo>
                    <a:cubicBezTo>
                      <a:pt x="126" y="1043"/>
                      <a:pt x="126" y="1043"/>
                      <a:pt x="126" y="1043"/>
                    </a:cubicBezTo>
                    <a:cubicBezTo>
                      <a:pt x="124" y="1042"/>
                      <a:pt x="122" y="1040"/>
                      <a:pt x="120" y="1039"/>
                    </a:cubicBezTo>
                    <a:cubicBezTo>
                      <a:pt x="120" y="1039"/>
                      <a:pt x="120" y="1039"/>
                      <a:pt x="120" y="1039"/>
                    </a:cubicBezTo>
                    <a:cubicBezTo>
                      <a:pt x="119" y="1038"/>
                      <a:pt x="117" y="1037"/>
                      <a:pt x="115" y="1035"/>
                    </a:cubicBezTo>
                    <a:cubicBezTo>
                      <a:pt x="115" y="1035"/>
                      <a:pt x="115" y="1035"/>
                      <a:pt x="115" y="1035"/>
                    </a:cubicBezTo>
                    <a:cubicBezTo>
                      <a:pt x="112" y="1033"/>
                      <a:pt x="108" y="1030"/>
                      <a:pt x="105" y="1028"/>
                    </a:cubicBezTo>
                    <a:cubicBezTo>
                      <a:pt x="105" y="1027"/>
                      <a:pt x="105" y="1027"/>
                      <a:pt x="105" y="1027"/>
                    </a:cubicBezTo>
                    <a:cubicBezTo>
                      <a:pt x="103" y="1026"/>
                      <a:pt x="101" y="1025"/>
                      <a:pt x="100" y="1023"/>
                    </a:cubicBezTo>
                    <a:cubicBezTo>
                      <a:pt x="100" y="1023"/>
                      <a:pt x="100" y="1023"/>
                      <a:pt x="100" y="1023"/>
                    </a:cubicBezTo>
                    <a:cubicBezTo>
                      <a:pt x="96" y="1020"/>
                      <a:pt x="93" y="1018"/>
                      <a:pt x="90" y="1014"/>
                    </a:cubicBezTo>
                    <a:cubicBezTo>
                      <a:pt x="90" y="1014"/>
                      <a:pt x="90" y="1014"/>
                      <a:pt x="90" y="1014"/>
                    </a:cubicBezTo>
                    <a:cubicBezTo>
                      <a:pt x="88" y="1013"/>
                      <a:pt x="87" y="1011"/>
                      <a:pt x="85" y="1010"/>
                    </a:cubicBezTo>
                    <a:cubicBezTo>
                      <a:pt x="85" y="1010"/>
                      <a:pt x="85" y="1010"/>
                      <a:pt x="85" y="1010"/>
                    </a:cubicBezTo>
                    <a:cubicBezTo>
                      <a:pt x="83" y="1008"/>
                      <a:pt x="82" y="1007"/>
                      <a:pt x="80" y="1005"/>
                    </a:cubicBezTo>
                    <a:cubicBezTo>
                      <a:pt x="80" y="1005"/>
                      <a:pt x="80" y="1005"/>
                      <a:pt x="80" y="1005"/>
                    </a:cubicBezTo>
                    <a:cubicBezTo>
                      <a:pt x="77" y="1002"/>
                      <a:pt x="74" y="998"/>
                      <a:pt x="71" y="995"/>
                    </a:cubicBezTo>
                    <a:cubicBezTo>
                      <a:pt x="71" y="995"/>
                      <a:pt x="71" y="995"/>
                      <a:pt x="71" y="995"/>
                    </a:cubicBezTo>
                    <a:cubicBezTo>
                      <a:pt x="70" y="993"/>
                      <a:pt x="69" y="992"/>
                      <a:pt x="67" y="990"/>
                    </a:cubicBezTo>
                    <a:cubicBezTo>
                      <a:pt x="67" y="990"/>
                      <a:pt x="67" y="990"/>
                      <a:pt x="67" y="990"/>
                    </a:cubicBezTo>
                    <a:cubicBezTo>
                      <a:pt x="64" y="987"/>
                      <a:pt x="62" y="983"/>
                      <a:pt x="59" y="980"/>
                    </a:cubicBezTo>
                    <a:cubicBezTo>
                      <a:pt x="59" y="980"/>
                      <a:pt x="59" y="980"/>
                      <a:pt x="59" y="980"/>
                    </a:cubicBezTo>
                    <a:cubicBezTo>
                      <a:pt x="58" y="978"/>
                      <a:pt x="57" y="976"/>
                      <a:pt x="55" y="974"/>
                    </a:cubicBezTo>
                    <a:cubicBezTo>
                      <a:pt x="55" y="974"/>
                      <a:pt x="55" y="974"/>
                      <a:pt x="55" y="974"/>
                    </a:cubicBezTo>
                    <a:cubicBezTo>
                      <a:pt x="54" y="973"/>
                      <a:pt x="53" y="971"/>
                      <a:pt x="52" y="969"/>
                    </a:cubicBezTo>
                    <a:cubicBezTo>
                      <a:pt x="52" y="969"/>
                      <a:pt x="52" y="969"/>
                      <a:pt x="52" y="969"/>
                    </a:cubicBezTo>
                    <a:cubicBezTo>
                      <a:pt x="48" y="964"/>
                      <a:pt x="45" y="958"/>
                      <a:pt x="42" y="953"/>
                    </a:cubicBezTo>
                    <a:cubicBezTo>
                      <a:pt x="42" y="953"/>
                      <a:pt x="42" y="953"/>
                      <a:pt x="42" y="953"/>
                    </a:cubicBezTo>
                    <a:cubicBezTo>
                      <a:pt x="1" y="879"/>
                      <a:pt x="0" y="790"/>
                      <a:pt x="37" y="717"/>
                    </a:cubicBezTo>
                    <a:cubicBezTo>
                      <a:pt x="37" y="717"/>
                      <a:pt x="37" y="717"/>
                      <a:pt x="37" y="717"/>
                    </a:cubicBezTo>
                    <a:cubicBezTo>
                      <a:pt x="39" y="713"/>
                      <a:pt x="41" y="709"/>
                      <a:pt x="43" y="706"/>
                    </a:cubicBezTo>
                    <a:cubicBezTo>
                      <a:pt x="43" y="706"/>
                      <a:pt x="43" y="706"/>
                      <a:pt x="43" y="706"/>
                    </a:cubicBezTo>
                    <a:cubicBezTo>
                      <a:pt x="44" y="704"/>
                      <a:pt x="45" y="702"/>
                      <a:pt x="46" y="700"/>
                    </a:cubicBezTo>
                    <a:cubicBezTo>
                      <a:pt x="46" y="700"/>
                      <a:pt x="46" y="700"/>
                      <a:pt x="46" y="700"/>
                    </a:cubicBezTo>
                    <a:cubicBezTo>
                      <a:pt x="47" y="699"/>
                      <a:pt x="48" y="697"/>
                      <a:pt x="50" y="695"/>
                    </a:cubicBezTo>
                    <a:cubicBezTo>
                      <a:pt x="50" y="695"/>
                      <a:pt x="50" y="695"/>
                      <a:pt x="50" y="695"/>
                    </a:cubicBezTo>
                    <a:cubicBezTo>
                      <a:pt x="51" y="693"/>
                      <a:pt x="52" y="692"/>
                      <a:pt x="53" y="690"/>
                    </a:cubicBezTo>
                    <a:cubicBezTo>
                      <a:pt x="53" y="690"/>
                      <a:pt x="53" y="690"/>
                      <a:pt x="53" y="690"/>
                    </a:cubicBezTo>
                    <a:cubicBezTo>
                      <a:pt x="54" y="688"/>
                      <a:pt x="55" y="686"/>
                      <a:pt x="56" y="685"/>
                    </a:cubicBezTo>
                    <a:cubicBezTo>
                      <a:pt x="56" y="685"/>
                      <a:pt x="56" y="685"/>
                      <a:pt x="56" y="685"/>
                    </a:cubicBezTo>
                    <a:cubicBezTo>
                      <a:pt x="58" y="683"/>
                      <a:pt x="59" y="681"/>
                      <a:pt x="60" y="680"/>
                    </a:cubicBezTo>
                    <a:cubicBezTo>
                      <a:pt x="60" y="680"/>
                      <a:pt x="60" y="680"/>
                      <a:pt x="60" y="680"/>
                    </a:cubicBezTo>
                    <a:cubicBezTo>
                      <a:pt x="61" y="678"/>
                      <a:pt x="63" y="676"/>
                      <a:pt x="64" y="675"/>
                    </a:cubicBezTo>
                    <a:cubicBezTo>
                      <a:pt x="64" y="675"/>
                      <a:pt x="64" y="675"/>
                      <a:pt x="64" y="675"/>
                    </a:cubicBezTo>
                    <a:cubicBezTo>
                      <a:pt x="65" y="673"/>
                      <a:pt x="67" y="671"/>
                      <a:pt x="68" y="670"/>
                    </a:cubicBezTo>
                    <a:cubicBezTo>
                      <a:pt x="68" y="670"/>
                      <a:pt x="68" y="670"/>
                      <a:pt x="68" y="670"/>
                    </a:cubicBezTo>
                    <a:cubicBezTo>
                      <a:pt x="69" y="668"/>
                      <a:pt x="71" y="666"/>
                      <a:pt x="72" y="665"/>
                    </a:cubicBezTo>
                    <a:cubicBezTo>
                      <a:pt x="72" y="665"/>
                      <a:pt x="72" y="665"/>
                      <a:pt x="72" y="665"/>
                    </a:cubicBezTo>
                    <a:cubicBezTo>
                      <a:pt x="73" y="663"/>
                      <a:pt x="75" y="662"/>
                      <a:pt x="76" y="660"/>
                    </a:cubicBezTo>
                    <a:cubicBezTo>
                      <a:pt x="76" y="660"/>
                      <a:pt x="76" y="660"/>
                      <a:pt x="76" y="660"/>
                    </a:cubicBezTo>
                    <a:cubicBezTo>
                      <a:pt x="78" y="658"/>
                      <a:pt x="79" y="657"/>
                      <a:pt x="80" y="655"/>
                    </a:cubicBezTo>
                    <a:cubicBezTo>
                      <a:pt x="80" y="655"/>
                      <a:pt x="80" y="655"/>
                      <a:pt x="80" y="655"/>
                    </a:cubicBezTo>
                    <a:cubicBezTo>
                      <a:pt x="82" y="654"/>
                      <a:pt x="83" y="652"/>
                      <a:pt x="85" y="651"/>
                    </a:cubicBezTo>
                    <a:cubicBezTo>
                      <a:pt x="85" y="651"/>
                      <a:pt x="85" y="651"/>
                      <a:pt x="85" y="651"/>
                    </a:cubicBezTo>
                    <a:cubicBezTo>
                      <a:pt x="85" y="651"/>
                      <a:pt x="85" y="651"/>
                      <a:pt x="85" y="651"/>
                    </a:cubicBezTo>
                    <a:cubicBezTo>
                      <a:pt x="87" y="649"/>
                      <a:pt x="89" y="647"/>
                      <a:pt x="91" y="645"/>
                    </a:cubicBezTo>
                    <a:cubicBezTo>
                      <a:pt x="91" y="644"/>
                      <a:pt x="92" y="644"/>
                      <a:pt x="92" y="643"/>
                    </a:cubicBezTo>
                    <a:cubicBezTo>
                      <a:pt x="94" y="642"/>
                      <a:pt x="95" y="641"/>
                      <a:pt x="96" y="640"/>
                    </a:cubicBezTo>
                    <a:cubicBezTo>
                      <a:pt x="163" y="580"/>
                      <a:pt x="236" y="577"/>
                      <a:pt x="315" y="547"/>
                    </a:cubicBezTo>
                    <a:close/>
                  </a:path>
                </a:pathLst>
              </a:custGeom>
              <a:solidFill>
                <a:srgbClr val="3FA6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104" name="íśḷîḍê">
                <a:extLst>
                  <a:ext uri="{FF2B5EF4-FFF2-40B4-BE49-F238E27FC236}">
                    <a16:creationId xmlns:a16="http://schemas.microsoft.com/office/drawing/2014/main" id="{C0712C6D-7177-4F64-BBA7-069775D37B9B}"/>
                  </a:ext>
                </a:extLst>
              </p:cNvPr>
              <p:cNvSpPr/>
              <p:nvPr/>
            </p:nvSpPr>
            <p:spPr bwMode="auto">
              <a:xfrm>
                <a:off x="6345238" y="4719895"/>
                <a:ext cx="611188" cy="611188"/>
              </a:xfrm>
              <a:prstGeom prst="ellipse">
                <a:avLst/>
              </a:pr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105" name="îślíḋe">
                <a:extLst>
                  <a:ext uri="{FF2B5EF4-FFF2-40B4-BE49-F238E27FC236}">
                    <a16:creationId xmlns:a16="http://schemas.microsoft.com/office/drawing/2014/main" id="{901424B0-F680-49C3-9530-06A9BA740829}"/>
                  </a:ext>
                </a:extLst>
              </p:cNvPr>
              <p:cNvSpPr/>
              <p:nvPr/>
            </p:nvSpPr>
            <p:spPr bwMode="auto">
              <a:xfrm>
                <a:off x="7104063" y="3905507"/>
                <a:ext cx="671513" cy="669925"/>
              </a:xfrm>
              <a:custGeom>
                <a:avLst/>
                <a:gdLst>
                  <a:gd name="T0" fmla="*/ 397 w 483"/>
                  <a:gd name="T1" fmla="*/ 86 h 483"/>
                  <a:gd name="T2" fmla="*/ 86 w 483"/>
                  <a:gd name="T3" fmla="*/ 86 h 483"/>
                  <a:gd name="T4" fmla="*/ 86 w 483"/>
                  <a:gd name="T5" fmla="*/ 397 h 483"/>
                  <a:gd name="T6" fmla="*/ 397 w 483"/>
                  <a:gd name="T7" fmla="*/ 397 h 483"/>
                  <a:gd name="T8" fmla="*/ 397 w 483"/>
                  <a:gd name="T9" fmla="*/ 86 h 483"/>
                </a:gdLst>
                <a:ahLst/>
                <a:cxnLst>
                  <a:cxn ang="0">
                    <a:pos x="T0" y="T1"/>
                  </a:cxn>
                  <a:cxn ang="0">
                    <a:pos x="T2" y="T3"/>
                  </a:cxn>
                  <a:cxn ang="0">
                    <a:pos x="T4" y="T5"/>
                  </a:cxn>
                  <a:cxn ang="0">
                    <a:pos x="T6" y="T7"/>
                  </a:cxn>
                  <a:cxn ang="0">
                    <a:pos x="T8" y="T9"/>
                  </a:cxn>
                </a:cxnLst>
                <a:rect l="0" t="0" r="r" b="b"/>
                <a:pathLst>
                  <a:path w="483" h="483">
                    <a:moveTo>
                      <a:pt x="397" y="86"/>
                    </a:moveTo>
                    <a:cubicBezTo>
                      <a:pt x="311" y="0"/>
                      <a:pt x="172" y="0"/>
                      <a:pt x="86" y="86"/>
                    </a:cubicBezTo>
                    <a:cubicBezTo>
                      <a:pt x="0" y="172"/>
                      <a:pt x="0" y="311"/>
                      <a:pt x="86" y="397"/>
                    </a:cubicBezTo>
                    <a:cubicBezTo>
                      <a:pt x="172" y="483"/>
                      <a:pt x="311" y="483"/>
                      <a:pt x="397" y="397"/>
                    </a:cubicBezTo>
                    <a:cubicBezTo>
                      <a:pt x="483" y="311"/>
                      <a:pt x="483" y="172"/>
                      <a:pt x="397" y="86"/>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108" name="îşľiḋê">
                <a:extLst>
                  <a:ext uri="{FF2B5EF4-FFF2-40B4-BE49-F238E27FC236}">
                    <a16:creationId xmlns:a16="http://schemas.microsoft.com/office/drawing/2014/main" id="{0EBE124F-BEF2-49A4-A61D-C9E88893F673}"/>
                  </a:ext>
                </a:extLst>
              </p:cNvPr>
              <p:cNvSpPr/>
              <p:nvPr/>
            </p:nvSpPr>
            <p:spPr>
              <a:xfrm>
                <a:off x="5950843" y="345658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FFFFFF"/>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grpSp>
        <p:sp>
          <p:nvSpPr>
            <p:cNvPr id="75" name="文本框 74">
              <a:extLst>
                <a:ext uri="{FF2B5EF4-FFF2-40B4-BE49-F238E27FC236}">
                  <a16:creationId xmlns:a16="http://schemas.microsoft.com/office/drawing/2014/main" id="{1860B584-10B6-4A1A-A90D-955E9386209B}"/>
                </a:ext>
              </a:extLst>
            </p:cNvPr>
            <p:cNvSpPr txBox="1"/>
            <p:nvPr/>
          </p:nvSpPr>
          <p:spPr>
            <a:xfrm>
              <a:off x="4931617" y="2698429"/>
              <a:ext cx="208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rgbClr val="4276AA"/>
                  </a:solidFill>
                  <a:effectLst/>
                  <a:uLnTx/>
                  <a:uFillTx/>
                  <a:latin typeface="微软雅黑" panose="020B0503020204020204" pitchFamily="34" charset="-122"/>
                  <a:ea typeface="微软雅黑" panose="020B0503020204020204" pitchFamily="34" charset="-122"/>
                  <a:cs typeface="Arial"/>
                </a:rPr>
                <a:t>基于人体数字孪生的</a:t>
              </a:r>
              <a:r>
                <a:rPr kumimoji="0" lang="en-US" altLang="zh-CN" sz="1600" b="1" i="0" u="none" strike="noStrike" kern="0" cap="none" spc="0" normalizeH="0" baseline="0" noProof="0" dirty="0" smtClean="0">
                  <a:ln>
                    <a:noFill/>
                  </a:ln>
                  <a:solidFill>
                    <a:srgbClr val="4276AA"/>
                  </a:solidFill>
                  <a:effectLst/>
                  <a:uLnTx/>
                  <a:uFillTx/>
                  <a:latin typeface="微软雅黑" panose="020B0503020204020204" pitchFamily="34" charset="-122"/>
                  <a:ea typeface="微软雅黑" panose="020B0503020204020204" pitchFamily="34" charset="-122"/>
                  <a:cs typeface="Arial"/>
                </a:rPr>
                <a:t/>
              </a:r>
              <a:br>
                <a:rPr kumimoji="0" lang="en-US" altLang="zh-CN" sz="1600" b="1" i="0" u="none" strike="noStrike" kern="0" cap="none" spc="0" normalizeH="0" baseline="0" noProof="0" dirty="0" smtClean="0">
                  <a:ln>
                    <a:noFill/>
                  </a:ln>
                  <a:solidFill>
                    <a:srgbClr val="4276AA"/>
                  </a:solidFill>
                  <a:effectLst/>
                  <a:uLnTx/>
                  <a:uFillTx/>
                  <a:latin typeface="微软雅黑" panose="020B0503020204020204" pitchFamily="34" charset="-122"/>
                  <a:ea typeface="微软雅黑" panose="020B0503020204020204" pitchFamily="34" charset="-122"/>
                  <a:cs typeface="Arial"/>
                </a:rPr>
              </a:br>
              <a:r>
                <a:rPr kumimoji="0" lang="zh-CN" altLang="en-US" sz="1600" b="1" i="0" u="none" strike="noStrike" kern="0" cap="none" spc="0" normalizeH="0" baseline="0" noProof="0" dirty="0" smtClean="0">
                  <a:ln>
                    <a:noFill/>
                  </a:ln>
                  <a:solidFill>
                    <a:srgbClr val="4276AA"/>
                  </a:solidFill>
                  <a:effectLst/>
                  <a:uLnTx/>
                  <a:uFillTx/>
                  <a:latin typeface="微软雅黑" panose="020B0503020204020204" pitchFamily="34" charset="-122"/>
                  <a:ea typeface="微软雅黑" panose="020B0503020204020204" pitchFamily="34" charset="-122"/>
                  <a:cs typeface="Arial"/>
                </a:rPr>
                <a:t>智能孪生协同平台</a:t>
              </a:r>
              <a:endParaRPr kumimoji="0" lang="zh-CN" altLang="en-US" sz="1600" b="1" i="0" u="none" strike="noStrike" kern="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Arial"/>
              </a:endParaRPr>
            </a:p>
          </p:txBody>
        </p:sp>
        <p:sp>
          <p:nvSpPr>
            <p:cNvPr id="76" name="文本框 75">
              <a:extLst>
                <a:ext uri="{FF2B5EF4-FFF2-40B4-BE49-F238E27FC236}">
                  <a16:creationId xmlns:a16="http://schemas.microsoft.com/office/drawing/2014/main" id="{65C7532D-E223-4F30-9B76-63B98EF6F59B}"/>
                </a:ext>
              </a:extLst>
            </p:cNvPr>
            <p:cNvSpPr txBox="1"/>
            <p:nvPr/>
          </p:nvSpPr>
          <p:spPr>
            <a:xfrm>
              <a:off x="3627537" y="1401209"/>
              <a:ext cx="16809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传感器</a:t>
              </a: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物联网</a:t>
              </a:r>
            </a:p>
          </p:txBody>
        </p:sp>
        <p:sp>
          <p:nvSpPr>
            <p:cNvPr id="78" name="文本框 77">
              <a:extLst>
                <a:ext uri="{FF2B5EF4-FFF2-40B4-BE49-F238E27FC236}">
                  <a16:creationId xmlns:a16="http://schemas.microsoft.com/office/drawing/2014/main" id="{89886354-AD68-4F0C-9279-C9B7E1C643C3}"/>
                </a:ext>
              </a:extLst>
            </p:cNvPr>
            <p:cNvSpPr txBox="1"/>
            <p:nvPr/>
          </p:nvSpPr>
          <p:spPr>
            <a:xfrm>
              <a:off x="7431219" y="2395002"/>
              <a:ext cx="8218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大数据</a:t>
              </a:r>
            </a:p>
          </p:txBody>
        </p:sp>
        <p:sp>
          <p:nvSpPr>
            <p:cNvPr id="79" name="文本框 78">
              <a:extLst>
                <a:ext uri="{FF2B5EF4-FFF2-40B4-BE49-F238E27FC236}">
                  <a16:creationId xmlns:a16="http://schemas.microsoft.com/office/drawing/2014/main" id="{61F409DD-145F-41EC-8B7D-CC9303CB512C}"/>
                </a:ext>
              </a:extLst>
            </p:cNvPr>
            <p:cNvSpPr txBox="1"/>
            <p:nvPr/>
          </p:nvSpPr>
          <p:spPr>
            <a:xfrm>
              <a:off x="3706590" y="2185134"/>
              <a:ext cx="8218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AVR</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sp>
          <p:nvSpPr>
            <p:cNvPr id="114" name="文本框 113">
              <a:extLst>
                <a:ext uri="{FF2B5EF4-FFF2-40B4-BE49-F238E27FC236}">
                  <a16:creationId xmlns:a16="http://schemas.microsoft.com/office/drawing/2014/main" id="{54035790-1F28-43B6-B8C4-B89DD6768BAD}"/>
                </a:ext>
              </a:extLst>
            </p:cNvPr>
            <p:cNvSpPr txBox="1"/>
            <p:nvPr/>
          </p:nvSpPr>
          <p:spPr>
            <a:xfrm>
              <a:off x="3586807" y="2916816"/>
              <a:ext cx="10352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3D</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打印</a:t>
              </a: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+3D</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扫描</a:t>
              </a:r>
            </a:p>
          </p:txBody>
        </p:sp>
      </p:grpSp>
      <p:sp>
        <p:nvSpPr>
          <p:cNvPr id="110" name="矩形: 圆角 109">
            <a:extLst>
              <a:ext uri="{FF2B5EF4-FFF2-40B4-BE49-F238E27FC236}">
                <a16:creationId xmlns:a16="http://schemas.microsoft.com/office/drawing/2014/main" id="{A9516F80-F5C8-4055-B4AD-324D26432AEF}"/>
              </a:ext>
            </a:extLst>
          </p:cNvPr>
          <p:cNvSpPr/>
          <p:nvPr/>
        </p:nvSpPr>
        <p:spPr>
          <a:xfrm>
            <a:off x="4163323" y="967143"/>
            <a:ext cx="3828824" cy="321123"/>
          </a:xfrm>
          <a:prstGeom prst="roundRect">
            <a:avLst/>
          </a:prstGeom>
          <a:gradFill rotWithShape="1">
            <a:gsLst>
              <a:gs pos="0">
                <a:srgbClr val="768395">
                  <a:tint val="50000"/>
                  <a:satMod val="300000"/>
                </a:srgbClr>
              </a:gs>
              <a:gs pos="35000">
                <a:srgbClr val="768395">
                  <a:tint val="37000"/>
                  <a:satMod val="300000"/>
                </a:srgbClr>
              </a:gs>
              <a:gs pos="100000">
                <a:srgbClr val="768395">
                  <a:tint val="15000"/>
                  <a:satMod val="350000"/>
                </a:srgbClr>
              </a:gs>
            </a:gsLst>
            <a:lin ang="16200000" scaled="1"/>
          </a:gradFill>
          <a:ln w="9525" cap="flat" cmpd="sng" algn="ctr">
            <a:solidFill>
              <a:srgbClr val="76839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Arial"/>
              </a:rPr>
              <a:t>政府相应政策</a:t>
            </a:r>
          </a:p>
        </p:txBody>
      </p:sp>
      <p:sp>
        <p:nvSpPr>
          <p:cNvPr id="111" name="矩形: 圆角 110">
            <a:extLst>
              <a:ext uri="{FF2B5EF4-FFF2-40B4-BE49-F238E27FC236}">
                <a16:creationId xmlns:a16="http://schemas.microsoft.com/office/drawing/2014/main" id="{DBB18D88-2798-4889-9E12-BABB36FBFF51}"/>
              </a:ext>
            </a:extLst>
          </p:cNvPr>
          <p:cNvSpPr/>
          <p:nvPr/>
        </p:nvSpPr>
        <p:spPr>
          <a:xfrm>
            <a:off x="4159536" y="1730518"/>
            <a:ext cx="3836398" cy="323001"/>
          </a:xfrm>
          <a:prstGeom prst="roundRect">
            <a:avLst/>
          </a:prstGeom>
          <a:gradFill rotWithShape="1">
            <a:gsLst>
              <a:gs pos="0">
                <a:srgbClr val="768395">
                  <a:tint val="50000"/>
                  <a:satMod val="300000"/>
                </a:srgbClr>
              </a:gs>
              <a:gs pos="35000">
                <a:srgbClr val="768395">
                  <a:tint val="37000"/>
                  <a:satMod val="300000"/>
                </a:srgbClr>
              </a:gs>
              <a:gs pos="100000">
                <a:srgbClr val="768395">
                  <a:tint val="15000"/>
                  <a:satMod val="350000"/>
                </a:srgbClr>
              </a:gs>
            </a:gsLst>
            <a:lin ang="16200000" scaled="1"/>
          </a:gradFill>
          <a:ln w="9525" cap="flat" cmpd="sng" algn="ctr">
            <a:solidFill>
              <a:srgbClr val="76839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Arial"/>
              </a:rPr>
              <a:t>优秀数字医疗大健康项目引进</a:t>
            </a:r>
          </a:p>
        </p:txBody>
      </p:sp>
      <p:sp>
        <p:nvSpPr>
          <p:cNvPr id="112" name="矩形: 圆角 111">
            <a:extLst>
              <a:ext uri="{FF2B5EF4-FFF2-40B4-BE49-F238E27FC236}">
                <a16:creationId xmlns:a16="http://schemas.microsoft.com/office/drawing/2014/main" id="{EE89D9A4-A9B9-4EF3-9005-1B9376DFDBC2}"/>
              </a:ext>
            </a:extLst>
          </p:cNvPr>
          <p:cNvSpPr/>
          <p:nvPr/>
        </p:nvSpPr>
        <p:spPr>
          <a:xfrm>
            <a:off x="4163323" y="1346728"/>
            <a:ext cx="3828825" cy="321577"/>
          </a:xfrm>
          <a:prstGeom prst="roundRect">
            <a:avLst/>
          </a:prstGeom>
          <a:gradFill rotWithShape="1">
            <a:gsLst>
              <a:gs pos="0">
                <a:srgbClr val="768395">
                  <a:tint val="50000"/>
                  <a:satMod val="300000"/>
                </a:srgbClr>
              </a:gs>
              <a:gs pos="35000">
                <a:srgbClr val="768395">
                  <a:tint val="37000"/>
                  <a:satMod val="300000"/>
                </a:srgbClr>
              </a:gs>
              <a:gs pos="100000">
                <a:srgbClr val="768395">
                  <a:tint val="15000"/>
                  <a:satMod val="350000"/>
                </a:srgbClr>
              </a:gs>
            </a:gsLst>
            <a:lin ang="16200000" scaled="1"/>
          </a:gradFill>
          <a:ln w="9525" cap="flat" cmpd="sng" algn="ctr">
            <a:solidFill>
              <a:srgbClr val="76839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Arial"/>
              </a:rPr>
              <a:t>优秀数字医疗大健康企业落地</a:t>
            </a:r>
          </a:p>
        </p:txBody>
      </p:sp>
      <p:sp>
        <p:nvSpPr>
          <p:cNvPr id="2" name="文本框 1">
            <a:extLst>
              <a:ext uri="{FF2B5EF4-FFF2-40B4-BE49-F238E27FC236}">
                <a16:creationId xmlns:a16="http://schemas.microsoft.com/office/drawing/2014/main" id="{1F6FCA0E-21C7-4485-82ED-F2453B8D1F22}"/>
              </a:ext>
            </a:extLst>
          </p:cNvPr>
          <p:cNvSpPr txBox="1"/>
          <p:nvPr/>
        </p:nvSpPr>
        <p:spPr>
          <a:xfrm>
            <a:off x="4441149" y="5053606"/>
            <a:ext cx="8218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智能机器人</a:t>
            </a:r>
          </a:p>
        </p:txBody>
      </p:sp>
      <p:sp>
        <p:nvSpPr>
          <p:cNvPr id="30" name="文本框 29">
            <a:extLst>
              <a:ext uri="{FF2B5EF4-FFF2-40B4-BE49-F238E27FC236}">
                <a16:creationId xmlns:a16="http://schemas.microsoft.com/office/drawing/2014/main" id="{F2D5C43C-5CA5-4FBA-8D0D-179BCDA51EEC}"/>
              </a:ext>
            </a:extLst>
          </p:cNvPr>
          <p:cNvSpPr txBox="1"/>
          <p:nvPr/>
        </p:nvSpPr>
        <p:spPr>
          <a:xfrm>
            <a:off x="7020338" y="2393958"/>
            <a:ext cx="8218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实时协同互动</a:t>
            </a:r>
          </a:p>
        </p:txBody>
      </p:sp>
      <p:sp>
        <p:nvSpPr>
          <p:cNvPr id="31" name="文本框 30">
            <a:extLst>
              <a:ext uri="{FF2B5EF4-FFF2-40B4-BE49-F238E27FC236}">
                <a16:creationId xmlns:a16="http://schemas.microsoft.com/office/drawing/2014/main" id="{4092E70C-DA83-41B4-BA25-2756E631C1ED}"/>
              </a:ext>
            </a:extLst>
          </p:cNvPr>
          <p:cNvSpPr txBox="1"/>
          <p:nvPr/>
        </p:nvSpPr>
        <p:spPr>
          <a:xfrm>
            <a:off x="7597560" y="4444858"/>
            <a:ext cx="8218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数字</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孪生</a:t>
            </a:r>
          </a:p>
        </p:txBody>
      </p:sp>
      <p:sp>
        <p:nvSpPr>
          <p:cNvPr id="64" name="文本框 63">
            <a:extLst>
              <a:ext uri="{FF2B5EF4-FFF2-40B4-BE49-F238E27FC236}">
                <a16:creationId xmlns:a16="http://schemas.microsoft.com/office/drawing/2014/main" id="{144C7AD0-9B73-470E-A86F-215F824B207C}"/>
              </a:ext>
            </a:extLst>
          </p:cNvPr>
          <p:cNvSpPr txBox="1"/>
          <p:nvPr/>
        </p:nvSpPr>
        <p:spPr>
          <a:xfrm>
            <a:off x="6997189" y="5039590"/>
            <a:ext cx="6901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超级大脑</a:t>
            </a:r>
          </a:p>
        </p:txBody>
      </p:sp>
      <p:sp>
        <p:nvSpPr>
          <p:cNvPr id="153" name="iconfont-1188-857505">
            <a:extLst>
              <a:ext uri="{FF2B5EF4-FFF2-40B4-BE49-F238E27FC236}">
                <a16:creationId xmlns:a16="http://schemas.microsoft.com/office/drawing/2014/main" id="{DAE093B2-E3AD-4A11-8544-8010A4A0FD62}"/>
              </a:ext>
            </a:extLst>
          </p:cNvPr>
          <p:cNvSpPr>
            <a:spLocks noChangeAspect="1"/>
          </p:cNvSpPr>
          <p:nvPr/>
        </p:nvSpPr>
        <p:spPr bwMode="auto">
          <a:xfrm>
            <a:off x="5517257" y="2737626"/>
            <a:ext cx="304842" cy="304495"/>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accent1"/>
          </a:solidFill>
          <a:ln w="3175">
            <a:solidFill>
              <a:schemeClr val="tx2"/>
            </a:solidFill>
          </a:ln>
        </p:spPr>
      </p:sp>
      <p:sp>
        <p:nvSpPr>
          <p:cNvPr id="154" name="iconfont-1188-588327">
            <a:extLst>
              <a:ext uri="{FF2B5EF4-FFF2-40B4-BE49-F238E27FC236}">
                <a16:creationId xmlns:a16="http://schemas.microsoft.com/office/drawing/2014/main" id="{16E977E0-8FE8-4187-A685-B5E8B7DEBE98}"/>
              </a:ext>
            </a:extLst>
          </p:cNvPr>
          <p:cNvSpPr>
            <a:spLocks noChangeAspect="1"/>
          </p:cNvSpPr>
          <p:nvPr/>
        </p:nvSpPr>
        <p:spPr bwMode="auto">
          <a:xfrm>
            <a:off x="7250313" y="4444858"/>
            <a:ext cx="245778" cy="245778"/>
          </a:xfrm>
          <a:custGeom>
            <a:avLst/>
            <a:gdLst>
              <a:gd name="T0" fmla="*/ 3840 w 12800"/>
              <a:gd name="T1" fmla="*/ 3200 h 12800"/>
              <a:gd name="T2" fmla="*/ 1270 w 12800"/>
              <a:gd name="T3" fmla="*/ 3200 h 12800"/>
              <a:gd name="T4" fmla="*/ 0 w 12800"/>
              <a:gd name="T5" fmla="*/ 4470 h 12800"/>
              <a:gd name="T6" fmla="*/ 0 w 12800"/>
              <a:gd name="T7" fmla="*/ 11610 h 12800"/>
              <a:gd name="T8" fmla="*/ 1190 w 12800"/>
              <a:gd name="T9" fmla="*/ 12800 h 12800"/>
              <a:gd name="T10" fmla="*/ 7687 w 12800"/>
              <a:gd name="T11" fmla="*/ 12800 h 12800"/>
              <a:gd name="T12" fmla="*/ 8800 w 12800"/>
              <a:gd name="T13" fmla="*/ 11587 h 12800"/>
              <a:gd name="T14" fmla="*/ 8800 w 12800"/>
              <a:gd name="T15" fmla="*/ 4434 h 12800"/>
              <a:gd name="T16" fmla="*/ 7613 w 12800"/>
              <a:gd name="T17" fmla="*/ 3200 h 12800"/>
              <a:gd name="T18" fmla="*/ 4560 w 12800"/>
              <a:gd name="T19" fmla="*/ 3200 h 12800"/>
              <a:gd name="T20" fmla="*/ 3840 w 12800"/>
              <a:gd name="T21" fmla="*/ 3200 h 12800"/>
              <a:gd name="T22" fmla="*/ 8000 w 12800"/>
              <a:gd name="T23" fmla="*/ 11538 h 12800"/>
              <a:gd name="T24" fmla="*/ 7538 w 12800"/>
              <a:gd name="T25" fmla="*/ 12000 h 12800"/>
              <a:gd name="T26" fmla="*/ 1262 w 12800"/>
              <a:gd name="T27" fmla="*/ 12000 h 12800"/>
              <a:gd name="T28" fmla="*/ 800 w 12800"/>
              <a:gd name="T29" fmla="*/ 11538 h 12800"/>
              <a:gd name="T30" fmla="*/ 800 w 12800"/>
              <a:gd name="T31" fmla="*/ 4462 h 12800"/>
              <a:gd name="T32" fmla="*/ 1262 w 12800"/>
              <a:gd name="T33" fmla="*/ 4000 h 12800"/>
              <a:gd name="T34" fmla="*/ 7538 w 12800"/>
              <a:gd name="T35" fmla="*/ 4000 h 12800"/>
              <a:gd name="T36" fmla="*/ 8000 w 12800"/>
              <a:gd name="T37" fmla="*/ 4462 h 12800"/>
              <a:gd name="T38" fmla="*/ 8000 w 12800"/>
              <a:gd name="T39" fmla="*/ 11538 h 12800"/>
              <a:gd name="T40" fmla="*/ 4800 w 12800"/>
              <a:gd name="T41" fmla="*/ 0 h 12800"/>
              <a:gd name="T42" fmla="*/ 6400 w 12800"/>
              <a:gd name="T43" fmla="*/ 0 h 12800"/>
              <a:gd name="T44" fmla="*/ 6400 w 12800"/>
              <a:gd name="T45" fmla="*/ 800 h 12800"/>
              <a:gd name="T46" fmla="*/ 4800 w 12800"/>
              <a:gd name="T47" fmla="*/ 800 h 12800"/>
              <a:gd name="T48" fmla="*/ 4800 w 12800"/>
              <a:gd name="T49" fmla="*/ 0 h 12800"/>
              <a:gd name="T50" fmla="*/ 7200 w 12800"/>
              <a:gd name="T51" fmla="*/ 0 h 12800"/>
              <a:gd name="T52" fmla="*/ 8800 w 12800"/>
              <a:gd name="T53" fmla="*/ 0 h 12800"/>
              <a:gd name="T54" fmla="*/ 8800 w 12800"/>
              <a:gd name="T55" fmla="*/ 800 h 12800"/>
              <a:gd name="T56" fmla="*/ 7200 w 12800"/>
              <a:gd name="T57" fmla="*/ 800 h 12800"/>
              <a:gd name="T58" fmla="*/ 7200 w 12800"/>
              <a:gd name="T59" fmla="*/ 0 h 12800"/>
              <a:gd name="T60" fmla="*/ 9600 w 12800"/>
              <a:gd name="T61" fmla="*/ 0 h 12800"/>
              <a:gd name="T62" fmla="*/ 11200 w 12800"/>
              <a:gd name="T63" fmla="*/ 0 h 12800"/>
              <a:gd name="T64" fmla="*/ 11200 w 12800"/>
              <a:gd name="T65" fmla="*/ 800 h 12800"/>
              <a:gd name="T66" fmla="*/ 9600 w 12800"/>
              <a:gd name="T67" fmla="*/ 800 h 12800"/>
              <a:gd name="T68" fmla="*/ 9600 w 12800"/>
              <a:gd name="T69" fmla="*/ 0 h 12800"/>
              <a:gd name="T70" fmla="*/ 9600 w 12800"/>
              <a:gd name="T71" fmla="*/ 8000 h 12800"/>
              <a:gd name="T72" fmla="*/ 11200 w 12800"/>
              <a:gd name="T73" fmla="*/ 8000 h 12800"/>
              <a:gd name="T74" fmla="*/ 11200 w 12800"/>
              <a:gd name="T75" fmla="*/ 8800 h 12800"/>
              <a:gd name="T76" fmla="*/ 9600 w 12800"/>
              <a:gd name="T77" fmla="*/ 8800 h 12800"/>
              <a:gd name="T78" fmla="*/ 9600 w 12800"/>
              <a:gd name="T79" fmla="*/ 8000 h 12800"/>
              <a:gd name="T80" fmla="*/ 4000 w 12800"/>
              <a:gd name="T81" fmla="*/ 1600 h 12800"/>
              <a:gd name="T82" fmla="*/ 4800 w 12800"/>
              <a:gd name="T83" fmla="*/ 1600 h 12800"/>
              <a:gd name="T84" fmla="*/ 4800 w 12800"/>
              <a:gd name="T85" fmla="*/ 3200 h 12800"/>
              <a:gd name="T86" fmla="*/ 4000 w 12800"/>
              <a:gd name="T87" fmla="*/ 3200 h 12800"/>
              <a:gd name="T88" fmla="*/ 4000 w 12800"/>
              <a:gd name="T89" fmla="*/ 1600 h 12800"/>
              <a:gd name="T90" fmla="*/ 12000 w 12800"/>
              <a:gd name="T91" fmla="*/ 1600 h 12800"/>
              <a:gd name="T92" fmla="*/ 12800 w 12800"/>
              <a:gd name="T93" fmla="*/ 1600 h 12800"/>
              <a:gd name="T94" fmla="*/ 12800 w 12800"/>
              <a:gd name="T95" fmla="*/ 3200 h 12800"/>
              <a:gd name="T96" fmla="*/ 12000 w 12800"/>
              <a:gd name="T97" fmla="*/ 3200 h 12800"/>
              <a:gd name="T98" fmla="*/ 12000 w 12800"/>
              <a:gd name="T99" fmla="*/ 1600 h 12800"/>
              <a:gd name="T100" fmla="*/ 12000 w 12800"/>
              <a:gd name="T101" fmla="*/ 4000 h 12800"/>
              <a:gd name="T102" fmla="*/ 12800 w 12800"/>
              <a:gd name="T103" fmla="*/ 4000 h 12800"/>
              <a:gd name="T104" fmla="*/ 12800 w 12800"/>
              <a:gd name="T105" fmla="*/ 5600 h 12800"/>
              <a:gd name="T106" fmla="*/ 12000 w 12800"/>
              <a:gd name="T107" fmla="*/ 5600 h 12800"/>
              <a:gd name="T108" fmla="*/ 12000 w 12800"/>
              <a:gd name="T109" fmla="*/ 4000 h 12800"/>
              <a:gd name="T110" fmla="*/ 12000 w 12800"/>
              <a:gd name="T111" fmla="*/ 6400 h 12800"/>
              <a:gd name="T112" fmla="*/ 12800 w 12800"/>
              <a:gd name="T113" fmla="*/ 6400 h 12800"/>
              <a:gd name="T114" fmla="*/ 12800 w 12800"/>
              <a:gd name="T115" fmla="*/ 8000 h 12800"/>
              <a:gd name="T116" fmla="*/ 12000 w 12800"/>
              <a:gd name="T117" fmla="*/ 8000 h 12800"/>
              <a:gd name="T118" fmla="*/ 12000 w 12800"/>
              <a:gd name="T119" fmla="*/ 64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00" h="12800">
                <a:moveTo>
                  <a:pt x="3840" y="3200"/>
                </a:moveTo>
                <a:lnTo>
                  <a:pt x="1270" y="3200"/>
                </a:lnTo>
                <a:cubicBezTo>
                  <a:pt x="572" y="3200"/>
                  <a:pt x="0" y="3772"/>
                  <a:pt x="0" y="4470"/>
                </a:cubicBezTo>
                <a:lnTo>
                  <a:pt x="0" y="11610"/>
                </a:lnTo>
                <a:cubicBezTo>
                  <a:pt x="0" y="12267"/>
                  <a:pt x="533" y="12800"/>
                  <a:pt x="1190" y="12800"/>
                </a:cubicBezTo>
                <a:lnTo>
                  <a:pt x="7687" y="12800"/>
                </a:lnTo>
                <a:cubicBezTo>
                  <a:pt x="8338" y="12800"/>
                  <a:pt x="8800" y="12275"/>
                  <a:pt x="8800" y="11587"/>
                </a:cubicBezTo>
                <a:lnTo>
                  <a:pt x="8800" y="4434"/>
                </a:lnTo>
                <a:cubicBezTo>
                  <a:pt x="8800" y="3800"/>
                  <a:pt x="8129" y="3200"/>
                  <a:pt x="7613" y="3200"/>
                </a:cubicBezTo>
                <a:lnTo>
                  <a:pt x="4560" y="3200"/>
                </a:lnTo>
                <a:lnTo>
                  <a:pt x="3840" y="3200"/>
                </a:lnTo>
                <a:close/>
                <a:moveTo>
                  <a:pt x="8000" y="11538"/>
                </a:moveTo>
                <a:cubicBezTo>
                  <a:pt x="8000" y="11793"/>
                  <a:pt x="7793" y="12000"/>
                  <a:pt x="7538" y="12000"/>
                </a:cubicBezTo>
                <a:lnTo>
                  <a:pt x="1262" y="12000"/>
                </a:lnTo>
                <a:cubicBezTo>
                  <a:pt x="1007" y="12000"/>
                  <a:pt x="800" y="11793"/>
                  <a:pt x="800" y="11538"/>
                </a:cubicBezTo>
                <a:lnTo>
                  <a:pt x="800" y="4462"/>
                </a:lnTo>
                <a:cubicBezTo>
                  <a:pt x="800" y="4207"/>
                  <a:pt x="1007" y="4000"/>
                  <a:pt x="1262" y="4000"/>
                </a:cubicBezTo>
                <a:lnTo>
                  <a:pt x="7538" y="4000"/>
                </a:lnTo>
                <a:cubicBezTo>
                  <a:pt x="7793" y="4000"/>
                  <a:pt x="8000" y="4207"/>
                  <a:pt x="8000" y="4462"/>
                </a:cubicBezTo>
                <a:lnTo>
                  <a:pt x="8000" y="11538"/>
                </a:lnTo>
                <a:close/>
                <a:moveTo>
                  <a:pt x="4800" y="0"/>
                </a:moveTo>
                <a:lnTo>
                  <a:pt x="6400" y="0"/>
                </a:lnTo>
                <a:lnTo>
                  <a:pt x="6400" y="800"/>
                </a:lnTo>
                <a:lnTo>
                  <a:pt x="4800" y="800"/>
                </a:lnTo>
                <a:lnTo>
                  <a:pt x="4800" y="0"/>
                </a:lnTo>
                <a:close/>
                <a:moveTo>
                  <a:pt x="7200" y="0"/>
                </a:moveTo>
                <a:lnTo>
                  <a:pt x="8800" y="0"/>
                </a:lnTo>
                <a:lnTo>
                  <a:pt x="8800" y="800"/>
                </a:lnTo>
                <a:lnTo>
                  <a:pt x="7200" y="800"/>
                </a:lnTo>
                <a:lnTo>
                  <a:pt x="7200" y="0"/>
                </a:lnTo>
                <a:close/>
                <a:moveTo>
                  <a:pt x="9600" y="0"/>
                </a:moveTo>
                <a:lnTo>
                  <a:pt x="11200" y="0"/>
                </a:lnTo>
                <a:lnTo>
                  <a:pt x="11200" y="800"/>
                </a:lnTo>
                <a:lnTo>
                  <a:pt x="9600" y="800"/>
                </a:lnTo>
                <a:lnTo>
                  <a:pt x="9600" y="0"/>
                </a:lnTo>
                <a:close/>
                <a:moveTo>
                  <a:pt x="9600" y="8000"/>
                </a:moveTo>
                <a:lnTo>
                  <a:pt x="11200" y="8000"/>
                </a:lnTo>
                <a:lnTo>
                  <a:pt x="11200" y="8800"/>
                </a:lnTo>
                <a:lnTo>
                  <a:pt x="9600" y="8800"/>
                </a:lnTo>
                <a:lnTo>
                  <a:pt x="9600" y="8000"/>
                </a:lnTo>
                <a:close/>
                <a:moveTo>
                  <a:pt x="4000" y="1600"/>
                </a:moveTo>
                <a:lnTo>
                  <a:pt x="4800" y="1600"/>
                </a:lnTo>
                <a:lnTo>
                  <a:pt x="4800" y="3200"/>
                </a:lnTo>
                <a:lnTo>
                  <a:pt x="4000" y="3200"/>
                </a:lnTo>
                <a:lnTo>
                  <a:pt x="4000" y="1600"/>
                </a:lnTo>
                <a:close/>
                <a:moveTo>
                  <a:pt x="12000" y="1600"/>
                </a:moveTo>
                <a:lnTo>
                  <a:pt x="12800" y="1600"/>
                </a:lnTo>
                <a:lnTo>
                  <a:pt x="12800" y="3200"/>
                </a:lnTo>
                <a:lnTo>
                  <a:pt x="12000" y="3200"/>
                </a:lnTo>
                <a:lnTo>
                  <a:pt x="12000" y="1600"/>
                </a:lnTo>
                <a:close/>
                <a:moveTo>
                  <a:pt x="12000" y="4000"/>
                </a:moveTo>
                <a:lnTo>
                  <a:pt x="12800" y="4000"/>
                </a:lnTo>
                <a:lnTo>
                  <a:pt x="12800" y="5600"/>
                </a:lnTo>
                <a:lnTo>
                  <a:pt x="12000" y="5600"/>
                </a:lnTo>
                <a:lnTo>
                  <a:pt x="12000" y="4000"/>
                </a:lnTo>
                <a:close/>
                <a:moveTo>
                  <a:pt x="12000" y="6400"/>
                </a:moveTo>
                <a:lnTo>
                  <a:pt x="12800" y="6400"/>
                </a:lnTo>
                <a:lnTo>
                  <a:pt x="12800" y="8000"/>
                </a:lnTo>
                <a:lnTo>
                  <a:pt x="12000" y="8000"/>
                </a:lnTo>
                <a:lnTo>
                  <a:pt x="12000" y="6400"/>
                </a:lnTo>
                <a:close/>
              </a:path>
            </a:pathLst>
          </a:custGeom>
          <a:solidFill>
            <a:schemeClr val="accent1"/>
          </a:solidFill>
          <a:ln>
            <a:solidFill>
              <a:schemeClr val="tx2"/>
            </a:solidFill>
          </a:ln>
        </p:spPr>
      </p:sp>
      <p:sp>
        <p:nvSpPr>
          <p:cNvPr id="155" name="brain_93737">
            <a:extLst>
              <a:ext uri="{FF2B5EF4-FFF2-40B4-BE49-F238E27FC236}">
                <a16:creationId xmlns:a16="http://schemas.microsoft.com/office/drawing/2014/main" id="{36C1A69E-CD8A-47F7-B769-AEBB6301327A}"/>
              </a:ext>
            </a:extLst>
          </p:cNvPr>
          <p:cNvSpPr>
            <a:spLocks noChangeAspect="1"/>
          </p:cNvSpPr>
          <p:nvPr/>
        </p:nvSpPr>
        <p:spPr bwMode="auto">
          <a:xfrm>
            <a:off x="6492242" y="5105518"/>
            <a:ext cx="343847" cy="338648"/>
          </a:xfrm>
          <a:custGeom>
            <a:avLst/>
            <a:gdLst>
              <a:gd name="T0" fmla="*/ 4603 w 6062"/>
              <a:gd name="T1" fmla="*/ 2849 h 5980"/>
              <a:gd name="T2" fmla="*/ 4422 w 6062"/>
              <a:gd name="T3" fmla="*/ 2534 h 5980"/>
              <a:gd name="T4" fmla="*/ 4471 w 6062"/>
              <a:gd name="T5" fmla="*/ 1586 h 5980"/>
              <a:gd name="T6" fmla="*/ 4830 w 6062"/>
              <a:gd name="T7" fmla="*/ 1533 h 5980"/>
              <a:gd name="T8" fmla="*/ 5429 w 6062"/>
              <a:gd name="T9" fmla="*/ 2273 h 5980"/>
              <a:gd name="T10" fmla="*/ 5953 w 6062"/>
              <a:gd name="T11" fmla="*/ 2402 h 5980"/>
              <a:gd name="T12" fmla="*/ 5244 w 6062"/>
              <a:gd name="T13" fmla="*/ 1206 h 5980"/>
              <a:gd name="T14" fmla="*/ 4123 w 6062"/>
              <a:gd name="T15" fmla="*/ 514 h 5980"/>
              <a:gd name="T16" fmla="*/ 2538 w 6062"/>
              <a:gd name="T17" fmla="*/ 372 h 5980"/>
              <a:gd name="T18" fmla="*/ 3820 w 6062"/>
              <a:gd name="T19" fmla="*/ 1885 h 5980"/>
              <a:gd name="T20" fmla="*/ 3736 w 6062"/>
              <a:gd name="T21" fmla="*/ 2227 h 5980"/>
              <a:gd name="T22" fmla="*/ 2627 w 6062"/>
              <a:gd name="T23" fmla="*/ 1353 h 5980"/>
              <a:gd name="T24" fmla="*/ 1908 w 6062"/>
              <a:gd name="T25" fmla="*/ 1976 h 5980"/>
              <a:gd name="T26" fmla="*/ 1824 w 6062"/>
              <a:gd name="T27" fmla="*/ 1633 h 5980"/>
              <a:gd name="T28" fmla="*/ 2325 w 6062"/>
              <a:gd name="T29" fmla="*/ 821 h 5980"/>
              <a:gd name="T30" fmla="*/ 2314 w 6062"/>
              <a:gd name="T31" fmla="*/ 779 h 5980"/>
              <a:gd name="T32" fmla="*/ 971 w 6062"/>
              <a:gd name="T33" fmla="*/ 696 h 5980"/>
              <a:gd name="T34" fmla="*/ 455 w 6062"/>
              <a:gd name="T35" fmla="*/ 1475 h 5980"/>
              <a:gd name="T36" fmla="*/ 243 w 6062"/>
              <a:gd name="T37" fmla="*/ 2927 h 5980"/>
              <a:gd name="T38" fmla="*/ 676 w 6062"/>
              <a:gd name="T39" fmla="*/ 4015 h 5980"/>
              <a:gd name="T40" fmla="*/ 551 w 6062"/>
              <a:gd name="T41" fmla="*/ 5118 h 5980"/>
              <a:gd name="T42" fmla="*/ 487 w 6062"/>
              <a:gd name="T43" fmla="*/ 5461 h 5980"/>
              <a:gd name="T44" fmla="*/ 1099 w 6062"/>
              <a:gd name="T45" fmla="*/ 5980 h 5980"/>
              <a:gd name="T46" fmla="*/ 1627 w 6062"/>
              <a:gd name="T47" fmla="*/ 5770 h 5980"/>
              <a:gd name="T48" fmla="*/ 2260 w 6062"/>
              <a:gd name="T49" fmla="*/ 5144 h 5980"/>
              <a:gd name="T50" fmla="*/ 2831 w 6062"/>
              <a:gd name="T51" fmla="*/ 4577 h 5980"/>
              <a:gd name="T52" fmla="*/ 4011 w 6062"/>
              <a:gd name="T53" fmla="*/ 4146 h 5980"/>
              <a:gd name="T54" fmla="*/ 3788 w 6062"/>
              <a:gd name="T55" fmla="*/ 4003 h 5980"/>
              <a:gd name="T56" fmla="*/ 3301 w 6062"/>
              <a:gd name="T57" fmla="*/ 3704 h 5980"/>
              <a:gd name="T58" fmla="*/ 3424 w 6062"/>
              <a:gd name="T59" fmla="*/ 2854 h 5980"/>
              <a:gd name="T60" fmla="*/ 3907 w 6062"/>
              <a:gd name="T61" fmla="*/ 3660 h 5980"/>
              <a:gd name="T62" fmla="*/ 5392 w 6062"/>
              <a:gd name="T63" fmla="*/ 3868 h 5980"/>
              <a:gd name="T64" fmla="*/ 5967 w 6062"/>
              <a:gd name="T65" fmla="*/ 3081 h 5980"/>
              <a:gd name="T66" fmla="*/ 2030 w 6062"/>
              <a:gd name="T67" fmla="*/ 4761 h 5980"/>
              <a:gd name="T68" fmla="*/ 1733 w 6062"/>
              <a:gd name="T69" fmla="*/ 5064 h 5980"/>
              <a:gd name="T70" fmla="*/ 1099 w 6062"/>
              <a:gd name="T71" fmla="*/ 5544 h 5980"/>
              <a:gd name="T72" fmla="*/ 922 w 6062"/>
              <a:gd name="T73" fmla="*/ 5451 h 5980"/>
              <a:gd name="T74" fmla="*/ 970 w 6062"/>
              <a:gd name="T75" fmla="*/ 5237 h 5980"/>
              <a:gd name="T76" fmla="*/ 1424 w 6062"/>
              <a:gd name="T77" fmla="*/ 4364 h 5980"/>
              <a:gd name="T78" fmla="*/ 2244 w 6062"/>
              <a:gd name="T79" fmla="*/ 4552 h 5980"/>
              <a:gd name="T80" fmla="*/ 2330 w 6062"/>
              <a:gd name="T81" fmla="*/ 3321 h 5980"/>
              <a:gd name="T82" fmla="*/ 1652 w 6062"/>
              <a:gd name="T83" fmla="*/ 3249 h 5980"/>
              <a:gd name="T84" fmla="*/ 1343 w 6062"/>
              <a:gd name="T85" fmla="*/ 2781 h 5980"/>
              <a:gd name="T86" fmla="*/ 700 w 6062"/>
              <a:gd name="T87" fmla="*/ 2594 h 5980"/>
              <a:gd name="T88" fmla="*/ 1560 w 6062"/>
              <a:gd name="T89" fmla="*/ 2449 h 5980"/>
              <a:gd name="T90" fmla="*/ 1864 w 6062"/>
              <a:gd name="T91" fmla="*/ 2914 h 5980"/>
              <a:gd name="T92" fmla="*/ 2473 w 6062"/>
              <a:gd name="T93" fmla="*/ 3080 h 5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62" h="5980">
                <a:moveTo>
                  <a:pt x="5967" y="2825"/>
                </a:moveTo>
                <a:cubicBezTo>
                  <a:pt x="5823" y="2722"/>
                  <a:pt x="5321" y="2438"/>
                  <a:pt x="4603" y="2849"/>
                </a:cubicBezTo>
                <a:cubicBezTo>
                  <a:pt x="4516" y="2898"/>
                  <a:pt x="4405" y="2868"/>
                  <a:pt x="4355" y="2781"/>
                </a:cubicBezTo>
                <a:cubicBezTo>
                  <a:pt x="4305" y="2694"/>
                  <a:pt x="4335" y="2583"/>
                  <a:pt x="4422" y="2534"/>
                </a:cubicBezTo>
                <a:cubicBezTo>
                  <a:pt x="4591" y="2437"/>
                  <a:pt x="4751" y="2372"/>
                  <a:pt x="4901" y="2331"/>
                </a:cubicBezTo>
                <a:cubicBezTo>
                  <a:pt x="4531" y="1981"/>
                  <a:pt x="4473" y="1606"/>
                  <a:pt x="4471" y="1586"/>
                </a:cubicBezTo>
                <a:lnTo>
                  <a:pt x="4830" y="1535"/>
                </a:lnTo>
                <a:lnTo>
                  <a:pt x="4830" y="1533"/>
                </a:lnTo>
                <a:cubicBezTo>
                  <a:pt x="4833" y="1551"/>
                  <a:pt x="4905" y="1969"/>
                  <a:pt x="5421" y="2268"/>
                </a:cubicBezTo>
                <a:cubicBezTo>
                  <a:pt x="5424" y="2270"/>
                  <a:pt x="5426" y="2272"/>
                  <a:pt x="5429" y="2273"/>
                </a:cubicBezTo>
                <a:cubicBezTo>
                  <a:pt x="5544" y="2280"/>
                  <a:pt x="5647" y="2299"/>
                  <a:pt x="5734" y="2323"/>
                </a:cubicBezTo>
                <a:cubicBezTo>
                  <a:pt x="5816" y="2345"/>
                  <a:pt x="5889" y="2373"/>
                  <a:pt x="5953" y="2402"/>
                </a:cubicBezTo>
                <a:cubicBezTo>
                  <a:pt x="6062" y="1887"/>
                  <a:pt x="5752" y="1425"/>
                  <a:pt x="5296" y="1260"/>
                </a:cubicBezTo>
                <a:cubicBezTo>
                  <a:pt x="5268" y="1249"/>
                  <a:pt x="5255" y="1234"/>
                  <a:pt x="5244" y="1206"/>
                </a:cubicBezTo>
                <a:cubicBezTo>
                  <a:pt x="5102" y="830"/>
                  <a:pt x="4827" y="609"/>
                  <a:pt x="4438" y="532"/>
                </a:cubicBezTo>
                <a:cubicBezTo>
                  <a:pt x="4335" y="511"/>
                  <a:pt x="4228" y="518"/>
                  <a:pt x="4123" y="514"/>
                </a:cubicBezTo>
                <a:cubicBezTo>
                  <a:pt x="4099" y="514"/>
                  <a:pt x="4084" y="509"/>
                  <a:pt x="4067" y="491"/>
                </a:cubicBezTo>
                <a:cubicBezTo>
                  <a:pt x="3665" y="49"/>
                  <a:pt x="2999" y="0"/>
                  <a:pt x="2538" y="372"/>
                </a:cubicBezTo>
                <a:cubicBezTo>
                  <a:pt x="2602" y="492"/>
                  <a:pt x="2648" y="608"/>
                  <a:pt x="2676" y="722"/>
                </a:cubicBezTo>
                <a:cubicBezTo>
                  <a:pt x="2728" y="851"/>
                  <a:pt x="3014" y="1467"/>
                  <a:pt x="3820" y="1885"/>
                </a:cubicBezTo>
                <a:cubicBezTo>
                  <a:pt x="3909" y="1931"/>
                  <a:pt x="3944" y="2040"/>
                  <a:pt x="3897" y="2129"/>
                </a:cubicBezTo>
                <a:cubicBezTo>
                  <a:pt x="3865" y="2192"/>
                  <a:pt x="3802" y="2227"/>
                  <a:pt x="3736" y="2227"/>
                </a:cubicBezTo>
                <a:cubicBezTo>
                  <a:pt x="3708" y="2227"/>
                  <a:pt x="3679" y="2221"/>
                  <a:pt x="3653" y="2207"/>
                </a:cubicBezTo>
                <a:cubicBezTo>
                  <a:pt x="3154" y="1948"/>
                  <a:pt x="2830" y="1624"/>
                  <a:pt x="2627" y="1353"/>
                </a:cubicBezTo>
                <a:cubicBezTo>
                  <a:pt x="2520" y="1591"/>
                  <a:pt x="2306" y="1793"/>
                  <a:pt x="1991" y="1956"/>
                </a:cubicBezTo>
                <a:cubicBezTo>
                  <a:pt x="1964" y="1969"/>
                  <a:pt x="1936" y="1976"/>
                  <a:pt x="1908" y="1976"/>
                </a:cubicBezTo>
                <a:cubicBezTo>
                  <a:pt x="1842" y="1976"/>
                  <a:pt x="1778" y="1940"/>
                  <a:pt x="1746" y="1878"/>
                </a:cubicBezTo>
                <a:cubicBezTo>
                  <a:pt x="1700" y="1789"/>
                  <a:pt x="1735" y="1679"/>
                  <a:pt x="1824" y="1633"/>
                </a:cubicBezTo>
                <a:cubicBezTo>
                  <a:pt x="2113" y="1484"/>
                  <a:pt x="2283" y="1306"/>
                  <a:pt x="2330" y="1104"/>
                </a:cubicBezTo>
                <a:cubicBezTo>
                  <a:pt x="2351" y="1011"/>
                  <a:pt x="2346" y="916"/>
                  <a:pt x="2325" y="821"/>
                </a:cubicBezTo>
                <a:cubicBezTo>
                  <a:pt x="2324" y="817"/>
                  <a:pt x="2323" y="814"/>
                  <a:pt x="2322" y="813"/>
                </a:cubicBezTo>
                <a:cubicBezTo>
                  <a:pt x="2318" y="802"/>
                  <a:pt x="2316" y="790"/>
                  <a:pt x="2314" y="779"/>
                </a:cubicBezTo>
                <a:cubicBezTo>
                  <a:pt x="2270" y="620"/>
                  <a:pt x="2181" y="468"/>
                  <a:pt x="2093" y="344"/>
                </a:cubicBezTo>
                <a:cubicBezTo>
                  <a:pt x="1689" y="312"/>
                  <a:pt x="1313" y="424"/>
                  <a:pt x="971" y="696"/>
                </a:cubicBezTo>
                <a:cubicBezTo>
                  <a:pt x="737" y="883"/>
                  <a:pt x="581" y="1125"/>
                  <a:pt x="502" y="1414"/>
                </a:cubicBezTo>
                <a:cubicBezTo>
                  <a:pt x="494" y="1443"/>
                  <a:pt x="478" y="1459"/>
                  <a:pt x="455" y="1475"/>
                </a:cubicBezTo>
                <a:cubicBezTo>
                  <a:pt x="158" y="1688"/>
                  <a:pt x="0" y="1973"/>
                  <a:pt x="12" y="2342"/>
                </a:cubicBezTo>
                <a:cubicBezTo>
                  <a:pt x="19" y="2563"/>
                  <a:pt x="101" y="2758"/>
                  <a:pt x="243" y="2927"/>
                </a:cubicBezTo>
                <a:cubicBezTo>
                  <a:pt x="258" y="2945"/>
                  <a:pt x="266" y="2960"/>
                  <a:pt x="260" y="2985"/>
                </a:cubicBezTo>
                <a:cubicBezTo>
                  <a:pt x="168" y="3389"/>
                  <a:pt x="350" y="3787"/>
                  <a:pt x="676" y="4015"/>
                </a:cubicBezTo>
                <a:cubicBezTo>
                  <a:pt x="743" y="4090"/>
                  <a:pt x="815" y="4160"/>
                  <a:pt x="892" y="4224"/>
                </a:cubicBezTo>
                <a:cubicBezTo>
                  <a:pt x="771" y="4525"/>
                  <a:pt x="588" y="4986"/>
                  <a:pt x="551" y="5118"/>
                </a:cubicBezTo>
                <a:cubicBezTo>
                  <a:pt x="548" y="5126"/>
                  <a:pt x="545" y="5136"/>
                  <a:pt x="542" y="5147"/>
                </a:cubicBezTo>
                <a:cubicBezTo>
                  <a:pt x="519" y="5222"/>
                  <a:pt x="484" y="5336"/>
                  <a:pt x="487" y="5461"/>
                </a:cubicBezTo>
                <a:cubicBezTo>
                  <a:pt x="491" y="5646"/>
                  <a:pt x="580" y="5794"/>
                  <a:pt x="737" y="5880"/>
                </a:cubicBezTo>
                <a:cubicBezTo>
                  <a:pt x="860" y="5947"/>
                  <a:pt x="979" y="5980"/>
                  <a:pt x="1099" y="5980"/>
                </a:cubicBezTo>
                <a:lnTo>
                  <a:pt x="1099" y="5980"/>
                </a:lnTo>
                <a:cubicBezTo>
                  <a:pt x="1324" y="5980"/>
                  <a:pt x="1508" y="5860"/>
                  <a:pt x="1627" y="5770"/>
                </a:cubicBezTo>
                <a:cubicBezTo>
                  <a:pt x="1787" y="5649"/>
                  <a:pt x="1923" y="5502"/>
                  <a:pt x="2054" y="5360"/>
                </a:cubicBezTo>
                <a:cubicBezTo>
                  <a:pt x="2124" y="5283"/>
                  <a:pt x="2191" y="5211"/>
                  <a:pt x="2260" y="5144"/>
                </a:cubicBezTo>
                <a:lnTo>
                  <a:pt x="2333" y="5074"/>
                </a:lnTo>
                <a:cubicBezTo>
                  <a:pt x="2498" y="4914"/>
                  <a:pt x="2668" y="4749"/>
                  <a:pt x="2831" y="4577"/>
                </a:cubicBezTo>
                <a:cubicBezTo>
                  <a:pt x="2976" y="4526"/>
                  <a:pt x="3115" y="4459"/>
                  <a:pt x="3244" y="4376"/>
                </a:cubicBezTo>
                <a:cubicBezTo>
                  <a:pt x="3510" y="4400"/>
                  <a:pt x="3766" y="4323"/>
                  <a:pt x="4011" y="4146"/>
                </a:cubicBezTo>
                <a:cubicBezTo>
                  <a:pt x="4023" y="4137"/>
                  <a:pt x="4034" y="4128"/>
                  <a:pt x="4045" y="4119"/>
                </a:cubicBezTo>
                <a:cubicBezTo>
                  <a:pt x="3962" y="4070"/>
                  <a:pt x="3870" y="4032"/>
                  <a:pt x="3788" y="4003"/>
                </a:cubicBezTo>
                <a:cubicBezTo>
                  <a:pt x="3787" y="4003"/>
                  <a:pt x="3787" y="4003"/>
                  <a:pt x="3786" y="4002"/>
                </a:cubicBezTo>
                <a:cubicBezTo>
                  <a:pt x="3645" y="3952"/>
                  <a:pt x="3442" y="3867"/>
                  <a:pt x="3301" y="3704"/>
                </a:cubicBezTo>
                <a:cubicBezTo>
                  <a:pt x="3183" y="3569"/>
                  <a:pt x="3069" y="3331"/>
                  <a:pt x="3194" y="2966"/>
                </a:cubicBezTo>
                <a:cubicBezTo>
                  <a:pt x="3226" y="2872"/>
                  <a:pt x="3329" y="2821"/>
                  <a:pt x="3424" y="2854"/>
                </a:cubicBezTo>
                <a:cubicBezTo>
                  <a:pt x="3519" y="2886"/>
                  <a:pt x="3570" y="2989"/>
                  <a:pt x="3537" y="3084"/>
                </a:cubicBezTo>
                <a:cubicBezTo>
                  <a:pt x="3440" y="3368"/>
                  <a:pt x="3543" y="3530"/>
                  <a:pt x="3907" y="3660"/>
                </a:cubicBezTo>
                <a:cubicBezTo>
                  <a:pt x="4238" y="3775"/>
                  <a:pt x="4463" y="3937"/>
                  <a:pt x="4579" y="4144"/>
                </a:cubicBezTo>
                <a:cubicBezTo>
                  <a:pt x="4869" y="4168"/>
                  <a:pt x="5141" y="4077"/>
                  <a:pt x="5392" y="3868"/>
                </a:cubicBezTo>
                <a:cubicBezTo>
                  <a:pt x="5408" y="3855"/>
                  <a:pt x="5425" y="3844"/>
                  <a:pt x="5442" y="3834"/>
                </a:cubicBezTo>
                <a:cubicBezTo>
                  <a:pt x="5737" y="3666"/>
                  <a:pt x="5919" y="3420"/>
                  <a:pt x="5967" y="3081"/>
                </a:cubicBezTo>
                <a:cubicBezTo>
                  <a:pt x="5979" y="2995"/>
                  <a:pt x="5979" y="2909"/>
                  <a:pt x="5967" y="2825"/>
                </a:cubicBezTo>
                <a:close/>
                <a:moveTo>
                  <a:pt x="2030" y="4761"/>
                </a:moveTo>
                <a:lnTo>
                  <a:pt x="1956" y="4832"/>
                </a:lnTo>
                <a:cubicBezTo>
                  <a:pt x="1879" y="4907"/>
                  <a:pt x="1805" y="4987"/>
                  <a:pt x="1733" y="5064"/>
                </a:cubicBezTo>
                <a:cubicBezTo>
                  <a:pt x="1610" y="5198"/>
                  <a:pt x="1493" y="5325"/>
                  <a:pt x="1364" y="5423"/>
                </a:cubicBezTo>
                <a:cubicBezTo>
                  <a:pt x="1253" y="5507"/>
                  <a:pt x="1171" y="5544"/>
                  <a:pt x="1099" y="5544"/>
                </a:cubicBezTo>
                <a:cubicBezTo>
                  <a:pt x="1053" y="5544"/>
                  <a:pt x="1003" y="5529"/>
                  <a:pt x="946" y="5497"/>
                </a:cubicBezTo>
                <a:cubicBezTo>
                  <a:pt x="930" y="5489"/>
                  <a:pt x="923" y="5485"/>
                  <a:pt x="922" y="5451"/>
                </a:cubicBezTo>
                <a:cubicBezTo>
                  <a:pt x="921" y="5396"/>
                  <a:pt x="942" y="5327"/>
                  <a:pt x="958" y="5276"/>
                </a:cubicBezTo>
                <a:cubicBezTo>
                  <a:pt x="963" y="5261"/>
                  <a:pt x="967" y="5248"/>
                  <a:pt x="970" y="5237"/>
                </a:cubicBezTo>
                <a:cubicBezTo>
                  <a:pt x="994" y="5152"/>
                  <a:pt x="1125" y="4812"/>
                  <a:pt x="1309" y="4356"/>
                </a:cubicBezTo>
                <a:cubicBezTo>
                  <a:pt x="1346" y="4361"/>
                  <a:pt x="1385" y="4364"/>
                  <a:pt x="1424" y="4364"/>
                </a:cubicBezTo>
                <a:cubicBezTo>
                  <a:pt x="1574" y="4364"/>
                  <a:pt x="1715" y="4325"/>
                  <a:pt x="1838" y="4258"/>
                </a:cubicBezTo>
                <a:cubicBezTo>
                  <a:pt x="1940" y="4392"/>
                  <a:pt x="2081" y="4496"/>
                  <a:pt x="2244" y="4552"/>
                </a:cubicBezTo>
                <a:cubicBezTo>
                  <a:pt x="2172" y="4622"/>
                  <a:pt x="2101" y="4692"/>
                  <a:pt x="2030" y="4761"/>
                </a:cubicBezTo>
                <a:close/>
                <a:moveTo>
                  <a:pt x="2330" y="3321"/>
                </a:moveTo>
                <a:cubicBezTo>
                  <a:pt x="2309" y="3326"/>
                  <a:pt x="2199" y="3352"/>
                  <a:pt x="2060" y="3352"/>
                </a:cubicBezTo>
                <a:cubicBezTo>
                  <a:pt x="1932" y="3352"/>
                  <a:pt x="1781" y="3330"/>
                  <a:pt x="1652" y="3249"/>
                </a:cubicBezTo>
                <a:cubicBezTo>
                  <a:pt x="1524" y="3168"/>
                  <a:pt x="1440" y="3042"/>
                  <a:pt x="1409" y="2885"/>
                </a:cubicBezTo>
                <a:cubicBezTo>
                  <a:pt x="1400" y="2837"/>
                  <a:pt x="1379" y="2805"/>
                  <a:pt x="1343" y="2781"/>
                </a:cubicBezTo>
                <a:cubicBezTo>
                  <a:pt x="1235" y="2710"/>
                  <a:pt x="1022" y="2726"/>
                  <a:pt x="936" y="2745"/>
                </a:cubicBezTo>
                <a:cubicBezTo>
                  <a:pt x="829" y="2769"/>
                  <a:pt x="723" y="2701"/>
                  <a:pt x="700" y="2594"/>
                </a:cubicBezTo>
                <a:cubicBezTo>
                  <a:pt x="677" y="2487"/>
                  <a:pt x="744" y="2382"/>
                  <a:pt x="851" y="2358"/>
                </a:cubicBezTo>
                <a:cubicBezTo>
                  <a:pt x="895" y="2349"/>
                  <a:pt x="1286" y="2270"/>
                  <a:pt x="1560" y="2449"/>
                </a:cubicBezTo>
                <a:cubicBezTo>
                  <a:pt x="1685" y="2532"/>
                  <a:pt x="1768" y="2656"/>
                  <a:pt x="1798" y="2809"/>
                </a:cubicBezTo>
                <a:cubicBezTo>
                  <a:pt x="1811" y="2873"/>
                  <a:pt x="1840" y="2899"/>
                  <a:pt x="1864" y="2914"/>
                </a:cubicBezTo>
                <a:cubicBezTo>
                  <a:pt x="1973" y="2983"/>
                  <a:pt x="2183" y="2949"/>
                  <a:pt x="2233" y="2937"/>
                </a:cubicBezTo>
                <a:cubicBezTo>
                  <a:pt x="2339" y="2910"/>
                  <a:pt x="2447" y="2974"/>
                  <a:pt x="2473" y="3080"/>
                </a:cubicBezTo>
                <a:cubicBezTo>
                  <a:pt x="2500" y="3186"/>
                  <a:pt x="2436" y="3294"/>
                  <a:pt x="2330" y="3321"/>
                </a:cubicBezTo>
                <a:close/>
              </a:path>
            </a:pathLst>
          </a:custGeom>
          <a:solidFill>
            <a:schemeClr val="tx2"/>
          </a:solidFill>
          <a:ln>
            <a:noFill/>
          </a:ln>
        </p:spPr>
      </p:sp>
      <p:sp>
        <p:nvSpPr>
          <p:cNvPr id="156" name="iconfont-10372-5197388">
            <a:extLst>
              <a:ext uri="{FF2B5EF4-FFF2-40B4-BE49-F238E27FC236}">
                <a16:creationId xmlns:a16="http://schemas.microsoft.com/office/drawing/2014/main" id="{40E6690F-0E08-48B5-A258-82178C3C1E75}"/>
              </a:ext>
            </a:extLst>
          </p:cNvPr>
          <p:cNvSpPr>
            <a:spLocks noChangeAspect="1"/>
          </p:cNvSpPr>
          <p:nvPr/>
        </p:nvSpPr>
        <p:spPr bwMode="auto">
          <a:xfrm>
            <a:off x="5549118" y="5145458"/>
            <a:ext cx="288875" cy="270476"/>
          </a:xfrm>
          <a:custGeom>
            <a:avLst/>
            <a:gdLst>
              <a:gd name="connsiteX0" fmla="*/ 108327 w 495307"/>
              <a:gd name="connsiteY0" fmla="*/ 424478 h 463761"/>
              <a:gd name="connsiteX1" fmla="*/ 114279 w 495307"/>
              <a:gd name="connsiteY1" fmla="*/ 424478 h 463761"/>
              <a:gd name="connsiteX2" fmla="*/ 114279 w 495307"/>
              <a:gd name="connsiteY2" fmla="*/ 444715 h 463761"/>
              <a:gd name="connsiteX3" fmla="*/ 127373 w 495307"/>
              <a:gd name="connsiteY3" fmla="*/ 457809 h 463761"/>
              <a:gd name="connsiteX4" fmla="*/ 367835 w 495307"/>
              <a:gd name="connsiteY4" fmla="*/ 457809 h 463761"/>
              <a:gd name="connsiteX5" fmla="*/ 380929 w 495307"/>
              <a:gd name="connsiteY5" fmla="*/ 444715 h 463761"/>
              <a:gd name="connsiteX6" fmla="*/ 380929 w 495307"/>
              <a:gd name="connsiteY6" fmla="*/ 424478 h 463761"/>
              <a:gd name="connsiteX7" fmla="*/ 386881 w 495307"/>
              <a:gd name="connsiteY7" fmla="*/ 424478 h 463761"/>
              <a:gd name="connsiteX8" fmla="*/ 386881 w 495307"/>
              <a:gd name="connsiteY8" fmla="*/ 444715 h 463761"/>
              <a:gd name="connsiteX9" fmla="*/ 367835 w 495307"/>
              <a:gd name="connsiteY9" fmla="*/ 463761 h 463761"/>
              <a:gd name="connsiteX10" fmla="*/ 127373 w 495307"/>
              <a:gd name="connsiteY10" fmla="*/ 463761 h 463761"/>
              <a:gd name="connsiteX11" fmla="*/ 108327 w 495307"/>
              <a:gd name="connsiteY11" fmla="*/ 444715 h 463761"/>
              <a:gd name="connsiteX12" fmla="*/ 114279 w 495307"/>
              <a:gd name="connsiteY12" fmla="*/ 418526 h 463761"/>
              <a:gd name="connsiteX13" fmla="*/ 380929 w 495307"/>
              <a:gd name="connsiteY13" fmla="*/ 418526 h 463761"/>
              <a:gd name="connsiteX14" fmla="*/ 380929 w 495307"/>
              <a:gd name="connsiteY14" fmla="*/ 424478 h 463761"/>
              <a:gd name="connsiteX15" fmla="*/ 374977 w 495307"/>
              <a:gd name="connsiteY15" fmla="*/ 424478 h 463761"/>
              <a:gd name="connsiteX16" fmla="*/ 374977 w 495307"/>
              <a:gd name="connsiteY16" fmla="*/ 444715 h 463761"/>
              <a:gd name="connsiteX17" fmla="*/ 367835 w 495307"/>
              <a:gd name="connsiteY17" fmla="*/ 451857 h 463761"/>
              <a:gd name="connsiteX18" fmla="*/ 127373 w 495307"/>
              <a:gd name="connsiteY18" fmla="*/ 451857 h 463761"/>
              <a:gd name="connsiteX19" fmla="*/ 120231 w 495307"/>
              <a:gd name="connsiteY19" fmla="*/ 444715 h 463761"/>
              <a:gd name="connsiteX20" fmla="*/ 120231 w 495307"/>
              <a:gd name="connsiteY20" fmla="*/ 424478 h 463761"/>
              <a:gd name="connsiteX21" fmla="*/ 114279 w 495307"/>
              <a:gd name="connsiteY21" fmla="*/ 424478 h 463761"/>
              <a:gd name="connsiteX22" fmla="*/ 337481 w 495307"/>
              <a:gd name="connsiteY22" fmla="*/ 359006 h 463761"/>
              <a:gd name="connsiteX23" fmla="*/ 348193 w 495307"/>
              <a:gd name="connsiteY23" fmla="*/ 359006 h 463761"/>
              <a:gd name="connsiteX24" fmla="*/ 342837 w 495307"/>
              <a:gd name="connsiteY24" fmla="*/ 364362 h 463761"/>
              <a:gd name="connsiteX25" fmla="*/ 289865 w 495307"/>
              <a:gd name="connsiteY25" fmla="*/ 359006 h 463761"/>
              <a:gd name="connsiteX26" fmla="*/ 300577 w 495307"/>
              <a:gd name="connsiteY26" fmla="*/ 359006 h 463761"/>
              <a:gd name="connsiteX27" fmla="*/ 295221 w 495307"/>
              <a:gd name="connsiteY27" fmla="*/ 364362 h 463761"/>
              <a:gd name="connsiteX28" fmla="*/ 242248 w 495307"/>
              <a:gd name="connsiteY28" fmla="*/ 359006 h 463761"/>
              <a:gd name="connsiteX29" fmla="*/ 252961 w 495307"/>
              <a:gd name="connsiteY29" fmla="*/ 359006 h 463761"/>
              <a:gd name="connsiteX30" fmla="*/ 247604 w 495307"/>
              <a:gd name="connsiteY30" fmla="*/ 364362 h 463761"/>
              <a:gd name="connsiteX31" fmla="*/ 194632 w 495307"/>
              <a:gd name="connsiteY31" fmla="*/ 359006 h 463761"/>
              <a:gd name="connsiteX32" fmla="*/ 205344 w 495307"/>
              <a:gd name="connsiteY32" fmla="*/ 359006 h 463761"/>
              <a:gd name="connsiteX33" fmla="*/ 199988 w 495307"/>
              <a:gd name="connsiteY33" fmla="*/ 364362 h 463761"/>
              <a:gd name="connsiteX34" fmla="*/ 147016 w 495307"/>
              <a:gd name="connsiteY34" fmla="*/ 359006 h 463761"/>
              <a:gd name="connsiteX35" fmla="*/ 157728 w 495307"/>
              <a:gd name="connsiteY35" fmla="*/ 359006 h 463761"/>
              <a:gd name="connsiteX36" fmla="*/ 152372 w 495307"/>
              <a:gd name="connsiteY36" fmla="*/ 364362 h 463761"/>
              <a:gd name="connsiteX37" fmla="*/ 301173 w 495307"/>
              <a:gd name="connsiteY37" fmla="*/ 353040 h 463761"/>
              <a:gd name="connsiteX38" fmla="*/ 336885 w 495307"/>
              <a:gd name="connsiteY38" fmla="*/ 353040 h 463761"/>
              <a:gd name="connsiteX39" fmla="*/ 336885 w 495307"/>
              <a:gd name="connsiteY39" fmla="*/ 358410 h 463761"/>
              <a:gd name="connsiteX40" fmla="*/ 337481 w 495307"/>
              <a:gd name="connsiteY40" fmla="*/ 359006 h 463761"/>
              <a:gd name="connsiteX41" fmla="*/ 300577 w 495307"/>
              <a:gd name="connsiteY41" fmla="*/ 359006 h 463761"/>
              <a:gd name="connsiteX42" fmla="*/ 301173 w 495307"/>
              <a:gd name="connsiteY42" fmla="*/ 358410 h 463761"/>
              <a:gd name="connsiteX43" fmla="*/ 253557 w 495307"/>
              <a:gd name="connsiteY43" fmla="*/ 353040 h 463761"/>
              <a:gd name="connsiteX44" fmla="*/ 289269 w 495307"/>
              <a:gd name="connsiteY44" fmla="*/ 353040 h 463761"/>
              <a:gd name="connsiteX45" fmla="*/ 289269 w 495307"/>
              <a:gd name="connsiteY45" fmla="*/ 358410 h 463761"/>
              <a:gd name="connsiteX46" fmla="*/ 289865 w 495307"/>
              <a:gd name="connsiteY46" fmla="*/ 359006 h 463761"/>
              <a:gd name="connsiteX47" fmla="*/ 252961 w 495307"/>
              <a:gd name="connsiteY47" fmla="*/ 359006 h 463761"/>
              <a:gd name="connsiteX48" fmla="*/ 253557 w 495307"/>
              <a:gd name="connsiteY48" fmla="*/ 358410 h 463761"/>
              <a:gd name="connsiteX49" fmla="*/ 205940 w 495307"/>
              <a:gd name="connsiteY49" fmla="*/ 353040 h 463761"/>
              <a:gd name="connsiteX50" fmla="*/ 241652 w 495307"/>
              <a:gd name="connsiteY50" fmla="*/ 353040 h 463761"/>
              <a:gd name="connsiteX51" fmla="*/ 241652 w 495307"/>
              <a:gd name="connsiteY51" fmla="*/ 358410 h 463761"/>
              <a:gd name="connsiteX52" fmla="*/ 242248 w 495307"/>
              <a:gd name="connsiteY52" fmla="*/ 359006 h 463761"/>
              <a:gd name="connsiteX53" fmla="*/ 205344 w 495307"/>
              <a:gd name="connsiteY53" fmla="*/ 359006 h 463761"/>
              <a:gd name="connsiteX54" fmla="*/ 205940 w 495307"/>
              <a:gd name="connsiteY54" fmla="*/ 358410 h 463761"/>
              <a:gd name="connsiteX55" fmla="*/ 158324 w 495307"/>
              <a:gd name="connsiteY55" fmla="*/ 353040 h 463761"/>
              <a:gd name="connsiteX56" fmla="*/ 194036 w 495307"/>
              <a:gd name="connsiteY56" fmla="*/ 353040 h 463761"/>
              <a:gd name="connsiteX57" fmla="*/ 194036 w 495307"/>
              <a:gd name="connsiteY57" fmla="*/ 358410 h 463761"/>
              <a:gd name="connsiteX58" fmla="*/ 194632 w 495307"/>
              <a:gd name="connsiteY58" fmla="*/ 359006 h 463761"/>
              <a:gd name="connsiteX59" fmla="*/ 157728 w 495307"/>
              <a:gd name="connsiteY59" fmla="*/ 359006 h 463761"/>
              <a:gd name="connsiteX60" fmla="*/ 158324 w 495307"/>
              <a:gd name="connsiteY60" fmla="*/ 358410 h 463761"/>
              <a:gd name="connsiteX61" fmla="*/ 336885 w 495307"/>
              <a:gd name="connsiteY61" fmla="*/ 289877 h 463761"/>
              <a:gd name="connsiteX62" fmla="*/ 348789 w 495307"/>
              <a:gd name="connsiteY62" fmla="*/ 289877 h 463761"/>
              <a:gd name="connsiteX63" fmla="*/ 348789 w 495307"/>
              <a:gd name="connsiteY63" fmla="*/ 353040 h 463761"/>
              <a:gd name="connsiteX64" fmla="*/ 336885 w 495307"/>
              <a:gd name="connsiteY64" fmla="*/ 353040 h 463761"/>
              <a:gd name="connsiteX65" fmla="*/ 289269 w 495307"/>
              <a:gd name="connsiteY65" fmla="*/ 289877 h 463761"/>
              <a:gd name="connsiteX66" fmla="*/ 301173 w 495307"/>
              <a:gd name="connsiteY66" fmla="*/ 289877 h 463761"/>
              <a:gd name="connsiteX67" fmla="*/ 301173 w 495307"/>
              <a:gd name="connsiteY67" fmla="*/ 353040 h 463761"/>
              <a:gd name="connsiteX68" fmla="*/ 289269 w 495307"/>
              <a:gd name="connsiteY68" fmla="*/ 353040 h 463761"/>
              <a:gd name="connsiteX69" fmla="*/ 241652 w 495307"/>
              <a:gd name="connsiteY69" fmla="*/ 289877 h 463761"/>
              <a:gd name="connsiteX70" fmla="*/ 253557 w 495307"/>
              <a:gd name="connsiteY70" fmla="*/ 289877 h 463761"/>
              <a:gd name="connsiteX71" fmla="*/ 253557 w 495307"/>
              <a:gd name="connsiteY71" fmla="*/ 353040 h 463761"/>
              <a:gd name="connsiteX72" fmla="*/ 241652 w 495307"/>
              <a:gd name="connsiteY72" fmla="*/ 353040 h 463761"/>
              <a:gd name="connsiteX73" fmla="*/ 194036 w 495307"/>
              <a:gd name="connsiteY73" fmla="*/ 289877 h 463761"/>
              <a:gd name="connsiteX74" fmla="*/ 205940 w 495307"/>
              <a:gd name="connsiteY74" fmla="*/ 289877 h 463761"/>
              <a:gd name="connsiteX75" fmla="*/ 205940 w 495307"/>
              <a:gd name="connsiteY75" fmla="*/ 353040 h 463761"/>
              <a:gd name="connsiteX76" fmla="*/ 194036 w 495307"/>
              <a:gd name="connsiteY76" fmla="*/ 353040 h 463761"/>
              <a:gd name="connsiteX77" fmla="*/ 146420 w 495307"/>
              <a:gd name="connsiteY77" fmla="*/ 289877 h 463761"/>
              <a:gd name="connsiteX78" fmla="*/ 158324 w 495307"/>
              <a:gd name="connsiteY78" fmla="*/ 289877 h 463761"/>
              <a:gd name="connsiteX79" fmla="*/ 158324 w 495307"/>
              <a:gd name="connsiteY79" fmla="*/ 353040 h 463761"/>
              <a:gd name="connsiteX80" fmla="*/ 146420 w 495307"/>
              <a:gd name="connsiteY80" fmla="*/ 353040 h 463761"/>
              <a:gd name="connsiteX81" fmla="*/ 348095 w 495307"/>
              <a:gd name="connsiteY81" fmla="*/ 283911 h 463761"/>
              <a:gd name="connsiteX82" fmla="*/ 382119 w 495307"/>
              <a:gd name="connsiteY82" fmla="*/ 283911 h 463761"/>
              <a:gd name="connsiteX83" fmla="*/ 382119 w 495307"/>
              <a:gd name="connsiteY83" fmla="*/ 359006 h 463761"/>
              <a:gd name="connsiteX84" fmla="*/ 348193 w 495307"/>
              <a:gd name="connsiteY84" fmla="*/ 359006 h 463761"/>
              <a:gd name="connsiteX85" fmla="*/ 348789 w 495307"/>
              <a:gd name="connsiteY85" fmla="*/ 358410 h 463761"/>
              <a:gd name="connsiteX86" fmla="*/ 348789 w 495307"/>
              <a:gd name="connsiteY86" fmla="*/ 353040 h 463761"/>
              <a:gd name="connsiteX87" fmla="*/ 369025 w 495307"/>
              <a:gd name="connsiteY87" fmla="*/ 353040 h 463761"/>
              <a:gd name="connsiteX88" fmla="*/ 376167 w 495307"/>
              <a:gd name="connsiteY88" fmla="*/ 345890 h 463761"/>
              <a:gd name="connsiteX89" fmla="*/ 376167 w 495307"/>
              <a:gd name="connsiteY89" fmla="*/ 297027 h 463761"/>
              <a:gd name="connsiteX90" fmla="*/ 369025 w 495307"/>
              <a:gd name="connsiteY90" fmla="*/ 289877 h 463761"/>
              <a:gd name="connsiteX91" fmla="*/ 348789 w 495307"/>
              <a:gd name="connsiteY91" fmla="*/ 289877 h 463761"/>
              <a:gd name="connsiteX92" fmla="*/ 348789 w 495307"/>
              <a:gd name="connsiteY92" fmla="*/ 284605 h 463761"/>
              <a:gd name="connsiteX93" fmla="*/ 300479 w 495307"/>
              <a:gd name="connsiteY93" fmla="*/ 283911 h 463761"/>
              <a:gd name="connsiteX94" fmla="*/ 337579 w 495307"/>
              <a:gd name="connsiteY94" fmla="*/ 283911 h 463761"/>
              <a:gd name="connsiteX95" fmla="*/ 336885 w 495307"/>
              <a:gd name="connsiteY95" fmla="*/ 284605 h 463761"/>
              <a:gd name="connsiteX96" fmla="*/ 336885 w 495307"/>
              <a:gd name="connsiteY96" fmla="*/ 289877 h 463761"/>
              <a:gd name="connsiteX97" fmla="*/ 301173 w 495307"/>
              <a:gd name="connsiteY97" fmla="*/ 289877 h 463761"/>
              <a:gd name="connsiteX98" fmla="*/ 301173 w 495307"/>
              <a:gd name="connsiteY98" fmla="*/ 284605 h 463761"/>
              <a:gd name="connsiteX99" fmla="*/ 252863 w 495307"/>
              <a:gd name="connsiteY99" fmla="*/ 283911 h 463761"/>
              <a:gd name="connsiteX100" fmla="*/ 289963 w 495307"/>
              <a:gd name="connsiteY100" fmla="*/ 283911 h 463761"/>
              <a:gd name="connsiteX101" fmla="*/ 289269 w 495307"/>
              <a:gd name="connsiteY101" fmla="*/ 284605 h 463761"/>
              <a:gd name="connsiteX102" fmla="*/ 289269 w 495307"/>
              <a:gd name="connsiteY102" fmla="*/ 289877 h 463761"/>
              <a:gd name="connsiteX103" fmla="*/ 253557 w 495307"/>
              <a:gd name="connsiteY103" fmla="*/ 289877 h 463761"/>
              <a:gd name="connsiteX104" fmla="*/ 253557 w 495307"/>
              <a:gd name="connsiteY104" fmla="*/ 284605 h 463761"/>
              <a:gd name="connsiteX105" fmla="*/ 205246 w 495307"/>
              <a:gd name="connsiteY105" fmla="*/ 283911 h 463761"/>
              <a:gd name="connsiteX106" fmla="*/ 242346 w 495307"/>
              <a:gd name="connsiteY106" fmla="*/ 283911 h 463761"/>
              <a:gd name="connsiteX107" fmla="*/ 241652 w 495307"/>
              <a:gd name="connsiteY107" fmla="*/ 284605 h 463761"/>
              <a:gd name="connsiteX108" fmla="*/ 241652 w 495307"/>
              <a:gd name="connsiteY108" fmla="*/ 289877 h 463761"/>
              <a:gd name="connsiteX109" fmla="*/ 205940 w 495307"/>
              <a:gd name="connsiteY109" fmla="*/ 289877 h 463761"/>
              <a:gd name="connsiteX110" fmla="*/ 205940 w 495307"/>
              <a:gd name="connsiteY110" fmla="*/ 284605 h 463761"/>
              <a:gd name="connsiteX111" fmla="*/ 157630 w 495307"/>
              <a:gd name="connsiteY111" fmla="*/ 283911 h 463761"/>
              <a:gd name="connsiteX112" fmla="*/ 194730 w 495307"/>
              <a:gd name="connsiteY112" fmla="*/ 283911 h 463761"/>
              <a:gd name="connsiteX113" fmla="*/ 194036 w 495307"/>
              <a:gd name="connsiteY113" fmla="*/ 284605 h 463761"/>
              <a:gd name="connsiteX114" fmla="*/ 194036 w 495307"/>
              <a:gd name="connsiteY114" fmla="*/ 289877 h 463761"/>
              <a:gd name="connsiteX115" fmla="*/ 158324 w 495307"/>
              <a:gd name="connsiteY115" fmla="*/ 289877 h 463761"/>
              <a:gd name="connsiteX116" fmla="*/ 158324 w 495307"/>
              <a:gd name="connsiteY116" fmla="*/ 284605 h 463761"/>
              <a:gd name="connsiteX117" fmla="*/ 113088 w 495307"/>
              <a:gd name="connsiteY117" fmla="*/ 283911 h 463761"/>
              <a:gd name="connsiteX118" fmla="*/ 147114 w 495307"/>
              <a:gd name="connsiteY118" fmla="*/ 283911 h 463761"/>
              <a:gd name="connsiteX119" fmla="*/ 146420 w 495307"/>
              <a:gd name="connsiteY119" fmla="*/ 284605 h 463761"/>
              <a:gd name="connsiteX120" fmla="*/ 146420 w 495307"/>
              <a:gd name="connsiteY120" fmla="*/ 289877 h 463761"/>
              <a:gd name="connsiteX121" fmla="*/ 126182 w 495307"/>
              <a:gd name="connsiteY121" fmla="*/ 289877 h 463761"/>
              <a:gd name="connsiteX122" fmla="*/ 119040 w 495307"/>
              <a:gd name="connsiteY122" fmla="*/ 297027 h 463761"/>
              <a:gd name="connsiteX123" fmla="*/ 119040 w 495307"/>
              <a:gd name="connsiteY123" fmla="*/ 345890 h 463761"/>
              <a:gd name="connsiteX124" fmla="*/ 126182 w 495307"/>
              <a:gd name="connsiteY124" fmla="*/ 353040 h 463761"/>
              <a:gd name="connsiteX125" fmla="*/ 146420 w 495307"/>
              <a:gd name="connsiteY125" fmla="*/ 353040 h 463761"/>
              <a:gd name="connsiteX126" fmla="*/ 146420 w 495307"/>
              <a:gd name="connsiteY126" fmla="*/ 358410 h 463761"/>
              <a:gd name="connsiteX127" fmla="*/ 147016 w 495307"/>
              <a:gd name="connsiteY127" fmla="*/ 359006 h 463761"/>
              <a:gd name="connsiteX128" fmla="*/ 113088 w 495307"/>
              <a:gd name="connsiteY128" fmla="*/ 359006 h 463761"/>
              <a:gd name="connsiteX129" fmla="*/ 342837 w 495307"/>
              <a:gd name="connsiteY129" fmla="*/ 278653 h 463761"/>
              <a:gd name="connsiteX130" fmla="*/ 348095 w 495307"/>
              <a:gd name="connsiteY130" fmla="*/ 283911 h 463761"/>
              <a:gd name="connsiteX131" fmla="*/ 337579 w 495307"/>
              <a:gd name="connsiteY131" fmla="*/ 283911 h 463761"/>
              <a:gd name="connsiteX132" fmla="*/ 295221 w 495307"/>
              <a:gd name="connsiteY132" fmla="*/ 278653 h 463761"/>
              <a:gd name="connsiteX133" fmla="*/ 300479 w 495307"/>
              <a:gd name="connsiteY133" fmla="*/ 283911 h 463761"/>
              <a:gd name="connsiteX134" fmla="*/ 289963 w 495307"/>
              <a:gd name="connsiteY134" fmla="*/ 283911 h 463761"/>
              <a:gd name="connsiteX135" fmla="*/ 247604 w 495307"/>
              <a:gd name="connsiteY135" fmla="*/ 278653 h 463761"/>
              <a:gd name="connsiteX136" fmla="*/ 252863 w 495307"/>
              <a:gd name="connsiteY136" fmla="*/ 283911 h 463761"/>
              <a:gd name="connsiteX137" fmla="*/ 242346 w 495307"/>
              <a:gd name="connsiteY137" fmla="*/ 283911 h 463761"/>
              <a:gd name="connsiteX138" fmla="*/ 199988 w 495307"/>
              <a:gd name="connsiteY138" fmla="*/ 278653 h 463761"/>
              <a:gd name="connsiteX139" fmla="*/ 205246 w 495307"/>
              <a:gd name="connsiteY139" fmla="*/ 283911 h 463761"/>
              <a:gd name="connsiteX140" fmla="*/ 194730 w 495307"/>
              <a:gd name="connsiteY140" fmla="*/ 283911 h 463761"/>
              <a:gd name="connsiteX141" fmla="*/ 152372 w 495307"/>
              <a:gd name="connsiteY141" fmla="*/ 278653 h 463761"/>
              <a:gd name="connsiteX142" fmla="*/ 157630 w 495307"/>
              <a:gd name="connsiteY142" fmla="*/ 283911 h 463761"/>
              <a:gd name="connsiteX143" fmla="*/ 147114 w 495307"/>
              <a:gd name="connsiteY143" fmla="*/ 283911 h 463761"/>
              <a:gd name="connsiteX144" fmla="*/ 126182 w 495307"/>
              <a:gd name="connsiteY144" fmla="*/ 277959 h 463761"/>
              <a:gd name="connsiteX145" fmla="*/ 107136 w 495307"/>
              <a:gd name="connsiteY145" fmla="*/ 297027 h 463761"/>
              <a:gd name="connsiteX146" fmla="*/ 107136 w 495307"/>
              <a:gd name="connsiteY146" fmla="*/ 345890 h 463761"/>
              <a:gd name="connsiteX147" fmla="*/ 126182 w 495307"/>
              <a:gd name="connsiteY147" fmla="*/ 364958 h 463761"/>
              <a:gd name="connsiteX148" fmla="*/ 369025 w 495307"/>
              <a:gd name="connsiteY148" fmla="*/ 364958 h 463761"/>
              <a:gd name="connsiteX149" fmla="*/ 388071 w 495307"/>
              <a:gd name="connsiteY149" fmla="*/ 345890 h 463761"/>
              <a:gd name="connsiteX150" fmla="*/ 388071 w 495307"/>
              <a:gd name="connsiteY150" fmla="*/ 297027 h 463761"/>
              <a:gd name="connsiteX151" fmla="*/ 369025 w 495307"/>
              <a:gd name="connsiteY151" fmla="*/ 277959 h 463761"/>
              <a:gd name="connsiteX152" fmla="*/ 471450 w 495307"/>
              <a:gd name="connsiteY152" fmla="*/ 176783 h 463761"/>
              <a:gd name="connsiteX153" fmla="*/ 483378 w 495307"/>
              <a:gd name="connsiteY153" fmla="*/ 188696 h 463761"/>
              <a:gd name="connsiteX154" fmla="*/ 483378 w 495307"/>
              <a:gd name="connsiteY154" fmla="*/ 283994 h 463761"/>
              <a:gd name="connsiteX155" fmla="*/ 471450 w 495307"/>
              <a:gd name="connsiteY155" fmla="*/ 295907 h 463761"/>
              <a:gd name="connsiteX156" fmla="*/ 459521 w 495307"/>
              <a:gd name="connsiteY156" fmla="*/ 283994 h 463761"/>
              <a:gd name="connsiteX157" fmla="*/ 459521 w 495307"/>
              <a:gd name="connsiteY157" fmla="*/ 188696 h 463761"/>
              <a:gd name="connsiteX158" fmla="*/ 471450 w 495307"/>
              <a:gd name="connsiteY158" fmla="*/ 176783 h 463761"/>
              <a:gd name="connsiteX159" fmla="*/ 23808 w 495307"/>
              <a:gd name="connsiteY159" fmla="*/ 176783 h 463761"/>
              <a:gd name="connsiteX160" fmla="*/ 35712 w 495307"/>
              <a:gd name="connsiteY160" fmla="*/ 188696 h 463761"/>
              <a:gd name="connsiteX161" fmla="*/ 35712 w 495307"/>
              <a:gd name="connsiteY161" fmla="*/ 283994 h 463761"/>
              <a:gd name="connsiteX162" fmla="*/ 23808 w 495307"/>
              <a:gd name="connsiteY162" fmla="*/ 295907 h 463761"/>
              <a:gd name="connsiteX163" fmla="*/ 11904 w 495307"/>
              <a:gd name="connsiteY163" fmla="*/ 283994 h 463761"/>
              <a:gd name="connsiteX164" fmla="*/ 11904 w 495307"/>
              <a:gd name="connsiteY164" fmla="*/ 188696 h 463761"/>
              <a:gd name="connsiteX165" fmla="*/ 23808 w 495307"/>
              <a:gd name="connsiteY165" fmla="*/ 176783 h 463761"/>
              <a:gd name="connsiteX166" fmla="*/ 471450 w 495307"/>
              <a:gd name="connsiteY166" fmla="*/ 170823 h 463761"/>
              <a:gd name="connsiteX167" fmla="*/ 453544 w 495307"/>
              <a:gd name="connsiteY167" fmla="*/ 188679 h 463761"/>
              <a:gd name="connsiteX168" fmla="*/ 453544 w 495307"/>
              <a:gd name="connsiteY168" fmla="*/ 283911 h 463761"/>
              <a:gd name="connsiteX169" fmla="*/ 471450 w 495307"/>
              <a:gd name="connsiteY169" fmla="*/ 301767 h 463761"/>
              <a:gd name="connsiteX170" fmla="*/ 489355 w 495307"/>
              <a:gd name="connsiteY170" fmla="*/ 283911 h 463761"/>
              <a:gd name="connsiteX171" fmla="*/ 489355 w 495307"/>
              <a:gd name="connsiteY171" fmla="*/ 188679 h 463761"/>
              <a:gd name="connsiteX172" fmla="*/ 471450 w 495307"/>
              <a:gd name="connsiteY172" fmla="*/ 170823 h 463761"/>
              <a:gd name="connsiteX173" fmla="*/ 23808 w 495307"/>
              <a:gd name="connsiteY173" fmla="*/ 170823 h 463761"/>
              <a:gd name="connsiteX174" fmla="*/ 5952 w 495307"/>
              <a:gd name="connsiteY174" fmla="*/ 188679 h 463761"/>
              <a:gd name="connsiteX175" fmla="*/ 5952 w 495307"/>
              <a:gd name="connsiteY175" fmla="*/ 283911 h 463761"/>
              <a:gd name="connsiteX176" fmla="*/ 23808 w 495307"/>
              <a:gd name="connsiteY176" fmla="*/ 301767 h 463761"/>
              <a:gd name="connsiteX177" fmla="*/ 41664 w 495307"/>
              <a:gd name="connsiteY177" fmla="*/ 283911 h 463761"/>
              <a:gd name="connsiteX178" fmla="*/ 41664 w 495307"/>
              <a:gd name="connsiteY178" fmla="*/ 188679 h 463761"/>
              <a:gd name="connsiteX179" fmla="*/ 23808 w 495307"/>
              <a:gd name="connsiteY179" fmla="*/ 170823 h 463761"/>
              <a:gd name="connsiteX180" fmla="*/ 471450 w 495307"/>
              <a:gd name="connsiteY180" fmla="*/ 164871 h 463761"/>
              <a:gd name="connsiteX181" fmla="*/ 495307 w 495307"/>
              <a:gd name="connsiteY181" fmla="*/ 188696 h 463761"/>
              <a:gd name="connsiteX182" fmla="*/ 495307 w 495307"/>
              <a:gd name="connsiteY182" fmla="*/ 283994 h 463761"/>
              <a:gd name="connsiteX183" fmla="*/ 471450 w 495307"/>
              <a:gd name="connsiteY183" fmla="*/ 307819 h 463761"/>
              <a:gd name="connsiteX184" fmla="*/ 447592 w 495307"/>
              <a:gd name="connsiteY184" fmla="*/ 283994 h 463761"/>
              <a:gd name="connsiteX185" fmla="*/ 447592 w 495307"/>
              <a:gd name="connsiteY185" fmla="*/ 188696 h 463761"/>
              <a:gd name="connsiteX186" fmla="*/ 471450 w 495307"/>
              <a:gd name="connsiteY186" fmla="*/ 164871 h 463761"/>
              <a:gd name="connsiteX187" fmla="*/ 23808 w 495307"/>
              <a:gd name="connsiteY187" fmla="*/ 164871 h 463761"/>
              <a:gd name="connsiteX188" fmla="*/ 47616 w 495307"/>
              <a:gd name="connsiteY188" fmla="*/ 188696 h 463761"/>
              <a:gd name="connsiteX189" fmla="*/ 47616 w 495307"/>
              <a:gd name="connsiteY189" fmla="*/ 283994 h 463761"/>
              <a:gd name="connsiteX190" fmla="*/ 23808 w 495307"/>
              <a:gd name="connsiteY190" fmla="*/ 307819 h 463761"/>
              <a:gd name="connsiteX191" fmla="*/ 0 w 495307"/>
              <a:gd name="connsiteY191" fmla="*/ 283994 h 463761"/>
              <a:gd name="connsiteX192" fmla="*/ 0 w 495307"/>
              <a:gd name="connsiteY192" fmla="*/ 188696 h 463761"/>
              <a:gd name="connsiteX193" fmla="*/ 23808 w 495307"/>
              <a:gd name="connsiteY193" fmla="*/ 164871 h 463761"/>
              <a:gd name="connsiteX194" fmla="*/ 334515 w 495307"/>
              <a:gd name="connsiteY194" fmla="*/ 135119 h 463761"/>
              <a:gd name="connsiteX195" fmla="*/ 292860 w 495307"/>
              <a:gd name="connsiteY195" fmla="*/ 176811 h 463761"/>
              <a:gd name="connsiteX196" fmla="*/ 318567 w 495307"/>
              <a:gd name="connsiteY196" fmla="*/ 215311 h 463761"/>
              <a:gd name="connsiteX197" fmla="*/ 363983 w 495307"/>
              <a:gd name="connsiteY197" fmla="*/ 206306 h 463761"/>
              <a:gd name="connsiteX198" fmla="*/ 372981 w 495307"/>
              <a:gd name="connsiteY198" fmla="*/ 160849 h 463761"/>
              <a:gd name="connsiteX199" fmla="*/ 334515 w 495307"/>
              <a:gd name="connsiteY199" fmla="*/ 135119 h 463761"/>
              <a:gd name="connsiteX200" fmla="*/ 160716 w 495307"/>
              <a:gd name="connsiteY200" fmla="*/ 135119 h 463761"/>
              <a:gd name="connsiteX201" fmla="*/ 119061 w 495307"/>
              <a:gd name="connsiteY201" fmla="*/ 176811 h 463761"/>
              <a:gd name="connsiteX202" fmla="*/ 144768 w 495307"/>
              <a:gd name="connsiteY202" fmla="*/ 215311 h 463761"/>
              <a:gd name="connsiteX203" fmla="*/ 190184 w 495307"/>
              <a:gd name="connsiteY203" fmla="*/ 206306 h 463761"/>
              <a:gd name="connsiteX204" fmla="*/ 199182 w 495307"/>
              <a:gd name="connsiteY204" fmla="*/ 160849 h 463761"/>
              <a:gd name="connsiteX205" fmla="*/ 160716 w 495307"/>
              <a:gd name="connsiteY205" fmla="*/ 135119 h 463761"/>
              <a:gd name="connsiteX206" fmla="*/ 325214 w 495307"/>
              <a:gd name="connsiteY206" fmla="*/ 130062 h 463761"/>
              <a:gd name="connsiteX207" fmla="*/ 352738 w 495307"/>
              <a:gd name="connsiteY207" fmla="*/ 132770 h 463761"/>
              <a:gd name="connsiteX208" fmla="*/ 382120 w 495307"/>
              <a:gd name="connsiteY208" fmla="*/ 176771 h 463761"/>
              <a:gd name="connsiteX209" fmla="*/ 334500 w 495307"/>
              <a:gd name="connsiteY209" fmla="*/ 224391 h 463761"/>
              <a:gd name="connsiteX210" fmla="*/ 290499 w 495307"/>
              <a:gd name="connsiteY210" fmla="*/ 195009 h 463761"/>
              <a:gd name="connsiteX211" fmla="*/ 300833 w 495307"/>
              <a:gd name="connsiteY211" fmla="*/ 143104 h 463761"/>
              <a:gd name="connsiteX212" fmla="*/ 325214 w 495307"/>
              <a:gd name="connsiteY212" fmla="*/ 130062 h 463761"/>
              <a:gd name="connsiteX213" fmla="*/ 151415 w 495307"/>
              <a:gd name="connsiteY213" fmla="*/ 130062 h 463761"/>
              <a:gd name="connsiteX214" fmla="*/ 178939 w 495307"/>
              <a:gd name="connsiteY214" fmla="*/ 132770 h 463761"/>
              <a:gd name="connsiteX215" fmla="*/ 208321 w 495307"/>
              <a:gd name="connsiteY215" fmla="*/ 176771 h 463761"/>
              <a:gd name="connsiteX216" fmla="*/ 160701 w 495307"/>
              <a:gd name="connsiteY216" fmla="*/ 224391 h 463761"/>
              <a:gd name="connsiteX217" fmla="*/ 116700 w 495307"/>
              <a:gd name="connsiteY217" fmla="*/ 195009 h 463761"/>
              <a:gd name="connsiteX218" fmla="*/ 127034 w 495307"/>
              <a:gd name="connsiteY218" fmla="*/ 143104 h 463761"/>
              <a:gd name="connsiteX219" fmla="*/ 151415 w 495307"/>
              <a:gd name="connsiteY219" fmla="*/ 130062 h 463761"/>
              <a:gd name="connsiteX220" fmla="*/ 334515 w 495307"/>
              <a:gd name="connsiteY220" fmla="*/ 123207 h 463761"/>
              <a:gd name="connsiteX221" fmla="*/ 285052 w 495307"/>
              <a:gd name="connsiteY221" fmla="*/ 156275 h 463761"/>
              <a:gd name="connsiteX222" fmla="*/ 296668 w 495307"/>
              <a:gd name="connsiteY222" fmla="*/ 214692 h 463761"/>
              <a:gd name="connsiteX223" fmla="*/ 355033 w 495307"/>
              <a:gd name="connsiteY223" fmla="*/ 226318 h 463761"/>
              <a:gd name="connsiteX224" fmla="*/ 388072 w 495307"/>
              <a:gd name="connsiteY224" fmla="*/ 176811 h 463761"/>
              <a:gd name="connsiteX225" fmla="*/ 334515 w 495307"/>
              <a:gd name="connsiteY225" fmla="*/ 123207 h 463761"/>
              <a:gd name="connsiteX226" fmla="*/ 160716 w 495307"/>
              <a:gd name="connsiteY226" fmla="*/ 123207 h 463761"/>
              <a:gd name="connsiteX227" fmla="*/ 111253 w 495307"/>
              <a:gd name="connsiteY227" fmla="*/ 156275 h 463761"/>
              <a:gd name="connsiteX228" fmla="*/ 122869 w 495307"/>
              <a:gd name="connsiteY228" fmla="*/ 214692 h 463761"/>
              <a:gd name="connsiteX229" fmla="*/ 181234 w 495307"/>
              <a:gd name="connsiteY229" fmla="*/ 226318 h 463761"/>
              <a:gd name="connsiteX230" fmla="*/ 214273 w 495307"/>
              <a:gd name="connsiteY230" fmla="*/ 176811 h 463761"/>
              <a:gd name="connsiteX231" fmla="*/ 160716 w 495307"/>
              <a:gd name="connsiteY231" fmla="*/ 123207 h 463761"/>
              <a:gd name="connsiteX232" fmla="*/ 97613 w 495307"/>
              <a:gd name="connsiteY232" fmla="*/ 59524 h 463761"/>
              <a:gd name="connsiteX233" fmla="*/ 397594 w 495307"/>
              <a:gd name="connsiteY233" fmla="*/ 59524 h 463761"/>
              <a:gd name="connsiteX234" fmla="*/ 423783 w 495307"/>
              <a:gd name="connsiteY234" fmla="*/ 85721 h 463761"/>
              <a:gd name="connsiteX235" fmla="*/ 423783 w 495307"/>
              <a:gd name="connsiteY235" fmla="*/ 386373 h 463761"/>
              <a:gd name="connsiteX236" fmla="*/ 397594 w 495307"/>
              <a:gd name="connsiteY236" fmla="*/ 412570 h 463761"/>
              <a:gd name="connsiteX237" fmla="*/ 97613 w 495307"/>
              <a:gd name="connsiteY237" fmla="*/ 412570 h 463761"/>
              <a:gd name="connsiteX238" fmla="*/ 71424 w 495307"/>
              <a:gd name="connsiteY238" fmla="*/ 386373 h 463761"/>
              <a:gd name="connsiteX239" fmla="*/ 71424 w 495307"/>
              <a:gd name="connsiteY239" fmla="*/ 85721 h 463761"/>
              <a:gd name="connsiteX240" fmla="*/ 97613 w 495307"/>
              <a:gd name="connsiteY240" fmla="*/ 59524 h 463761"/>
              <a:gd name="connsiteX241" fmla="*/ 386881 w 495307"/>
              <a:gd name="connsiteY241" fmla="*/ 47616 h 463761"/>
              <a:gd name="connsiteX242" fmla="*/ 397594 w 495307"/>
              <a:gd name="connsiteY242" fmla="*/ 47616 h 463761"/>
              <a:gd name="connsiteX243" fmla="*/ 435687 w 495307"/>
              <a:gd name="connsiteY243" fmla="*/ 85721 h 463761"/>
              <a:gd name="connsiteX244" fmla="*/ 435687 w 495307"/>
              <a:gd name="connsiteY244" fmla="*/ 386373 h 463761"/>
              <a:gd name="connsiteX245" fmla="*/ 397594 w 495307"/>
              <a:gd name="connsiteY245" fmla="*/ 424478 h 463761"/>
              <a:gd name="connsiteX246" fmla="*/ 386881 w 495307"/>
              <a:gd name="connsiteY246" fmla="*/ 424478 h 463761"/>
              <a:gd name="connsiteX247" fmla="*/ 386881 w 495307"/>
              <a:gd name="connsiteY247" fmla="*/ 412574 h 463761"/>
              <a:gd name="connsiteX248" fmla="*/ 423784 w 495307"/>
              <a:gd name="connsiteY248" fmla="*/ 412574 h 463761"/>
              <a:gd name="connsiteX249" fmla="*/ 423784 w 495307"/>
              <a:gd name="connsiteY249" fmla="*/ 59520 h 463761"/>
              <a:gd name="connsiteX250" fmla="*/ 386881 w 495307"/>
              <a:gd name="connsiteY250" fmla="*/ 59520 h 463761"/>
              <a:gd name="connsiteX251" fmla="*/ 97613 w 495307"/>
              <a:gd name="connsiteY251" fmla="*/ 47616 h 463761"/>
              <a:gd name="connsiteX252" fmla="*/ 108327 w 495307"/>
              <a:gd name="connsiteY252" fmla="*/ 47616 h 463761"/>
              <a:gd name="connsiteX253" fmla="*/ 108327 w 495307"/>
              <a:gd name="connsiteY253" fmla="*/ 59520 h 463761"/>
              <a:gd name="connsiteX254" fmla="*/ 70829 w 495307"/>
              <a:gd name="connsiteY254" fmla="*/ 59520 h 463761"/>
              <a:gd name="connsiteX255" fmla="*/ 70829 w 495307"/>
              <a:gd name="connsiteY255" fmla="*/ 412574 h 463761"/>
              <a:gd name="connsiteX256" fmla="*/ 108327 w 495307"/>
              <a:gd name="connsiteY256" fmla="*/ 412574 h 463761"/>
              <a:gd name="connsiteX257" fmla="*/ 108327 w 495307"/>
              <a:gd name="connsiteY257" fmla="*/ 424478 h 463761"/>
              <a:gd name="connsiteX258" fmla="*/ 97613 w 495307"/>
              <a:gd name="connsiteY258" fmla="*/ 424478 h 463761"/>
              <a:gd name="connsiteX259" fmla="*/ 59520 w 495307"/>
              <a:gd name="connsiteY259" fmla="*/ 386373 h 463761"/>
              <a:gd name="connsiteX260" fmla="*/ 59520 w 495307"/>
              <a:gd name="connsiteY260" fmla="*/ 85721 h 463761"/>
              <a:gd name="connsiteX261" fmla="*/ 97613 w 495307"/>
              <a:gd name="connsiteY261" fmla="*/ 47616 h 463761"/>
              <a:gd name="connsiteX262" fmla="*/ 127373 w 495307"/>
              <a:gd name="connsiteY262" fmla="*/ 11904 h 463761"/>
              <a:gd name="connsiteX263" fmla="*/ 367835 w 495307"/>
              <a:gd name="connsiteY263" fmla="*/ 11904 h 463761"/>
              <a:gd name="connsiteX264" fmla="*/ 374977 w 495307"/>
              <a:gd name="connsiteY264" fmla="*/ 19046 h 463761"/>
              <a:gd name="connsiteX265" fmla="*/ 374977 w 495307"/>
              <a:gd name="connsiteY265" fmla="*/ 47616 h 463761"/>
              <a:gd name="connsiteX266" fmla="*/ 380929 w 495307"/>
              <a:gd name="connsiteY266" fmla="*/ 47616 h 463761"/>
              <a:gd name="connsiteX267" fmla="*/ 380929 w 495307"/>
              <a:gd name="connsiteY267" fmla="*/ 53568 h 463761"/>
              <a:gd name="connsiteX268" fmla="*/ 114279 w 495307"/>
              <a:gd name="connsiteY268" fmla="*/ 53568 h 463761"/>
              <a:gd name="connsiteX269" fmla="*/ 114279 w 495307"/>
              <a:gd name="connsiteY269" fmla="*/ 47616 h 463761"/>
              <a:gd name="connsiteX270" fmla="*/ 120231 w 495307"/>
              <a:gd name="connsiteY270" fmla="*/ 47616 h 463761"/>
              <a:gd name="connsiteX271" fmla="*/ 120231 w 495307"/>
              <a:gd name="connsiteY271" fmla="*/ 19046 h 463761"/>
              <a:gd name="connsiteX272" fmla="*/ 127373 w 495307"/>
              <a:gd name="connsiteY272" fmla="*/ 11904 h 463761"/>
              <a:gd name="connsiteX273" fmla="*/ 127373 w 495307"/>
              <a:gd name="connsiteY273" fmla="*/ 0 h 463761"/>
              <a:gd name="connsiteX274" fmla="*/ 367835 w 495307"/>
              <a:gd name="connsiteY274" fmla="*/ 0 h 463761"/>
              <a:gd name="connsiteX275" fmla="*/ 386881 w 495307"/>
              <a:gd name="connsiteY275" fmla="*/ 19046 h 463761"/>
              <a:gd name="connsiteX276" fmla="*/ 386881 w 495307"/>
              <a:gd name="connsiteY276" fmla="*/ 47616 h 463761"/>
              <a:gd name="connsiteX277" fmla="*/ 380929 w 495307"/>
              <a:gd name="connsiteY277" fmla="*/ 47616 h 463761"/>
              <a:gd name="connsiteX278" fmla="*/ 380929 w 495307"/>
              <a:gd name="connsiteY278" fmla="*/ 19046 h 463761"/>
              <a:gd name="connsiteX279" fmla="*/ 367835 w 495307"/>
              <a:gd name="connsiteY279" fmla="*/ 5952 h 463761"/>
              <a:gd name="connsiteX280" fmla="*/ 127373 w 495307"/>
              <a:gd name="connsiteY280" fmla="*/ 5952 h 463761"/>
              <a:gd name="connsiteX281" fmla="*/ 114279 w 495307"/>
              <a:gd name="connsiteY281" fmla="*/ 19046 h 463761"/>
              <a:gd name="connsiteX282" fmla="*/ 114279 w 495307"/>
              <a:gd name="connsiteY282" fmla="*/ 47616 h 463761"/>
              <a:gd name="connsiteX283" fmla="*/ 108327 w 495307"/>
              <a:gd name="connsiteY283" fmla="*/ 47616 h 463761"/>
              <a:gd name="connsiteX284" fmla="*/ 108327 w 495307"/>
              <a:gd name="connsiteY284" fmla="*/ 19046 h 463761"/>
              <a:gd name="connsiteX285" fmla="*/ 127373 w 495307"/>
              <a:gd name="connsiteY285" fmla="*/ 0 h 46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495307" h="463761">
                <a:moveTo>
                  <a:pt x="108327" y="424478"/>
                </a:moveTo>
                <a:lnTo>
                  <a:pt x="114279" y="424478"/>
                </a:lnTo>
                <a:lnTo>
                  <a:pt x="114279" y="444715"/>
                </a:lnTo>
                <a:cubicBezTo>
                  <a:pt x="114279" y="451952"/>
                  <a:pt x="120136" y="457809"/>
                  <a:pt x="127373" y="457809"/>
                </a:cubicBezTo>
                <a:lnTo>
                  <a:pt x="367835" y="457809"/>
                </a:lnTo>
                <a:cubicBezTo>
                  <a:pt x="375072" y="457809"/>
                  <a:pt x="380929" y="451952"/>
                  <a:pt x="380929" y="444715"/>
                </a:cubicBezTo>
                <a:lnTo>
                  <a:pt x="380929" y="424478"/>
                </a:lnTo>
                <a:lnTo>
                  <a:pt x="386881" y="424478"/>
                </a:lnTo>
                <a:lnTo>
                  <a:pt x="386881" y="444715"/>
                </a:lnTo>
                <a:cubicBezTo>
                  <a:pt x="386881" y="455238"/>
                  <a:pt x="378358" y="463761"/>
                  <a:pt x="367835" y="463761"/>
                </a:cubicBezTo>
                <a:lnTo>
                  <a:pt x="127373" y="463761"/>
                </a:lnTo>
                <a:cubicBezTo>
                  <a:pt x="116850" y="463761"/>
                  <a:pt x="108327" y="455238"/>
                  <a:pt x="108327" y="444715"/>
                </a:cubicBezTo>
                <a:close/>
                <a:moveTo>
                  <a:pt x="114279" y="418526"/>
                </a:moveTo>
                <a:lnTo>
                  <a:pt x="380929" y="418526"/>
                </a:lnTo>
                <a:lnTo>
                  <a:pt x="380929" y="424478"/>
                </a:lnTo>
                <a:lnTo>
                  <a:pt x="374977" y="424478"/>
                </a:lnTo>
                <a:lnTo>
                  <a:pt x="374977" y="444715"/>
                </a:lnTo>
                <a:cubicBezTo>
                  <a:pt x="374977" y="448667"/>
                  <a:pt x="371787" y="451857"/>
                  <a:pt x="367835" y="451857"/>
                </a:cubicBezTo>
                <a:lnTo>
                  <a:pt x="127373" y="451857"/>
                </a:lnTo>
                <a:cubicBezTo>
                  <a:pt x="123421" y="451857"/>
                  <a:pt x="120231" y="448667"/>
                  <a:pt x="120231" y="444715"/>
                </a:cubicBezTo>
                <a:lnTo>
                  <a:pt x="120231" y="424478"/>
                </a:lnTo>
                <a:lnTo>
                  <a:pt x="114279" y="424478"/>
                </a:lnTo>
                <a:close/>
                <a:moveTo>
                  <a:pt x="337481" y="359006"/>
                </a:moveTo>
                <a:lnTo>
                  <a:pt x="348193" y="359006"/>
                </a:lnTo>
                <a:lnTo>
                  <a:pt x="342837" y="364362"/>
                </a:lnTo>
                <a:close/>
                <a:moveTo>
                  <a:pt x="289865" y="359006"/>
                </a:moveTo>
                <a:lnTo>
                  <a:pt x="300577" y="359006"/>
                </a:lnTo>
                <a:lnTo>
                  <a:pt x="295221" y="364362"/>
                </a:lnTo>
                <a:close/>
                <a:moveTo>
                  <a:pt x="242248" y="359006"/>
                </a:moveTo>
                <a:lnTo>
                  <a:pt x="252961" y="359006"/>
                </a:lnTo>
                <a:lnTo>
                  <a:pt x="247604" y="364362"/>
                </a:lnTo>
                <a:close/>
                <a:moveTo>
                  <a:pt x="194632" y="359006"/>
                </a:moveTo>
                <a:lnTo>
                  <a:pt x="205344" y="359006"/>
                </a:lnTo>
                <a:lnTo>
                  <a:pt x="199988" y="364362"/>
                </a:lnTo>
                <a:close/>
                <a:moveTo>
                  <a:pt x="147016" y="359006"/>
                </a:moveTo>
                <a:lnTo>
                  <a:pt x="157728" y="359006"/>
                </a:lnTo>
                <a:lnTo>
                  <a:pt x="152372" y="364362"/>
                </a:lnTo>
                <a:close/>
                <a:moveTo>
                  <a:pt x="301173" y="353040"/>
                </a:moveTo>
                <a:lnTo>
                  <a:pt x="336885" y="353040"/>
                </a:lnTo>
                <a:lnTo>
                  <a:pt x="336885" y="358410"/>
                </a:lnTo>
                <a:lnTo>
                  <a:pt x="337481" y="359006"/>
                </a:lnTo>
                <a:lnTo>
                  <a:pt x="300577" y="359006"/>
                </a:lnTo>
                <a:lnTo>
                  <a:pt x="301173" y="358410"/>
                </a:lnTo>
                <a:close/>
                <a:moveTo>
                  <a:pt x="253557" y="353040"/>
                </a:moveTo>
                <a:lnTo>
                  <a:pt x="289269" y="353040"/>
                </a:lnTo>
                <a:lnTo>
                  <a:pt x="289269" y="358410"/>
                </a:lnTo>
                <a:lnTo>
                  <a:pt x="289865" y="359006"/>
                </a:lnTo>
                <a:lnTo>
                  <a:pt x="252961" y="359006"/>
                </a:lnTo>
                <a:lnTo>
                  <a:pt x="253557" y="358410"/>
                </a:lnTo>
                <a:close/>
                <a:moveTo>
                  <a:pt x="205940" y="353040"/>
                </a:moveTo>
                <a:lnTo>
                  <a:pt x="241652" y="353040"/>
                </a:lnTo>
                <a:lnTo>
                  <a:pt x="241652" y="358410"/>
                </a:lnTo>
                <a:lnTo>
                  <a:pt x="242248" y="359006"/>
                </a:lnTo>
                <a:lnTo>
                  <a:pt x="205344" y="359006"/>
                </a:lnTo>
                <a:lnTo>
                  <a:pt x="205940" y="358410"/>
                </a:lnTo>
                <a:close/>
                <a:moveTo>
                  <a:pt x="158324" y="353040"/>
                </a:moveTo>
                <a:lnTo>
                  <a:pt x="194036" y="353040"/>
                </a:lnTo>
                <a:lnTo>
                  <a:pt x="194036" y="358410"/>
                </a:lnTo>
                <a:lnTo>
                  <a:pt x="194632" y="359006"/>
                </a:lnTo>
                <a:lnTo>
                  <a:pt x="157728" y="359006"/>
                </a:lnTo>
                <a:lnTo>
                  <a:pt x="158324" y="358410"/>
                </a:lnTo>
                <a:close/>
                <a:moveTo>
                  <a:pt x="336885" y="289877"/>
                </a:moveTo>
                <a:lnTo>
                  <a:pt x="348789" y="289877"/>
                </a:lnTo>
                <a:lnTo>
                  <a:pt x="348789" y="353040"/>
                </a:lnTo>
                <a:lnTo>
                  <a:pt x="336885" y="353040"/>
                </a:lnTo>
                <a:close/>
                <a:moveTo>
                  <a:pt x="289269" y="289877"/>
                </a:moveTo>
                <a:lnTo>
                  <a:pt x="301173" y="289877"/>
                </a:lnTo>
                <a:lnTo>
                  <a:pt x="301173" y="353040"/>
                </a:lnTo>
                <a:lnTo>
                  <a:pt x="289269" y="353040"/>
                </a:lnTo>
                <a:close/>
                <a:moveTo>
                  <a:pt x="241652" y="289877"/>
                </a:moveTo>
                <a:lnTo>
                  <a:pt x="253557" y="289877"/>
                </a:lnTo>
                <a:lnTo>
                  <a:pt x="253557" y="353040"/>
                </a:lnTo>
                <a:lnTo>
                  <a:pt x="241652" y="353040"/>
                </a:lnTo>
                <a:close/>
                <a:moveTo>
                  <a:pt x="194036" y="289877"/>
                </a:moveTo>
                <a:lnTo>
                  <a:pt x="205940" y="289877"/>
                </a:lnTo>
                <a:lnTo>
                  <a:pt x="205940" y="353040"/>
                </a:lnTo>
                <a:lnTo>
                  <a:pt x="194036" y="353040"/>
                </a:lnTo>
                <a:close/>
                <a:moveTo>
                  <a:pt x="146420" y="289877"/>
                </a:moveTo>
                <a:lnTo>
                  <a:pt x="158324" y="289877"/>
                </a:lnTo>
                <a:lnTo>
                  <a:pt x="158324" y="353040"/>
                </a:lnTo>
                <a:lnTo>
                  <a:pt x="146420" y="353040"/>
                </a:lnTo>
                <a:close/>
                <a:moveTo>
                  <a:pt x="348095" y="283911"/>
                </a:moveTo>
                <a:lnTo>
                  <a:pt x="382119" y="283911"/>
                </a:lnTo>
                <a:lnTo>
                  <a:pt x="382119" y="359006"/>
                </a:lnTo>
                <a:lnTo>
                  <a:pt x="348193" y="359006"/>
                </a:lnTo>
                <a:lnTo>
                  <a:pt x="348789" y="358410"/>
                </a:lnTo>
                <a:lnTo>
                  <a:pt x="348789" y="353040"/>
                </a:lnTo>
                <a:lnTo>
                  <a:pt x="369025" y="353040"/>
                </a:lnTo>
                <a:cubicBezTo>
                  <a:pt x="372977" y="353040"/>
                  <a:pt x="376167" y="349846"/>
                  <a:pt x="376167" y="345890"/>
                </a:cubicBezTo>
                <a:lnTo>
                  <a:pt x="376167" y="297027"/>
                </a:lnTo>
                <a:cubicBezTo>
                  <a:pt x="376167" y="293071"/>
                  <a:pt x="372977" y="289877"/>
                  <a:pt x="369025" y="289877"/>
                </a:cubicBezTo>
                <a:lnTo>
                  <a:pt x="348789" y="289877"/>
                </a:lnTo>
                <a:lnTo>
                  <a:pt x="348789" y="284605"/>
                </a:lnTo>
                <a:close/>
                <a:moveTo>
                  <a:pt x="300479" y="283911"/>
                </a:moveTo>
                <a:lnTo>
                  <a:pt x="337579" y="283911"/>
                </a:lnTo>
                <a:lnTo>
                  <a:pt x="336885" y="284605"/>
                </a:lnTo>
                <a:lnTo>
                  <a:pt x="336885" y="289877"/>
                </a:lnTo>
                <a:lnTo>
                  <a:pt x="301173" y="289877"/>
                </a:lnTo>
                <a:lnTo>
                  <a:pt x="301173" y="284605"/>
                </a:lnTo>
                <a:close/>
                <a:moveTo>
                  <a:pt x="252863" y="283911"/>
                </a:moveTo>
                <a:lnTo>
                  <a:pt x="289963" y="283911"/>
                </a:lnTo>
                <a:lnTo>
                  <a:pt x="289269" y="284605"/>
                </a:lnTo>
                <a:lnTo>
                  <a:pt x="289269" y="289877"/>
                </a:lnTo>
                <a:lnTo>
                  <a:pt x="253557" y="289877"/>
                </a:lnTo>
                <a:lnTo>
                  <a:pt x="253557" y="284605"/>
                </a:lnTo>
                <a:close/>
                <a:moveTo>
                  <a:pt x="205246" y="283911"/>
                </a:moveTo>
                <a:lnTo>
                  <a:pt x="242346" y="283911"/>
                </a:lnTo>
                <a:lnTo>
                  <a:pt x="241652" y="284605"/>
                </a:lnTo>
                <a:lnTo>
                  <a:pt x="241652" y="289877"/>
                </a:lnTo>
                <a:lnTo>
                  <a:pt x="205940" y="289877"/>
                </a:lnTo>
                <a:lnTo>
                  <a:pt x="205940" y="284605"/>
                </a:lnTo>
                <a:close/>
                <a:moveTo>
                  <a:pt x="157630" y="283911"/>
                </a:moveTo>
                <a:lnTo>
                  <a:pt x="194730" y="283911"/>
                </a:lnTo>
                <a:lnTo>
                  <a:pt x="194036" y="284605"/>
                </a:lnTo>
                <a:lnTo>
                  <a:pt x="194036" y="289877"/>
                </a:lnTo>
                <a:lnTo>
                  <a:pt x="158324" y="289877"/>
                </a:lnTo>
                <a:lnTo>
                  <a:pt x="158324" y="284605"/>
                </a:lnTo>
                <a:close/>
                <a:moveTo>
                  <a:pt x="113088" y="283911"/>
                </a:moveTo>
                <a:lnTo>
                  <a:pt x="147114" y="283911"/>
                </a:lnTo>
                <a:lnTo>
                  <a:pt x="146420" y="284605"/>
                </a:lnTo>
                <a:lnTo>
                  <a:pt x="146420" y="289877"/>
                </a:lnTo>
                <a:lnTo>
                  <a:pt x="126182" y="289877"/>
                </a:lnTo>
                <a:cubicBezTo>
                  <a:pt x="122230" y="289877"/>
                  <a:pt x="119040" y="293071"/>
                  <a:pt x="119040" y="297027"/>
                </a:cubicBezTo>
                <a:lnTo>
                  <a:pt x="119040" y="345890"/>
                </a:lnTo>
                <a:cubicBezTo>
                  <a:pt x="119040" y="349846"/>
                  <a:pt x="122230" y="353040"/>
                  <a:pt x="126182" y="353040"/>
                </a:cubicBezTo>
                <a:lnTo>
                  <a:pt x="146420" y="353040"/>
                </a:lnTo>
                <a:lnTo>
                  <a:pt x="146420" y="358410"/>
                </a:lnTo>
                <a:lnTo>
                  <a:pt x="147016" y="359006"/>
                </a:lnTo>
                <a:lnTo>
                  <a:pt x="113088" y="359006"/>
                </a:lnTo>
                <a:close/>
                <a:moveTo>
                  <a:pt x="342837" y="278653"/>
                </a:moveTo>
                <a:lnTo>
                  <a:pt x="348095" y="283911"/>
                </a:lnTo>
                <a:lnTo>
                  <a:pt x="337579" y="283911"/>
                </a:lnTo>
                <a:close/>
                <a:moveTo>
                  <a:pt x="295221" y="278653"/>
                </a:moveTo>
                <a:lnTo>
                  <a:pt x="300479" y="283911"/>
                </a:lnTo>
                <a:lnTo>
                  <a:pt x="289963" y="283911"/>
                </a:lnTo>
                <a:close/>
                <a:moveTo>
                  <a:pt x="247604" y="278653"/>
                </a:moveTo>
                <a:lnTo>
                  <a:pt x="252863" y="283911"/>
                </a:lnTo>
                <a:lnTo>
                  <a:pt x="242346" y="283911"/>
                </a:lnTo>
                <a:close/>
                <a:moveTo>
                  <a:pt x="199988" y="278653"/>
                </a:moveTo>
                <a:lnTo>
                  <a:pt x="205246" y="283911"/>
                </a:lnTo>
                <a:lnTo>
                  <a:pt x="194730" y="283911"/>
                </a:lnTo>
                <a:close/>
                <a:moveTo>
                  <a:pt x="152372" y="278653"/>
                </a:moveTo>
                <a:lnTo>
                  <a:pt x="157630" y="283911"/>
                </a:lnTo>
                <a:lnTo>
                  <a:pt x="147114" y="283911"/>
                </a:lnTo>
                <a:close/>
                <a:moveTo>
                  <a:pt x="126182" y="277959"/>
                </a:moveTo>
                <a:cubicBezTo>
                  <a:pt x="115659" y="277959"/>
                  <a:pt x="107136" y="286492"/>
                  <a:pt x="107136" y="297027"/>
                </a:cubicBezTo>
                <a:lnTo>
                  <a:pt x="107136" y="345890"/>
                </a:lnTo>
                <a:cubicBezTo>
                  <a:pt x="107136" y="356425"/>
                  <a:pt x="115659" y="364958"/>
                  <a:pt x="126182" y="364958"/>
                </a:cubicBezTo>
                <a:lnTo>
                  <a:pt x="369025" y="364958"/>
                </a:lnTo>
                <a:cubicBezTo>
                  <a:pt x="379548" y="364958"/>
                  <a:pt x="388071" y="356425"/>
                  <a:pt x="388071" y="345890"/>
                </a:cubicBezTo>
                <a:lnTo>
                  <a:pt x="388071" y="297027"/>
                </a:lnTo>
                <a:cubicBezTo>
                  <a:pt x="388071" y="286492"/>
                  <a:pt x="379548" y="277959"/>
                  <a:pt x="369025" y="277959"/>
                </a:cubicBezTo>
                <a:close/>
                <a:moveTo>
                  <a:pt x="471450" y="176783"/>
                </a:moveTo>
                <a:cubicBezTo>
                  <a:pt x="478034" y="176783"/>
                  <a:pt x="483378" y="182120"/>
                  <a:pt x="483378" y="188696"/>
                </a:cubicBezTo>
                <a:lnTo>
                  <a:pt x="483378" y="283994"/>
                </a:lnTo>
                <a:cubicBezTo>
                  <a:pt x="483378" y="290570"/>
                  <a:pt x="478034" y="295907"/>
                  <a:pt x="471450" y="295907"/>
                </a:cubicBezTo>
                <a:cubicBezTo>
                  <a:pt x="464865" y="295907"/>
                  <a:pt x="459521" y="290570"/>
                  <a:pt x="459521" y="283994"/>
                </a:cubicBezTo>
                <a:lnTo>
                  <a:pt x="459521" y="188696"/>
                </a:lnTo>
                <a:cubicBezTo>
                  <a:pt x="459521" y="182120"/>
                  <a:pt x="464865" y="176783"/>
                  <a:pt x="471450" y="176783"/>
                </a:cubicBezTo>
                <a:close/>
                <a:moveTo>
                  <a:pt x="23808" y="176783"/>
                </a:moveTo>
                <a:cubicBezTo>
                  <a:pt x="30379" y="176783"/>
                  <a:pt x="35712" y="182120"/>
                  <a:pt x="35712" y="188696"/>
                </a:cubicBezTo>
                <a:lnTo>
                  <a:pt x="35712" y="283994"/>
                </a:lnTo>
                <a:cubicBezTo>
                  <a:pt x="35712" y="290570"/>
                  <a:pt x="30379" y="295907"/>
                  <a:pt x="23808" y="295907"/>
                </a:cubicBezTo>
                <a:cubicBezTo>
                  <a:pt x="17237" y="295907"/>
                  <a:pt x="11904" y="290570"/>
                  <a:pt x="11904" y="283994"/>
                </a:cubicBezTo>
                <a:lnTo>
                  <a:pt x="11904" y="188696"/>
                </a:lnTo>
                <a:cubicBezTo>
                  <a:pt x="11904" y="182120"/>
                  <a:pt x="17237" y="176783"/>
                  <a:pt x="23808" y="176783"/>
                </a:cubicBezTo>
                <a:close/>
                <a:moveTo>
                  <a:pt x="471450" y="170823"/>
                </a:moveTo>
                <a:cubicBezTo>
                  <a:pt x="461566" y="170823"/>
                  <a:pt x="453544" y="178822"/>
                  <a:pt x="453544" y="188679"/>
                </a:cubicBezTo>
                <a:lnTo>
                  <a:pt x="453544" y="283911"/>
                </a:lnTo>
                <a:cubicBezTo>
                  <a:pt x="453544" y="293768"/>
                  <a:pt x="461566" y="301767"/>
                  <a:pt x="471450" y="301767"/>
                </a:cubicBezTo>
                <a:cubicBezTo>
                  <a:pt x="481333" y="301767"/>
                  <a:pt x="489355" y="293768"/>
                  <a:pt x="489355" y="283911"/>
                </a:cubicBezTo>
                <a:lnTo>
                  <a:pt x="489355" y="188679"/>
                </a:lnTo>
                <a:cubicBezTo>
                  <a:pt x="489355" y="178822"/>
                  <a:pt x="481333" y="170823"/>
                  <a:pt x="471450" y="170823"/>
                </a:cubicBezTo>
                <a:close/>
                <a:moveTo>
                  <a:pt x="23808" y="170823"/>
                </a:moveTo>
                <a:cubicBezTo>
                  <a:pt x="13951" y="170823"/>
                  <a:pt x="5952" y="178822"/>
                  <a:pt x="5952" y="188679"/>
                </a:cubicBezTo>
                <a:lnTo>
                  <a:pt x="5952" y="283911"/>
                </a:lnTo>
                <a:cubicBezTo>
                  <a:pt x="5952" y="293768"/>
                  <a:pt x="13951" y="301767"/>
                  <a:pt x="23808" y="301767"/>
                </a:cubicBezTo>
                <a:cubicBezTo>
                  <a:pt x="33665" y="301767"/>
                  <a:pt x="41664" y="293768"/>
                  <a:pt x="41664" y="283911"/>
                </a:cubicBezTo>
                <a:lnTo>
                  <a:pt x="41664" y="188679"/>
                </a:lnTo>
                <a:cubicBezTo>
                  <a:pt x="41664" y="178822"/>
                  <a:pt x="33665" y="170823"/>
                  <a:pt x="23808" y="170823"/>
                </a:cubicBezTo>
                <a:close/>
                <a:moveTo>
                  <a:pt x="471450" y="164871"/>
                </a:moveTo>
                <a:cubicBezTo>
                  <a:pt x="484619" y="164919"/>
                  <a:pt x="495259" y="175544"/>
                  <a:pt x="495307" y="188696"/>
                </a:cubicBezTo>
                <a:lnTo>
                  <a:pt x="495307" y="283994"/>
                </a:lnTo>
                <a:cubicBezTo>
                  <a:pt x="495307" y="297146"/>
                  <a:pt x="484619" y="307819"/>
                  <a:pt x="471450" y="307819"/>
                </a:cubicBezTo>
                <a:cubicBezTo>
                  <a:pt x="458280" y="307819"/>
                  <a:pt x="447592" y="297146"/>
                  <a:pt x="447592" y="283994"/>
                </a:cubicBezTo>
                <a:lnTo>
                  <a:pt x="447592" y="188696"/>
                </a:lnTo>
                <a:cubicBezTo>
                  <a:pt x="447640" y="175544"/>
                  <a:pt x="458280" y="164919"/>
                  <a:pt x="471450" y="164871"/>
                </a:cubicBezTo>
                <a:close/>
                <a:moveTo>
                  <a:pt x="23808" y="164871"/>
                </a:moveTo>
                <a:cubicBezTo>
                  <a:pt x="36950" y="164919"/>
                  <a:pt x="47568" y="175544"/>
                  <a:pt x="47616" y="188696"/>
                </a:cubicBezTo>
                <a:lnTo>
                  <a:pt x="47616" y="283994"/>
                </a:lnTo>
                <a:cubicBezTo>
                  <a:pt x="47616" y="297146"/>
                  <a:pt x="36950" y="307819"/>
                  <a:pt x="23808" y="307819"/>
                </a:cubicBezTo>
                <a:cubicBezTo>
                  <a:pt x="10666" y="307819"/>
                  <a:pt x="0" y="297146"/>
                  <a:pt x="0" y="283994"/>
                </a:cubicBezTo>
                <a:lnTo>
                  <a:pt x="0" y="188696"/>
                </a:lnTo>
                <a:cubicBezTo>
                  <a:pt x="48" y="175544"/>
                  <a:pt x="10666" y="164919"/>
                  <a:pt x="23808" y="164871"/>
                </a:cubicBezTo>
                <a:close/>
                <a:moveTo>
                  <a:pt x="334515" y="135119"/>
                </a:moveTo>
                <a:cubicBezTo>
                  <a:pt x="311521" y="135167"/>
                  <a:pt x="292907" y="153797"/>
                  <a:pt x="292860" y="176811"/>
                </a:cubicBezTo>
                <a:cubicBezTo>
                  <a:pt x="292860" y="193679"/>
                  <a:pt x="303000" y="208879"/>
                  <a:pt x="318567" y="215311"/>
                </a:cubicBezTo>
                <a:cubicBezTo>
                  <a:pt x="334134" y="221792"/>
                  <a:pt x="352034" y="218218"/>
                  <a:pt x="363983" y="206306"/>
                </a:cubicBezTo>
                <a:cubicBezTo>
                  <a:pt x="375885" y="194346"/>
                  <a:pt x="379455" y="176430"/>
                  <a:pt x="372981" y="160849"/>
                </a:cubicBezTo>
                <a:cubicBezTo>
                  <a:pt x="366554" y="145268"/>
                  <a:pt x="351368" y="135119"/>
                  <a:pt x="334515" y="135119"/>
                </a:cubicBezTo>
                <a:close/>
                <a:moveTo>
                  <a:pt x="160716" y="135119"/>
                </a:moveTo>
                <a:cubicBezTo>
                  <a:pt x="137722" y="135167"/>
                  <a:pt x="119108" y="153797"/>
                  <a:pt x="119061" y="176811"/>
                </a:cubicBezTo>
                <a:cubicBezTo>
                  <a:pt x="119061" y="193679"/>
                  <a:pt x="129201" y="208879"/>
                  <a:pt x="144768" y="215311"/>
                </a:cubicBezTo>
                <a:cubicBezTo>
                  <a:pt x="160335" y="221792"/>
                  <a:pt x="178235" y="218218"/>
                  <a:pt x="190184" y="206306"/>
                </a:cubicBezTo>
                <a:cubicBezTo>
                  <a:pt x="202086" y="194346"/>
                  <a:pt x="205656" y="176430"/>
                  <a:pt x="199182" y="160849"/>
                </a:cubicBezTo>
                <a:cubicBezTo>
                  <a:pt x="192755" y="145268"/>
                  <a:pt x="177569" y="135119"/>
                  <a:pt x="160716" y="135119"/>
                </a:cubicBezTo>
                <a:close/>
                <a:moveTo>
                  <a:pt x="325214" y="130062"/>
                </a:moveTo>
                <a:cubicBezTo>
                  <a:pt x="334262" y="128258"/>
                  <a:pt x="343834" y="129080"/>
                  <a:pt x="352738" y="132770"/>
                </a:cubicBezTo>
                <a:cubicBezTo>
                  <a:pt x="370501" y="140151"/>
                  <a:pt x="382120" y="157533"/>
                  <a:pt x="382120" y="176771"/>
                </a:cubicBezTo>
                <a:cubicBezTo>
                  <a:pt x="382072" y="203057"/>
                  <a:pt x="360786" y="224343"/>
                  <a:pt x="334500" y="224391"/>
                </a:cubicBezTo>
                <a:cubicBezTo>
                  <a:pt x="315262" y="224391"/>
                  <a:pt x="297880" y="212772"/>
                  <a:pt x="290499" y="195009"/>
                </a:cubicBezTo>
                <a:cubicBezTo>
                  <a:pt x="283118" y="177200"/>
                  <a:pt x="287213" y="156723"/>
                  <a:pt x="300833" y="143104"/>
                </a:cubicBezTo>
                <a:cubicBezTo>
                  <a:pt x="307643" y="136294"/>
                  <a:pt x="316167" y="131865"/>
                  <a:pt x="325214" y="130062"/>
                </a:cubicBezTo>
                <a:close/>
                <a:moveTo>
                  <a:pt x="151415" y="130062"/>
                </a:moveTo>
                <a:cubicBezTo>
                  <a:pt x="160463" y="128258"/>
                  <a:pt x="170035" y="129080"/>
                  <a:pt x="178939" y="132770"/>
                </a:cubicBezTo>
                <a:cubicBezTo>
                  <a:pt x="196702" y="140151"/>
                  <a:pt x="208321" y="157533"/>
                  <a:pt x="208321" y="176771"/>
                </a:cubicBezTo>
                <a:cubicBezTo>
                  <a:pt x="208273" y="203057"/>
                  <a:pt x="186987" y="224343"/>
                  <a:pt x="160701" y="224391"/>
                </a:cubicBezTo>
                <a:cubicBezTo>
                  <a:pt x="141463" y="224391"/>
                  <a:pt x="124081" y="212772"/>
                  <a:pt x="116700" y="195009"/>
                </a:cubicBezTo>
                <a:cubicBezTo>
                  <a:pt x="109319" y="177200"/>
                  <a:pt x="113414" y="156723"/>
                  <a:pt x="127034" y="143104"/>
                </a:cubicBezTo>
                <a:cubicBezTo>
                  <a:pt x="133844" y="136294"/>
                  <a:pt x="142368" y="131865"/>
                  <a:pt x="151415" y="130062"/>
                </a:cubicBezTo>
                <a:close/>
                <a:moveTo>
                  <a:pt x="334515" y="123207"/>
                </a:moveTo>
                <a:cubicBezTo>
                  <a:pt x="312854" y="123207"/>
                  <a:pt x="293336" y="136263"/>
                  <a:pt x="285052" y="156275"/>
                </a:cubicBezTo>
                <a:cubicBezTo>
                  <a:pt x="276769" y="176335"/>
                  <a:pt x="281339" y="199397"/>
                  <a:pt x="296668" y="214692"/>
                </a:cubicBezTo>
                <a:cubicBezTo>
                  <a:pt x="311950" y="230035"/>
                  <a:pt x="334991" y="234609"/>
                  <a:pt x="355033" y="226318"/>
                </a:cubicBezTo>
                <a:cubicBezTo>
                  <a:pt x="375028" y="218027"/>
                  <a:pt x="388072" y="198491"/>
                  <a:pt x="388072" y="176811"/>
                </a:cubicBezTo>
                <a:cubicBezTo>
                  <a:pt x="388072" y="147222"/>
                  <a:pt x="364079" y="123207"/>
                  <a:pt x="334515" y="123207"/>
                </a:cubicBezTo>
                <a:close/>
                <a:moveTo>
                  <a:pt x="160716" y="123207"/>
                </a:moveTo>
                <a:cubicBezTo>
                  <a:pt x="139055" y="123207"/>
                  <a:pt x="119537" y="136263"/>
                  <a:pt x="111253" y="156275"/>
                </a:cubicBezTo>
                <a:cubicBezTo>
                  <a:pt x="102970" y="176335"/>
                  <a:pt x="107540" y="199397"/>
                  <a:pt x="122869" y="214692"/>
                </a:cubicBezTo>
                <a:cubicBezTo>
                  <a:pt x="138151" y="230035"/>
                  <a:pt x="161192" y="234609"/>
                  <a:pt x="181234" y="226318"/>
                </a:cubicBezTo>
                <a:cubicBezTo>
                  <a:pt x="201229" y="218027"/>
                  <a:pt x="214273" y="198491"/>
                  <a:pt x="214273" y="176811"/>
                </a:cubicBezTo>
                <a:cubicBezTo>
                  <a:pt x="214273" y="147222"/>
                  <a:pt x="190280" y="123207"/>
                  <a:pt x="160716" y="123207"/>
                </a:cubicBezTo>
                <a:close/>
                <a:moveTo>
                  <a:pt x="97613" y="59524"/>
                </a:moveTo>
                <a:lnTo>
                  <a:pt x="397594" y="59524"/>
                </a:lnTo>
                <a:cubicBezTo>
                  <a:pt x="412069" y="59524"/>
                  <a:pt x="423783" y="71241"/>
                  <a:pt x="423783" y="85721"/>
                </a:cubicBezTo>
                <a:lnTo>
                  <a:pt x="423783" y="386373"/>
                </a:lnTo>
                <a:cubicBezTo>
                  <a:pt x="423783" y="400853"/>
                  <a:pt x="412069" y="412570"/>
                  <a:pt x="397594" y="412570"/>
                </a:cubicBezTo>
                <a:lnTo>
                  <a:pt x="97613" y="412570"/>
                </a:lnTo>
                <a:cubicBezTo>
                  <a:pt x="83138" y="412570"/>
                  <a:pt x="71424" y="400853"/>
                  <a:pt x="71424" y="386373"/>
                </a:cubicBezTo>
                <a:lnTo>
                  <a:pt x="71424" y="85721"/>
                </a:lnTo>
                <a:cubicBezTo>
                  <a:pt x="71424" y="71241"/>
                  <a:pt x="83138" y="59524"/>
                  <a:pt x="97613" y="59524"/>
                </a:cubicBezTo>
                <a:close/>
                <a:moveTo>
                  <a:pt x="386881" y="47616"/>
                </a:moveTo>
                <a:lnTo>
                  <a:pt x="397594" y="47616"/>
                </a:lnTo>
                <a:cubicBezTo>
                  <a:pt x="418640" y="47616"/>
                  <a:pt x="435687" y="64668"/>
                  <a:pt x="435687" y="85721"/>
                </a:cubicBezTo>
                <a:lnTo>
                  <a:pt x="435687" y="386373"/>
                </a:lnTo>
                <a:cubicBezTo>
                  <a:pt x="435687" y="407426"/>
                  <a:pt x="418640" y="424478"/>
                  <a:pt x="397594" y="424478"/>
                </a:cubicBezTo>
                <a:lnTo>
                  <a:pt x="386881" y="424478"/>
                </a:lnTo>
                <a:lnTo>
                  <a:pt x="386881" y="412574"/>
                </a:lnTo>
                <a:lnTo>
                  <a:pt x="423784" y="412574"/>
                </a:lnTo>
                <a:lnTo>
                  <a:pt x="423784" y="59520"/>
                </a:lnTo>
                <a:lnTo>
                  <a:pt x="386881" y="59520"/>
                </a:lnTo>
                <a:close/>
                <a:moveTo>
                  <a:pt x="97613" y="47616"/>
                </a:moveTo>
                <a:lnTo>
                  <a:pt x="108327" y="47616"/>
                </a:lnTo>
                <a:lnTo>
                  <a:pt x="108327" y="59520"/>
                </a:lnTo>
                <a:lnTo>
                  <a:pt x="70829" y="59520"/>
                </a:lnTo>
                <a:lnTo>
                  <a:pt x="70829" y="412574"/>
                </a:lnTo>
                <a:lnTo>
                  <a:pt x="108327" y="412574"/>
                </a:lnTo>
                <a:lnTo>
                  <a:pt x="108327" y="424478"/>
                </a:lnTo>
                <a:lnTo>
                  <a:pt x="97613" y="424478"/>
                </a:lnTo>
                <a:cubicBezTo>
                  <a:pt x="76567" y="424478"/>
                  <a:pt x="59520" y="407426"/>
                  <a:pt x="59520" y="386373"/>
                </a:cubicBezTo>
                <a:lnTo>
                  <a:pt x="59520" y="85721"/>
                </a:lnTo>
                <a:cubicBezTo>
                  <a:pt x="59520" y="64668"/>
                  <a:pt x="76567" y="47616"/>
                  <a:pt x="97613" y="47616"/>
                </a:cubicBezTo>
                <a:close/>
                <a:moveTo>
                  <a:pt x="127373" y="11904"/>
                </a:moveTo>
                <a:lnTo>
                  <a:pt x="367835" y="11904"/>
                </a:lnTo>
                <a:cubicBezTo>
                  <a:pt x="371787" y="11904"/>
                  <a:pt x="374977" y="15094"/>
                  <a:pt x="374977" y="19046"/>
                </a:cubicBezTo>
                <a:lnTo>
                  <a:pt x="374977" y="47616"/>
                </a:lnTo>
                <a:lnTo>
                  <a:pt x="380929" y="47616"/>
                </a:lnTo>
                <a:lnTo>
                  <a:pt x="380929" y="53568"/>
                </a:lnTo>
                <a:lnTo>
                  <a:pt x="114279" y="53568"/>
                </a:lnTo>
                <a:lnTo>
                  <a:pt x="114279" y="47616"/>
                </a:lnTo>
                <a:lnTo>
                  <a:pt x="120231" y="47616"/>
                </a:lnTo>
                <a:lnTo>
                  <a:pt x="120231" y="19046"/>
                </a:lnTo>
                <a:cubicBezTo>
                  <a:pt x="120231" y="15094"/>
                  <a:pt x="123421" y="11904"/>
                  <a:pt x="127373" y="11904"/>
                </a:cubicBezTo>
                <a:close/>
                <a:moveTo>
                  <a:pt x="127373" y="0"/>
                </a:moveTo>
                <a:lnTo>
                  <a:pt x="367835" y="0"/>
                </a:lnTo>
                <a:cubicBezTo>
                  <a:pt x="378358" y="0"/>
                  <a:pt x="386881" y="8523"/>
                  <a:pt x="386881" y="19046"/>
                </a:cubicBezTo>
                <a:lnTo>
                  <a:pt x="386881" y="47616"/>
                </a:lnTo>
                <a:lnTo>
                  <a:pt x="380929" y="47616"/>
                </a:lnTo>
                <a:lnTo>
                  <a:pt x="380929" y="19046"/>
                </a:lnTo>
                <a:cubicBezTo>
                  <a:pt x="380929" y="11809"/>
                  <a:pt x="375072" y="5952"/>
                  <a:pt x="367835" y="5952"/>
                </a:cubicBezTo>
                <a:lnTo>
                  <a:pt x="127373" y="5952"/>
                </a:lnTo>
                <a:cubicBezTo>
                  <a:pt x="120136" y="5952"/>
                  <a:pt x="114279" y="11809"/>
                  <a:pt x="114279" y="19046"/>
                </a:cubicBezTo>
                <a:lnTo>
                  <a:pt x="114279" y="47616"/>
                </a:lnTo>
                <a:lnTo>
                  <a:pt x="108327" y="47616"/>
                </a:lnTo>
                <a:lnTo>
                  <a:pt x="108327" y="19046"/>
                </a:lnTo>
                <a:cubicBezTo>
                  <a:pt x="108327" y="8523"/>
                  <a:pt x="116850" y="0"/>
                  <a:pt x="127373" y="0"/>
                </a:cubicBezTo>
                <a:close/>
              </a:path>
            </a:pathLst>
          </a:custGeom>
          <a:solidFill>
            <a:schemeClr val="tx2"/>
          </a:solidFill>
          <a:ln>
            <a:noFill/>
          </a:ln>
        </p:spPr>
      </p:sp>
      <p:sp>
        <p:nvSpPr>
          <p:cNvPr id="77" name="文本框 76">
            <a:extLst>
              <a:ext uri="{FF2B5EF4-FFF2-40B4-BE49-F238E27FC236}">
                <a16:creationId xmlns:a16="http://schemas.microsoft.com/office/drawing/2014/main" id="{D4B372A8-EA00-4F26-964F-E4D6CE68996C}"/>
              </a:ext>
            </a:extLst>
          </p:cNvPr>
          <p:cNvSpPr txBox="1"/>
          <p:nvPr/>
        </p:nvSpPr>
        <p:spPr>
          <a:xfrm>
            <a:off x="8426930" y="3365300"/>
            <a:ext cx="2760732" cy="42897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多组学生命大数据与人工智能的一体化平台</a:t>
            </a:r>
            <a:r>
              <a:rPr lang="zh-CN" altLang="en-US" sz="1100" dirty="0">
                <a:solidFill>
                  <a:srgbClr val="000000"/>
                </a:solidFill>
                <a:latin typeface="微软雅黑" panose="020B0503020204020204" pitchFamily="34" charset="-122"/>
                <a:ea typeface="微软雅黑" panose="020B0503020204020204" pitchFamily="34" charset="-122"/>
                <a:cs typeface="Arial"/>
              </a:rPr>
              <a:t>：</a:t>
            </a:r>
            <a:r>
              <a:rPr kumimoji="0" lang="zh-CN" altLang="en-US"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云检科技</a:t>
            </a:r>
          </a:p>
        </p:txBody>
      </p:sp>
    </p:spTree>
    <p:custDataLst>
      <p:tags r:id="rId1"/>
    </p:custDataLst>
    <p:extLst>
      <p:ext uri="{BB962C8B-B14F-4D97-AF65-F5344CB8AC3E}">
        <p14:creationId xmlns:p14="http://schemas.microsoft.com/office/powerpoint/2010/main" val="106293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从工业产品数字孪生延伸到人的数字孪生</a:t>
            </a:r>
          </a:p>
        </p:txBody>
      </p:sp>
      <p:sp>
        <p:nvSpPr>
          <p:cNvPr id="11" name="矩形 10"/>
          <p:cNvSpPr/>
          <p:nvPr/>
        </p:nvSpPr>
        <p:spPr>
          <a:xfrm>
            <a:off x="1135627" y="1177137"/>
            <a:ext cx="4103242" cy="619432"/>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2000" b="1" dirty="0">
                <a:latin typeface="微软雅黑" pitchFamily="34" charset="-122"/>
                <a:ea typeface="微软雅黑" pitchFamily="34" charset="-122"/>
              </a:rPr>
              <a:t>工业产品的数字孪生</a:t>
            </a:r>
            <a:endParaRPr kumimoji="1" lang="en-US" altLang="zh-CN" sz="2000" b="1" dirty="0">
              <a:latin typeface="微软雅黑" pitchFamily="34" charset="-122"/>
              <a:ea typeface="微软雅黑" pitchFamily="34" charset="-122"/>
            </a:endParaRPr>
          </a:p>
        </p:txBody>
      </p:sp>
      <p:sp>
        <p:nvSpPr>
          <p:cNvPr id="12" name="虚尾箭头 11"/>
          <p:cNvSpPr/>
          <p:nvPr/>
        </p:nvSpPr>
        <p:spPr>
          <a:xfrm>
            <a:off x="5497130" y="2633533"/>
            <a:ext cx="830494" cy="1437022"/>
          </a:xfrm>
          <a:prstGeom prst="stripedRight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800" dirty="0">
                <a:latin typeface="微软雅黑" pitchFamily="34" charset="-122"/>
                <a:ea typeface="微软雅黑" pitchFamily="34" charset="-122"/>
              </a:rPr>
              <a:t>延伸</a:t>
            </a:r>
          </a:p>
        </p:txBody>
      </p:sp>
      <p:sp>
        <p:nvSpPr>
          <p:cNvPr id="13" name="矩形 12"/>
          <p:cNvSpPr/>
          <p:nvPr/>
        </p:nvSpPr>
        <p:spPr>
          <a:xfrm>
            <a:off x="6558445" y="1177137"/>
            <a:ext cx="4293275" cy="619432"/>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zh-CN" altLang="en-US" sz="2000" b="1" dirty="0">
                <a:latin typeface="微软雅黑" pitchFamily="34" charset="-122"/>
                <a:ea typeface="微软雅黑" pitchFamily="34" charset="-122"/>
              </a:rPr>
              <a:t>人的数字孪生</a:t>
            </a:r>
            <a:endParaRPr kumimoji="1" lang="en-US" altLang="zh-CN" sz="2000" b="1" dirty="0">
              <a:latin typeface="微软雅黑" pitchFamily="34" charset="-122"/>
              <a:ea typeface="微软雅黑" pitchFamily="34" charset="-122"/>
            </a:endParaRPr>
          </a:p>
        </p:txBody>
      </p:sp>
      <p:sp>
        <p:nvSpPr>
          <p:cNvPr id="14" name="矩形 13"/>
          <p:cNvSpPr/>
          <p:nvPr/>
        </p:nvSpPr>
        <p:spPr>
          <a:xfrm>
            <a:off x="1135627" y="1796570"/>
            <a:ext cx="4103242" cy="2745932"/>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nSpc>
                <a:spcPct val="200000"/>
              </a:lnSpc>
            </a:pPr>
            <a:r>
              <a:rPr lang="en-US" altLang="zh-CN" dirty="0">
                <a:solidFill>
                  <a:srgbClr val="000000"/>
                </a:solidFill>
                <a:latin typeface="Microsoft YaHei" charset="-122"/>
                <a:ea typeface="Microsoft YaHei" charset="-122"/>
                <a:cs typeface="Microsoft YaHei" charset="-122"/>
              </a:rPr>
              <a:t>1.</a:t>
            </a:r>
            <a:r>
              <a:rPr lang="zh-CN" altLang="en-US" dirty="0">
                <a:solidFill>
                  <a:srgbClr val="000000"/>
                </a:solidFill>
                <a:latin typeface="Microsoft YaHei" charset="-122"/>
                <a:ea typeface="Microsoft YaHei" charset="-122"/>
                <a:cs typeface="Microsoft YaHei" charset="-122"/>
              </a:rPr>
              <a:t> </a:t>
            </a:r>
            <a:r>
              <a:rPr lang="en-US" altLang="zh-CN" dirty="0">
                <a:solidFill>
                  <a:srgbClr val="000000"/>
                </a:solidFill>
                <a:latin typeface="Microsoft YaHei" charset="-122"/>
                <a:ea typeface="Microsoft YaHei" charset="-122"/>
                <a:cs typeface="Microsoft YaHei" charset="-122"/>
              </a:rPr>
              <a:t>CAD</a:t>
            </a:r>
            <a:r>
              <a:rPr lang="zh-CN" altLang="en-US" dirty="0">
                <a:solidFill>
                  <a:srgbClr val="000000"/>
                </a:solidFill>
                <a:latin typeface="Microsoft YaHei" charset="-122"/>
                <a:ea typeface="Microsoft YaHei" charset="-122"/>
                <a:cs typeface="Microsoft YaHei" charset="-122"/>
              </a:rPr>
              <a:t> 结构、外型渲染</a:t>
            </a:r>
          </a:p>
          <a:p>
            <a:pPr>
              <a:lnSpc>
                <a:spcPct val="200000"/>
              </a:lnSpc>
            </a:pPr>
            <a:r>
              <a:rPr lang="en-US" altLang="zh-CN" dirty="0">
                <a:solidFill>
                  <a:srgbClr val="000000"/>
                </a:solidFill>
                <a:latin typeface="Microsoft YaHei" charset="-122"/>
                <a:ea typeface="Microsoft YaHei" charset="-122"/>
                <a:cs typeface="Microsoft YaHei" charset="-122"/>
              </a:rPr>
              <a:t>2.</a:t>
            </a:r>
            <a:r>
              <a:rPr lang="zh-CN" altLang="en-US" dirty="0">
                <a:solidFill>
                  <a:srgbClr val="000000"/>
                </a:solidFill>
                <a:latin typeface="Microsoft YaHei" charset="-122"/>
                <a:ea typeface="Microsoft YaHei" charset="-122"/>
                <a:cs typeface="Microsoft YaHei" charset="-122"/>
              </a:rPr>
              <a:t> </a:t>
            </a:r>
            <a:r>
              <a:rPr lang="en-US" altLang="zh-CN" dirty="0">
                <a:solidFill>
                  <a:srgbClr val="000000"/>
                </a:solidFill>
                <a:latin typeface="Microsoft YaHei" charset="-122"/>
                <a:ea typeface="Microsoft YaHei" charset="-122"/>
                <a:cs typeface="Microsoft YaHei" charset="-122"/>
              </a:rPr>
              <a:t>CAE</a:t>
            </a:r>
            <a:r>
              <a:rPr lang="zh-CN" altLang="en-US" dirty="0">
                <a:solidFill>
                  <a:srgbClr val="000000"/>
                </a:solidFill>
                <a:latin typeface="Microsoft YaHei" charset="-122"/>
                <a:ea typeface="Microsoft YaHei" charset="-122"/>
                <a:cs typeface="Microsoft YaHei" charset="-122"/>
              </a:rPr>
              <a:t> 功能仿真</a:t>
            </a:r>
            <a:endParaRPr lang="en-US" altLang="zh-CN" dirty="0">
              <a:solidFill>
                <a:srgbClr val="000000"/>
              </a:solidFill>
              <a:latin typeface="Microsoft YaHei" charset="-122"/>
              <a:ea typeface="Microsoft YaHei" charset="-122"/>
              <a:cs typeface="Microsoft YaHei" charset="-122"/>
            </a:endParaRPr>
          </a:p>
          <a:p>
            <a:pPr>
              <a:lnSpc>
                <a:spcPct val="200000"/>
              </a:lnSpc>
            </a:pPr>
            <a:r>
              <a:rPr lang="en-US" altLang="zh-CN" dirty="0">
                <a:solidFill>
                  <a:srgbClr val="000000"/>
                </a:solidFill>
                <a:latin typeface="Microsoft YaHei" charset="-122"/>
                <a:ea typeface="Microsoft YaHei" charset="-122"/>
                <a:cs typeface="Microsoft YaHei" charset="-122"/>
              </a:rPr>
              <a:t>3.</a:t>
            </a:r>
            <a:r>
              <a:rPr lang="zh-CN" altLang="en-US" dirty="0">
                <a:solidFill>
                  <a:srgbClr val="000000"/>
                </a:solidFill>
                <a:latin typeface="Microsoft YaHei" charset="-122"/>
                <a:ea typeface="Microsoft YaHei" charset="-122"/>
                <a:cs typeface="Microsoft YaHei" charset="-122"/>
              </a:rPr>
              <a:t> </a:t>
            </a:r>
            <a:r>
              <a:rPr lang="en-US" altLang="zh-CN" dirty="0">
                <a:solidFill>
                  <a:srgbClr val="000000"/>
                </a:solidFill>
                <a:latin typeface="Microsoft YaHei" charset="-122"/>
                <a:ea typeface="Microsoft YaHei" charset="-122"/>
                <a:cs typeface="Microsoft YaHei" charset="-122"/>
              </a:rPr>
              <a:t>CAE</a:t>
            </a:r>
            <a:r>
              <a:rPr lang="zh-CN" altLang="en-US" dirty="0">
                <a:solidFill>
                  <a:srgbClr val="000000"/>
                </a:solidFill>
                <a:latin typeface="Microsoft YaHei" charset="-122"/>
                <a:ea typeface="Microsoft YaHei" charset="-122"/>
                <a:cs typeface="Microsoft YaHei" charset="-122"/>
              </a:rPr>
              <a:t> 材料、应力等基础分析</a:t>
            </a:r>
          </a:p>
          <a:p>
            <a:pPr algn="ctr"/>
            <a:endParaRPr kumimoji="1" lang="zh-CN" altLang="en-US" sz="1600" dirty="0">
              <a:latin typeface="微软雅黑" pitchFamily="34" charset="-122"/>
              <a:ea typeface="微软雅黑" pitchFamily="34" charset="-122"/>
            </a:endParaRPr>
          </a:p>
        </p:txBody>
      </p:sp>
      <p:sp>
        <p:nvSpPr>
          <p:cNvPr id="15" name="矩形 14"/>
          <p:cNvSpPr/>
          <p:nvPr/>
        </p:nvSpPr>
        <p:spPr>
          <a:xfrm>
            <a:off x="6585885" y="1796570"/>
            <a:ext cx="4254179" cy="274593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indent="-342900">
              <a:lnSpc>
                <a:spcPct val="200000"/>
              </a:lnSpc>
              <a:buAutoNum type="arabicPeriod"/>
            </a:pPr>
            <a:r>
              <a:rPr lang="zh-CN" altLang="en-US" dirty="0">
                <a:solidFill>
                  <a:srgbClr val="000000"/>
                </a:solidFill>
                <a:latin typeface="Microsoft YaHei" charset="-122"/>
                <a:ea typeface="Microsoft YaHei" charset="-122"/>
                <a:cs typeface="Microsoft YaHei" charset="-122"/>
              </a:rPr>
              <a:t>解剖学：通过影像建立</a:t>
            </a:r>
            <a:r>
              <a:rPr lang="en-US" altLang="zh-CN" dirty="0">
                <a:solidFill>
                  <a:srgbClr val="000000"/>
                </a:solidFill>
                <a:latin typeface="Microsoft YaHei" charset="-122"/>
                <a:ea typeface="Microsoft YaHei" charset="-122"/>
                <a:cs typeface="Microsoft YaHei" charset="-122"/>
              </a:rPr>
              <a:t>3D</a:t>
            </a:r>
            <a:r>
              <a:rPr lang="zh-CN" altLang="en-US" dirty="0">
                <a:solidFill>
                  <a:srgbClr val="000000"/>
                </a:solidFill>
                <a:latin typeface="Microsoft YaHei" charset="-122"/>
                <a:ea typeface="Microsoft YaHei" charset="-122"/>
                <a:cs typeface="Microsoft YaHei" charset="-122"/>
              </a:rPr>
              <a:t>结构</a:t>
            </a:r>
            <a:endParaRPr lang="en-US" altLang="zh-CN" dirty="0">
              <a:solidFill>
                <a:srgbClr val="000000"/>
              </a:solidFill>
              <a:latin typeface="Microsoft YaHei" charset="-122"/>
              <a:ea typeface="Microsoft YaHei" charset="-122"/>
              <a:cs typeface="Microsoft YaHei" charset="-122"/>
            </a:endParaRPr>
          </a:p>
          <a:p>
            <a:pPr indent="-342900">
              <a:lnSpc>
                <a:spcPct val="200000"/>
              </a:lnSpc>
              <a:buAutoNum type="arabicPeriod"/>
            </a:pPr>
            <a:r>
              <a:rPr lang="zh-CN" altLang="en-US" dirty="0">
                <a:solidFill>
                  <a:srgbClr val="000000"/>
                </a:solidFill>
                <a:latin typeface="Microsoft YaHei" charset="-122"/>
                <a:ea typeface="Microsoft YaHei" charset="-122"/>
                <a:cs typeface="Microsoft YaHei" charset="-122"/>
              </a:rPr>
              <a:t>生理学</a:t>
            </a:r>
            <a:r>
              <a:rPr lang="en-US" altLang="zh-CN" dirty="0">
                <a:solidFill>
                  <a:srgbClr val="000000"/>
                </a:solidFill>
                <a:latin typeface="Microsoft YaHei" charset="-122"/>
                <a:ea typeface="Microsoft YaHei" charset="-122"/>
                <a:cs typeface="Microsoft YaHei" charset="-122"/>
              </a:rPr>
              <a:t>/</a:t>
            </a:r>
            <a:r>
              <a:rPr lang="zh-CN" altLang="en-US" dirty="0">
                <a:solidFill>
                  <a:srgbClr val="000000"/>
                </a:solidFill>
                <a:latin typeface="Microsoft YaHei" charset="-122"/>
                <a:ea typeface="Microsoft YaHei" charset="-122"/>
                <a:cs typeface="Microsoft YaHei" charset="-122"/>
              </a:rPr>
              <a:t>病理学：根据检查数据构建仿真运行</a:t>
            </a:r>
            <a:endParaRPr lang="en-US" altLang="zh-CN" dirty="0">
              <a:solidFill>
                <a:srgbClr val="000000"/>
              </a:solidFill>
              <a:latin typeface="Microsoft YaHei" charset="-122"/>
              <a:ea typeface="Microsoft YaHei" charset="-122"/>
              <a:cs typeface="Microsoft YaHei" charset="-122"/>
            </a:endParaRPr>
          </a:p>
          <a:p>
            <a:pPr indent="-342900">
              <a:lnSpc>
                <a:spcPct val="200000"/>
              </a:lnSpc>
              <a:buAutoNum type="arabicPeriod"/>
            </a:pPr>
            <a:r>
              <a:rPr lang="zh-CN" altLang="en-US" dirty="0">
                <a:solidFill>
                  <a:srgbClr val="000000"/>
                </a:solidFill>
                <a:latin typeface="Microsoft YaHei" charset="-122"/>
                <a:ea typeface="Microsoft YaHei" charset="-122"/>
                <a:cs typeface="Microsoft YaHei" charset="-122"/>
              </a:rPr>
              <a:t>组学：根据检查数据分析人体组织器官的功能和代谢状态</a:t>
            </a:r>
          </a:p>
        </p:txBody>
      </p:sp>
      <p:sp>
        <p:nvSpPr>
          <p:cNvPr id="16" name="矩形 15"/>
          <p:cNvSpPr/>
          <p:nvPr/>
        </p:nvSpPr>
        <p:spPr>
          <a:xfrm>
            <a:off x="1135627" y="4542502"/>
            <a:ext cx="4103242" cy="54569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zh-CN" altLang="en-US" sz="1800" dirty="0">
                <a:latin typeface="微软雅黑" pitchFamily="34" charset="-122"/>
                <a:ea typeface="微软雅黑" pitchFamily="34" charset="-122"/>
              </a:rPr>
              <a:t>设备传感器</a:t>
            </a:r>
            <a:r>
              <a:rPr kumimoji="1" lang="en-US" altLang="zh-CN" sz="1800" dirty="0">
                <a:latin typeface="微软雅黑" pitchFamily="34" charset="-122"/>
                <a:ea typeface="微软雅黑" pitchFamily="34" charset="-122"/>
              </a:rPr>
              <a:t>+</a:t>
            </a:r>
            <a:r>
              <a:rPr kumimoji="1" lang="zh-CN" altLang="en-US" dirty="0">
                <a:latin typeface="微软雅黑" pitchFamily="34" charset="-122"/>
                <a:ea typeface="微软雅黑" pitchFamily="34" charset="-122"/>
              </a:rPr>
              <a:t>物联网</a:t>
            </a:r>
            <a:endParaRPr kumimoji="1" lang="zh-CN" altLang="en-US" sz="1800" dirty="0">
              <a:latin typeface="微软雅黑" pitchFamily="34" charset="-122"/>
              <a:ea typeface="微软雅黑" pitchFamily="34" charset="-122"/>
            </a:endParaRPr>
          </a:p>
        </p:txBody>
      </p:sp>
      <p:sp>
        <p:nvSpPr>
          <p:cNvPr id="17" name="矩形 16"/>
          <p:cNvSpPr/>
          <p:nvPr/>
        </p:nvSpPr>
        <p:spPr>
          <a:xfrm>
            <a:off x="6558445" y="4542501"/>
            <a:ext cx="4293275" cy="54569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zh-CN" altLang="en-US" sz="1800" dirty="0">
                <a:latin typeface="微软雅黑" pitchFamily="34" charset="-122"/>
                <a:ea typeface="微软雅黑" pitchFamily="34" charset="-122"/>
              </a:rPr>
              <a:t>穿戴传感器</a:t>
            </a:r>
            <a:r>
              <a:rPr kumimoji="1" lang="en-US" altLang="zh-CN" sz="1800" dirty="0">
                <a:latin typeface="微软雅黑" pitchFamily="34" charset="-122"/>
                <a:ea typeface="微软雅黑" pitchFamily="34" charset="-122"/>
              </a:rPr>
              <a:t>+</a:t>
            </a:r>
            <a:r>
              <a:rPr kumimoji="1" lang="zh-CN" altLang="en-US" dirty="0">
                <a:latin typeface="微软雅黑" pitchFamily="34" charset="-122"/>
                <a:ea typeface="微软雅黑" pitchFamily="34" charset="-122"/>
              </a:rPr>
              <a:t>物联网</a:t>
            </a:r>
            <a:endParaRPr kumimoji="1" lang="zh-CN" altLang="en-US" sz="1800" dirty="0">
              <a:latin typeface="微软雅黑" pitchFamily="34" charset="-122"/>
              <a:ea typeface="微软雅黑" pitchFamily="34" charset="-122"/>
            </a:endParaRPr>
          </a:p>
        </p:txBody>
      </p:sp>
      <p:sp>
        <p:nvSpPr>
          <p:cNvPr id="18" name="矩形 17"/>
          <p:cNvSpPr/>
          <p:nvPr/>
        </p:nvSpPr>
        <p:spPr>
          <a:xfrm>
            <a:off x="1135626" y="5088192"/>
            <a:ext cx="4103242" cy="54569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zh-CN" altLang="en-US" sz="1800" dirty="0">
                <a:latin typeface="微软雅黑" pitchFamily="34" charset="-122"/>
                <a:ea typeface="微软雅黑" pitchFamily="34" charset="-122"/>
              </a:rPr>
              <a:t>产品全生命周期运行与反馈数据</a:t>
            </a:r>
          </a:p>
        </p:txBody>
      </p:sp>
      <p:sp>
        <p:nvSpPr>
          <p:cNvPr id="20" name="矩形 19"/>
          <p:cNvSpPr/>
          <p:nvPr/>
        </p:nvSpPr>
        <p:spPr>
          <a:xfrm>
            <a:off x="6558446" y="5088192"/>
            <a:ext cx="4293275" cy="54569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zh-CN" altLang="en-US" dirty="0">
                <a:latin typeface="微软雅黑" pitchFamily="34" charset="-122"/>
                <a:ea typeface="微软雅黑" pitchFamily="34" charset="-122"/>
              </a:rPr>
              <a:t>诊疗 ｜ 买药 ｜ 保健 ｜ 运动 ｜ 饮食</a:t>
            </a:r>
            <a:endParaRPr kumimoji="1" lang="zh-CN" altLang="en-US" sz="1800" dirty="0">
              <a:latin typeface="微软雅黑" pitchFamily="34" charset="-122"/>
              <a:ea typeface="微软雅黑" pitchFamily="34" charset="-122"/>
            </a:endParaRPr>
          </a:p>
        </p:txBody>
      </p:sp>
    </p:spTree>
    <p:extLst>
      <p:ext uri="{BB962C8B-B14F-4D97-AF65-F5344CB8AC3E}">
        <p14:creationId xmlns:p14="http://schemas.microsoft.com/office/powerpoint/2010/main" val="1735131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defRPr/>
            </a:pPr>
            <a:r>
              <a:rPr kumimoji="1" lang="en-US" altLang="zh-CN" dirty="0"/>
              <a:t>5G</a:t>
            </a:r>
            <a:r>
              <a:rPr kumimoji="1" lang="zh-CN" altLang="en-US" dirty="0"/>
              <a:t>时代智能孪生协同平台（基于数字孪生的智能大协同）</a:t>
            </a:r>
            <a:endParaRPr lang="zh-CN" altLang="en-US" sz="3200" dirty="0"/>
          </a:p>
        </p:txBody>
      </p:sp>
      <p:sp>
        <p:nvSpPr>
          <p:cNvPr id="14" name="矩形 13">
            <a:extLst>
              <a:ext uri="{FF2B5EF4-FFF2-40B4-BE49-F238E27FC236}">
                <a16:creationId xmlns:a16="http://schemas.microsoft.com/office/drawing/2014/main" id="{9588FCC8-B528-48C7-A852-7CE552F31F0C}"/>
              </a:ext>
            </a:extLst>
          </p:cNvPr>
          <p:cNvSpPr/>
          <p:nvPr/>
        </p:nvSpPr>
        <p:spPr>
          <a:xfrm>
            <a:off x="0" y="5526055"/>
            <a:ext cx="12192000" cy="7137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C84D30F8-FCF2-4BEB-BAD9-0A017F05C421}"/>
              </a:ext>
            </a:extLst>
          </p:cNvPr>
          <p:cNvSpPr/>
          <p:nvPr/>
        </p:nvSpPr>
        <p:spPr>
          <a:xfrm>
            <a:off x="-611" y="6211407"/>
            <a:ext cx="12192000" cy="66506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16" name="文本框 15">
            <a:extLst>
              <a:ext uri="{FF2B5EF4-FFF2-40B4-BE49-F238E27FC236}">
                <a16:creationId xmlns:a16="http://schemas.microsoft.com/office/drawing/2014/main" id="{3E277F63-9BEF-40FA-9327-FAA1C5402FAA}"/>
              </a:ext>
            </a:extLst>
          </p:cNvPr>
          <p:cNvSpPr txBox="1"/>
          <p:nvPr/>
        </p:nvSpPr>
        <p:spPr>
          <a:xfrm>
            <a:off x="3040820" y="6345388"/>
            <a:ext cx="610913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uLnTx/>
                <a:uFillTx/>
                <a:latin typeface="微软雅黑" panose="020B0503020204020204" pitchFamily="34" charset="-122"/>
                <a:ea typeface="微软雅黑" panose="020B0503020204020204" pitchFamily="34" charset="-122"/>
                <a:cs typeface="Arial"/>
              </a:rPr>
              <a:t>智能</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孪生协同平台（</a:t>
            </a: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WebEx3.0</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a:t>
            </a:r>
            <a:endPar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itchFamily="34" charset="-122"/>
              <a:ea typeface="微软雅黑" pitchFamily="34" charset="-122"/>
              <a:cs typeface="Arial"/>
            </a:endParaRPr>
          </a:p>
        </p:txBody>
      </p:sp>
      <p:grpSp>
        <p:nvGrpSpPr>
          <p:cNvPr id="17" name="组合 16">
            <a:extLst>
              <a:ext uri="{FF2B5EF4-FFF2-40B4-BE49-F238E27FC236}">
                <a16:creationId xmlns:a16="http://schemas.microsoft.com/office/drawing/2014/main" id="{5810259E-F162-4FE6-89D3-19F0D0FFBDEC}"/>
              </a:ext>
            </a:extLst>
          </p:cNvPr>
          <p:cNvGrpSpPr/>
          <p:nvPr/>
        </p:nvGrpSpPr>
        <p:grpSpPr>
          <a:xfrm>
            <a:off x="478900" y="5723290"/>
            <a:ext cx="1960841" cy="319294"/>
            <a:chOff x="639779" y="5590531"/>
            <a:chExt cx="1960841" cy="319294"/>
          </a:xfrm>
        </p:grpSpPr>
        <p:sp>
          <p:nvSpPr>
            <p:cNvPr id="18" name="iconfont-1191-866884">
              <a:extLst>
                <a:ext uri="{FF2B5EF4-FFF2-40B4-BE49-F238E27FC236}">
                  <a16:creationId xmlns:a16="http://schemas.microsoft.com/office/drawing/2014/main" id="{23CE734C-49B8-4A26-B034-4D581FC4336C}"/>
                </a:ext>
              </a:extLst>
            </p:cNvPr>
            <p:cNvSpPr>
              <a:spLocks noChangeAspect="1"/>
            </p:cNvSpPr>
            <p:nvPr/>
          </p:nvSpPr>
          <p:spPr bwMode="auto">
            <a:xfrm>
              <a:off x="639779" y="5597788"/>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19" name="文本框 18">
              <a:extLst>
                <a:ext uri="{FF2B5EF4-FFF2-40B4-BE49-F238E27FC236}">
                  <a16:creationId xmlns:a16="http://schemas.microsoft.com/office/drawing/2014/main" id="{F439B9B8-B924-4DF9-A4FE-EC841D876078}"/>
                </a:ext>
              </a:extLst>
            </p:cNvPr>
            <p:cNvSpPr txBox="1"/>
            <p:nvPr/>
          </p:nvSpPr>
          <p:spPr>
            <a:xfrm>
              <a:off x="901439" y="5590531"/>
              <a:ext cx="1699181"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传感器</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物联网</a:t>
              </a:r>
            </a:p>
          </p:txBody>
        </p:sp>
      </p:grpSp>
      <p:sp>
        <p:nvSpPr>
          <p:cNvPr id="22" name="iconfont-1191-866884">
            <a:extLst>
              <a:ext uri="{FF2B5EF4-FFF2-40B4-BE49-F238E27FC236}">
                <a16:creationId xmlns:a16="http://schemas.microsoft.com/office/drawing/2014/main" id="{1CB9B361-5932-4C47-9CCA-AFA378587122}"/>
              </a:ext>
            </a:extLst>
          </p:cNvPr>
          <p:cNvSpPr>
            <a:spLocks noChangeAspect="1"/>
          </p:cNvSpPr>
          <p:nvPr/>
        </p:nvSpPr>
        <p:spPr bwMode="auto">
          <a:xfrm>
            <a:off x="2283983"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27" name="文本框 26">
            <a:extLst>
              <a:ext uri="{FF2B5EF4-FFF2-40B4-BE49-F238E27FC236}">
                <a16:creationId xmlns:a16="http://schemas.microsoft.com/office/drawing/2014/main" id="{459889FE-FD2A-44E9-9E6B-012E182F3493}"/>
              </a:ext>
            </a:extLst>
          </p:cNvPr>
          <p:cNvSpPr txBox="1"/>
          <p:nvPr/>
        </p:nvSpPr>
        <p:spPr>
          <a:xfrm>
            <a:off x="2545644" y="5729049"/>
            <a:ext cx="593658" cy="307777"/>
          </a:xfrm>
          <a:prstGeom prst="rect">
            <a:avLst/>
          </a:prstGeom>
          <a:noFill/>
        </p:spPr>
        <p:txBody>
          <a:bodyPr wrap="square" rtlCol="0">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AVR</a:t>
            </a: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iconfont-1191-866884">
            <a:extLst>
              <a:ext uri="{FF2B5EF4-FFF2-40B4-BE49-F238E27FC236}">
                <a16:creationId xmlns:a16="http://schemas.microsoft.com/office/drawing/2014/main" id="{5E77C764-96E3-4DFC-8385-3E78EE24D224}"/>
              </a:ext>
            </a:extLst>
          </p:cNvPr>
          <p:cNvSpPr>
            <a:spLocks noChangeAspect="1"/>
          </p:cNvSpPr>
          <p:nvPr/>
        </p:nvSpPr>
        <p:spPr bwMode="auto">
          <a:xfrm>
            <a:off x="3361554"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1" name="文本框 30">
            <a:extLst>
              <a:ext uri="{FF2B5EF4-FFF2-40B4-BE49-F238E27FC236}">
                <a16:creationId xmlns:a16="http://schemas.microsoft.com/office/drawing/2014/main" id="{77F39E8C-F961-4A0C-B1AC-B90A86AF4690}"/>
              </a:ext>
            </a:extLst>
          </p:cNvPr>
          <p:cNvSpPr txBox="1"/>
          <p:nvPr/>
        </p:nvSpPr>
        <p:spPr>
          <a:xfrm>
            <a:off x="3623215" y="5729049"/>
            <a:ext cx="1549380" cy="307777"/>
          </a:xfrm>
          <a:prstGeom prst="rect">
            <a:avLst/>
          </a:prstGeom>
          <a:noFill/>
        </p:spPr>
        <p:txBody>
          <a:bodyPr wrap="square" rtlCol="0">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3D</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扫描</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+3D</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打印</a:t>
            </a:r>
          </a:p>
        </p:txBody>
      </p:sp>
      <p:sp>
        <p:nvSpPr>
          <p:cNvPr id="32" name="iconfont-1191-866884">
            <a:extLst>
              <a:ext uri="{FF2B5EF4-FFF2-40B4-BE49-F238E27FC236}">
                <a16:creationId xmlns:a16="http://schemas.microsoft.com/office/drawing/2014/main" id="{6668063A-0D13-4903-903C-AFCF62F997FA}"/>
              </a:ext>
            </a:extLst>
          </p:cNvPr>
          <p:cNvSpPr>
            <a:spLocks noChangeAspect="1"/>
          </p:cNvSpPr>
          <p:nvPr/>
        </p:nvSpPr>
        <p:spPr bwMode="auto">
          <a:xfrm>
            <a:off x="5205842"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3" name="文本框 32">
            <a:extLst>
              <a:ext uri="{FF2B5EF4-FFF2-40B4-BE49-F238E27FC236}">
                <a16:creationId xmlns:a16="http://schemas.microsoft.com/office/drawing/2014/main" id="{78885B6A-4C5E-4A52-B779-CC3E3DD0C7E4}"/>
              </a:ext>
            </a:extLst>
          </p:cNvPr>
          <p:cNvSpPr txBox="1"/>
          <p:nvPr/>
        </p:nvSpPr>
        <p:spPr>
          <a:xfrm>
            <a:off x="5467503" y="5729049"/>
            <a:ext cx="1138871"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智能机器人</a:t>
            </a:r>
          </a:p>
        </p:txBody>
      </p:sp>
      <p:sp>
        <p:nvSpPr>
          <p:cNvPr id="34" name="iconfont-1191-866884">
            <a:extLst>
              <a:ext uri="{FF2B5EF4-FFF2-40B4-BE49-F238E27FC236}">
                <a16:creationId xmlns:a16="http://schemas.microsoft.com/office/drawing/2014/main" id="{7B050138-9D2C-450F-A5D1-0A10BDD764C0}"/>
              </a:ext>
            </a:extLst>
          </p:cNvPr>
          <p:cNvSpPr>
            <a:spLocks noChangeAspect="1"/>
          </p:cNvSpPr>
          <p:nvPr/>
        </p:nvSpPr>
        <p:spPr bwMode="auto">
          <a:xfrm>
            <a:off x="6639621"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5" name="文本框 34">
            <a:extLst>
              <a:ext uri="{FF2B5EF4-FFF2-40B4-BE49-F238E27FC236}">
                <a16:creationId xmlns:a16="http://schemas.microsoft.com/office/drawing/2014/main" id="{A63AA284-7856-4E90-8A9B-41B94748E3F2}"/>
              </a:ext>
            </a:extLst>
          </p:cNvPr>
          <p:cNvSpPr txBox="1"/>
          <p:nvPr/>
        </p:nvSpPr>
        <p:spPr>
          <a:xfrm>
            <a:off x="6901282" y="5723290"/>
            <a:ext cx="1304304" cy="319294"/>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实时协同互动</a:t>
            </a:r>
          </a:p>
        </p:txBody>
      </p:sp>
      <p:sp>
        <p:nvSpPr>
          <p:cNvPr id="36" name="iconfont-1191-866884">
            <a:extLst>
              <a:ext uri="{FF2B5EF4-FFF2-40B4-BE49-F238E27FC236}">
                <a16:creationId xmlns:a16="http://schemas.microsoft.com/office/drawing/2014/main" id="{4114F4E2-C9F6-421E-8F12-546CDBA30C34}"/>
              </a:ext>
            </a:extLst>
          </p:cNvPr>
          <p:cNvSpPr>
            <a:spLocks noChangeAspect="1"/>
          </p:cNvSpPr>
          <p:nvPr/>
        </p:nvSpPr>
        <p:spPr bwMode="auto">
          <a:xfrm>
            <a:off x="8238833"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7" name="文本框 36">
            <a:extLst>
              <a:ext uri="{FF2B5EF4-FFF2-40B4-BE49-F238E27FC236}">
                <a16:creationId xmlns:a16="http://schemas.microsoft.com/office/drawing/2014/main" id="{6DC4084C-DB42-49C5-8C29-E0627CAC73E3}"/>
              </a:ext>
            </a:extLst>
          </p:cNvPr>
          <p:cNvSpPr txBox="1"/>
          <p:nvPr/>
        </p:nvSpPr>
        <p:spPr>
          <a:xfrm>
            <a:off x="8500494" y="5723290"/>
            <a:ext cx="962031" cy="319294"/>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数字孪生</a:t>
            </a:r>
          </a:p>
        </p:txBody>
      </p:sp>
      <p:sp>
        <p:nvSpPr>
          <p:cNvPr id="38" name="iconfont-1191-866884">
            <a:extLst>
              <a:ext uri="{FF2B5EF4-FFF2-40B4-BE49-F238E27FC236}">
                <a16:creationId xmlns:a16="http://schemas.microsoft.com/office/drawing/2014/main" id="{20BCF9AE-054E-496C-9E7A-5B61E27FDC56}"/>
              </a:ext>
            </a:extLst>
          </p:cNvPr>
          <p:cNvSpPr>
            <a:spLocks noChangeAspect="1"/>
          </p:cNvSpPr>
          <p:nvPr/>
        </p:nvSpPr>
        <p:spPr bwMode="auto">
          <a:xfrm>
            <a:off x="10752709"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9" name="文本框 38">
            <a:extLst>
              <a:ext uri="{FF2B5EF4-FFF2-40B4-BE49-F238E27FC236}">
                <a16:creationId xmlns:a16="http://schemas.microsoft.com/office/drawing/2014/main" id="{99E559E2-9A75-40F8-9E09-4C8649FD86B6}"/>
              </a:ext>
            </a:extLst>
          </p:cNvPr>
          <p:cNvSpPr txBox="1"/>
          <p:nvPr/>
        </p:nvSpPr>
        <p:spPr>
          <a:xfrm>
            <a:off x="11014370" y="5729049"/>
            <a:ext cx="1088915"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超级大脑</a:t>
            </a:r>
          </a:p>
        </p:txBody>
      </p:sp>
      <p:sp>
        <p:nvSpPr>
          <p:cNvPr id="40" name="iconfont-1191-866884">
            <a:extLst>
              <a:ext uri="{FF2B5EF4-FFF2-40B4-BE49-F238E27FC236}">
                <a16:creationId xmlns:a16="http://schemas.microsoft.com/office/drawing/2014/main" id="{41247BCE-2D70-46D8-81A8-C2B0B90F5B38}"/>
              </a:ext>
            </a:extLst>
          </p:cNvPr>
          <p:cNvSpPr>
            <a:spLocks noChangeAspect="1"/>
          </p:cNvSpPr>
          <p:nvPr/>
        </p:nvSpPr>
        <p:spPr bwMode="auto">
          <a:xfrm>
            <a:off x="9495772"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41" name="文本框 40">
            <a:extLst>
              <a:ext uri="{FF2B5EF4-FFF2-40B4-BE49-F238E27FC236}">
                <a16:creationId xmlns:a16="http://schemas.microsoft.com/office/drawing/2014/main" id="{742680AB-4242-4C55-9D7C-03FDA6509E10}"/>
              </a:ext>
            </a:extLst>
          </p:cNvPr>
          <p:cNvSpPr txBox="1"/>
          <p:nvPr/>
        </p:nvSpPr>
        <p:spPr>
          <a:xfrm>
            <a:off x="9757433" y="5729049"/>
            <a:ext cx="962031"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大数据</a:t>
            </a:r>
          </a:p>
        </p:txBody>
      </p:sp>
      <p:sp>
        <p:nvSpPr>
          <p:cNvPr id="42" name="矩形 41"/>
          <p:cNvSpPr/>
          <p:nvPr/>
        </p:nvSpPr>
        <p:spPr>
          <a:xfrm>
            <a:off x="130226" y="1852423"/>
            <a:ext cx="2148010" cy="3262956"/>
          </a:xfrm>
          <a:prstGeom prst="rect">
            <a:avLst/>
          </a:prstGeom>
          <a:ln/>
        </p:spPr>
        <p:style>
          <a:lnRef idx="2">
            <a:schemeClr val="accent3"/>
          </a:lnRef>
          <a:fillRef idx="1">
            <a:schemeClr val="lt1"/>
          </a:fillRef>
          <a:effectRef idx="0">
            <a:schemeClr val="accent3"/>
          </a:effectRef>
          <a:fontRef idx="minor">
            <a:schemeClr val="dk1"/>
          </a:fontRef>
        </p:style>
        <p:txBody>
          <a:bodyPr rtlCol="0" anchor="t"/>
          <a:lstStyle/>
          <a:p>
            <a:pPr algn="ctr"/>
            <a:r>
              <a:rPr kumimoji="1" lang="zh-CN" altLang="en-US" sz="1800" b="1" dirty="0">
                <a:latin typeface="微软雅黑" pitchFamily="34" charset="-122"/>
                <a:ea typeface="微软雅黑" pitchFamily="34" charset="-122"/>
              </a:rPr>
              <a:t>病患</a:t>
            </a:r>
            <a:endParaRPr kumimoji="1" lang="en-US" altLang="zh-CN" sz="1800" b="1" dirty="0">
              <a:latin typeface="微软雅黑" pitchFamily="34" charset="-122"/>
              <a:ea typeface="微软雅黑" pitchFamily="34" charset="-122"/>
            </a:endParaRPr>
          </a:p>
          <a:p>
            <a:pPr algn="ctr"/>
            <a:endParaRPr kumimoji="1" lang="zh-CN" altLang="en-US" sz="1800" dirty="0">
              <a:latin typeface="微软雅黑" pitchFamily="34" charset="-122"/>
              <a:ea typeface="微软雅黑" pitchFamily="34" charset="-122"/>
            </a:endParaRPr>
          </a:p>
        </p:txBody>
      </p:sp>
      <p:sp>
        <p:nvSpPr>
          <p:cNvPr id="44" name="矩形 43"/>
          <p:cNvSpPr/>
          <p:nvPr/>
        </p:nvSpPr>
        <p:spPr>
          <a:xfrm>
            <a:off x="8741412" y="1852422"/>
            <a:ext cx="3105499" cy="3262957"/>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pPr algn="ctr"/>
            <a:r>
              <a:rPr kumimoji="1" lang="zh-CN" altLang="en-US" sz="1800" b="1" dirty="0">
                <a:latin typeface="微软雅黑" pitchFamily="34" charset="-122"/>
                <a:ea typeface="微软雅黑" pitchFamily="34" charset="-122"/>
              </a:rPr>
              <a:t>医生</a:t>
            </a:r>
          </a:p>
        </p:txBody>
      </p:sp>
      <p:sp>
        <p:nvSpPr>
          <p:cNvPr id="46" name="椭圆 45"/>
          <p:cNvSpPr/>
          <p:nvPr/>
        </p:nvSpPr>
        <p:spPr>
          <a:xfrm>
            <a:off x="4400757" y="2932787"/>
            <a:ext cx="2047049" cy="997686"/>
          </a:xfrm>
          <a:prstGeom prst="ellipse">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人的</a:t>
            </a:r>
            <a:r>
              <a:rPr lang="en-US" altLang="zh-CN" sz="2400" b="1" dirty="0">
                <a:latin typeface="微软雅黑" panose="020B0503020204020204" pitchFamily="34" charset="-122"/>
                <a:ea typeface="微软雅黑" panose="020B0503020204020204" pitchFamily="34" charset="-122"/>
              </a:rPr>
              <a:t/>
            </a:r>
            <a:br>
              <a:rPr lang="en-US" altLang="zh-CN" sz="2400" b="1" dirty="0">
                <a:latin typeface="微软雅黑" panose="020B0503020204020204" pitchFamily="34" charset="-122"/>
                <a:ea typeface="微软雅黑" panose="020B0503020204020204" pitchFamily="34" charset="-122"/>
              </a:rPr>
            </a:br>
            <a:r>
              <a:rPr lang="zh-CN" altLang="en-US" sz="2400" b="1" dirty="0">
                <a:latin typeface="微软雅黑" panose="020B0503020204020204" pitchFamily="34" charset="-122"/>
                <a:ea typeface="微软雅黑" panose="020B0503020204020204" pitchFamily="34" charset="-122"/>
              </a:rPr>
              <a:t>数字孪生</a:t>
            </a:r>
            <a:endParaRPr lang="en-US" altLang="zh-CN" sz="2400" b="1" dirty="0">
              <a:latin typeface="微软雅黑" panose="020B0503020204020204" pitchFamily="34" charset="-122"/>
              <a:ea typeface="微软雅黑" panose="020B0503020204020204" pitchFamily="34" charset="-122"/>
            </a:endParaRPr>
          </a:p>
        </p:txBody>
      </p:sp>
      <p:sp>
        <p:nvSpPr>
          <p:cNvPr id="47" name="椭圆 46"/>
          <p:cNvSpPr/>
          <p:nvPr/>
        </p:nvSpPr>
        <p:spPr>
          <a:xfrm>
            <a:off x="4004837" y="2538615"/>
            <a:ext cx="2869803" cy="1743182"/>
          </a:xfrm>
          <a:prstGeom prst="ellipse">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t"/>
          <a:lstStyle/>
          <a:p>
            <a:pPr algn="ctr"/>
            <a:endParaRPr lang="zh-CN" altLang="en-US" sz="1800" dirty="0">
              <a:latin typeface="微软雅黑" panose="020B0503020204020204" pitchFamily="34" charset="-122"/>
              <a:ea typeface="微软雅黑" panose="020B0503020204020204" pitchFamily="34" charset="-122"/>
            </a:endParaRPr>
          </a:p>
        </p:txBody>
      </p:sp>
      <p:sp>
        <p:nvSpPr>
          <p:cNvPr id="48" name="圆角矩形 47"/>
          <p:cNvSpPr/>
          <p:nvPr/>
        </p:nvSpPr>
        <p:spPr>
          <a:xfrm>
            <a:off x="3692382" y="3663348"/>
            <a:ext cx="1080000" cy="396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病患</a:t>
            </a:r>
          </a:p>
        </p:txBody>
      </p:sp>
      <p:sp>
        <p:nvSpPr>
          <p:cNvPr id="49" name="圆角矩形 48"/>
          <p:cNvSpPr/>
          <p:nvPr/>
        </p:nvSpPr>
        <p:spPr>
          <a:xfrm>
            <a:off x="4851117" y="4146156"/>
            <a:ext cx="1192172" cy="37213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手术医生</a:t>
            </a:r>
          </a:p>
        </p:txBody>
      </p:sp>
      <p:sp>
        <p:nvSpPr>
          <p:cNvPr id="50" name="圆角矩形 49"/>
          <p:cNvSpPr/>
          <p:nvPr/>
        </p:nvSpPr>
        <p:spPr>
          <a:xfrm>
            <a:off x="6159458" y="3621797"/>
            <a:ext cx="1116000" cy="396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病患家属</a:t>
            </a:r>
          </a:p>
        </p:txBody>
      </p:sp>
      <p:sp>
        <p:nvSpPr>
          <p:cNvPr id="51" name="圆角矩形 50"/>
          <p:cNvSpPr/>
          <p:nvPr/>
        </p:nvSpPr>
        <p:spPr>
          <a:xfrm>
            <a:off x="3630010" y="2863121"/>
            <a:ext cx="1116000" cy="45543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各科室</a:t>
            </a:r>
          </a:p>
        </p:txBody>
      </p:sp>
      <p:sp>
        <p:nvSpPr>
          <p:cNvPr id="52" name="圆角矩形 51"/>
          <p:cNvSpPr/>
          <p:nvPr/>
        </p:nvSpPr>
        <p:spPr>
          <a:xfrm>
            <a:off x="4851118" y="2321393"/>
            <a:ext cx="1192171" cy="40175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门诊医生</a:t>
            </a:r>
          </a:p>
        </p:txBody>
      </p:sp>
      <p:sp>
        <p:nvSpPr>
          <p:cNvPr id="53" name="圆角矩形 52"/>
          <p:cNvSpPr/>
          <p:nvPr/>
        </p:nvSpPr>
        <p:spPr>
          <a:xfrm>
            <a:off x="6271240" y="2924825"/>
            <a:ext cx="1116000" cy="40175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管理层</a:t>
            </a:r>
          </a:p>
        </p:txBody>
      </p:sp>
      <p:sp>
        <p:nvSpPr>
          <p:cNvPr id="54" name="椭圆 53"/>
          <p:cNvSpPr/>
          <p:nvPr/>
        </p:nvSpPr>
        <p:spPr>
          <a:xfrm>
            <a:off x="2849943" y="1934270"/>
            <a:ext cx="5380893" cy="2949155"/>
          </a:xfrm>
          <a:prstGeom prst="ellipse">
            <a:avLst/>
          </a:prstGeom>
          <a:noFill/>
          <a:ln w="57150" cap="flat" cmpd="sng" algn="ctr">
            <a:solidFill>
              <a:schemeClr val="accent3">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t"/>
          <a:lstStyle/>
          <a:p>
            <a:pPr algn="ctr"/>
            <a:endParaRPr lang="zh-CN" altLang="en-US" sz="1800" dirty="0">
              <a:latin typeface="微软雅黑" panose="020B0503020204020204" pitchFamily="34" charset="-122"/>
              <a:ea typeface="微软雅黑" panose="020B0503020204020204" pitchFamily="34" charset="-122"/>
            </a:endParaRPr>
          </a:p>
        </p:txBody>
      </p:sp>
      <p:sp>
        <p:nvSpPr>
          <p:cNvPr id="55" name="圆角矩形 54"/>
          <p:cNvSpPr/>
          <p:nvPr/>
        </p:nvSpPr>
        <p:spPr>
          <a:xfrm>
            <a:off x="7519081" y="2787156"/>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医疗机构</a:t>
            </a:r>
          </a:p>
        </p:txBody>
      </p:sp>
      <p:sp>
        <p:nvSpPr>
          <p:cNvPr id="56" name="圆角矩形 55"/>
          <p:cNvSpPr/>
          <p:nvPr/>
        </p:nvSpPr>
        <p:spPr>
          <a:xfrm>
            <a:off x="3216613" y="4257672"/>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地方政府</a:t>
            </a:r>
          </a:p>
        </p:txBody>
      </p:sp>
      <p:sp>
        <p:nvSpPr>
          <p:cNvPr id="57" name="圆角矩形 56"/>
          <p:cNvSpPr/>
          <p:nvPr/>
        </p:nvSpPr>
        <p:spPr>
          <a:xfrm>
            <a:off x="6664872" y="2078622"/>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医疗器械</a:t>
            </a:r>
          </a:p>
        </p:txBody>
      </p:sp>
      <p:sp>
        <p:nvSpPr>
          <p:cNvPr id="58" name="圆角矩形 57"/>
          <p:cNvSpPr/>
          <p:nvPr/>
        </p:nvSpPr>
        <p:spPr>
          <a:xfrm>
            <a:off x="3216613" y="2127814"/>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药店</a:t>
            </a:r>
          </a:p>
        </p:txBody>
      </p:sp>
      <p:sp>
        <p:nvSpPr>
          <p:cNvPr id="59" name="圆角矩形 58"/>
          <p:cNvSpPr/>
          <p:nvPr/>
        </p:nvSpPr>
        <p:spPr>
          <a:xfrm>
            <a:off x="4760440" y="4683547"/>
            <a:ext cx="1373527" cy="43972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医院</a:t>
            </a:r>
          </a:p>
        </p:txBody>
      </p:sp>
      <p:sp>
        <p:nvSpPr>
          <p:cNvPr id="60" name="圆角矩形 59"/>
          <p:cNvSpPr/>
          <p:nvPr/>
        </p:nvSpPr>
        <p:spPr>
          <a:xfrm>
            <a:off x="4760439" y="1704460"/>
            <a:ext cx="1373528" cy="40175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诊所</a:t>
            </a:r>
          </a:p>
        </p:txBody>
      </p:sp>
      <p:sp>
        <p:nvSpPr>
          <p:cNvPr id="61" name="圆角矩形 60"/>
          <p:cNvSpPr/>
          <p:nvPr/>
        </p:nvSpPr>
        <p:spPr>
          <a:xfrm>
            <a:off x="6637799" y="4240777"/>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医疗专家</a:t>
            </a:r>
          </a:p>
        </p:txBody>
      </p:sp>
      <p:sp>
        <p:nvSpPr>
          <p:cNvPr id="62" name="文本框 61"/>
          <p:cNvSpPr txBox="1"/>
          <p:nvPr/>
        </p:nvSpPr>
        <p:spPr>
          <a:xfrm>
            <a:off x="4063061" y="5168164"/>
            <a:ext cx="2954655" cy="369332"/>
          </a:xfrm>
          <a:prstGeom prst="rect">
            <a:avLst/>
          </a:prstGeom>
          <a:noFill/>
        </p:spPr>
        <p:txBody>
          <a:bodyPr wrap="none" rtlCol="0">
            <a:spAutoFit/>
          </a:bodyPr>
          <a:lstStyle/>
          <a:p>
            <a:r>
              <a:rPr kumimoji="1" lang="zh-CN" altLang="en-US" b="1" dirty="0">
                <a:solidFill>
                  <a:schemeClr val="tx1">
                    <a:lumMod val="75000"/>
                    <a:lumOff val="25000"/>
                  </a:schemeClr>
                </a:solidFill>
                <a:latin typeface="Microsoft YaHei" charset="-122"/>
                <a:ea typeface="Microsoft YaHei" charset="-122"/>
                <a:cs typeface="Microsoft YaHei" charset="-122"/>
              </a:rPr>
              <a:t>基于数字孪生的智能大协同</a:t>
            </a:r>
          </a:p>
        </p:txBody>
      </p:sp>
      <p:sp>
        <p:nvSpPr>
          <p:cNvPr id="63" name="圆角矩形 62"/>
          <p:cNvSpPr/>
          <p:nvPr/>
        </p:nvSpPr>
        <p:spPr>
          <a:xfrm>
            <a:off x="2413934" y="3583926"/>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经销商</a:t>
            </a:r>
          </a:p>
        </p:txBody>
      </p:sp>
      <p:sp>
        <p:nvSpPr>
          <p:cNvPr id="68" name="圆角矩形 67"/>
          <p:cNvSpPr/>
          <p:nvPr/>
        </p:nvSpPr>
        <p:spPr>
          <a:xfrm>
            <a:off x="2410403" y="2787156"/>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药厂</a:t>
            </a:r>
          </a:p>
        </p:txBody>
      </p:sp>
      <p:sp>
        <p:nvSpPr>
          <p:cNvPr id="69" name="圆角矩形 68"/>
          <p:cNvSpPr/>
          <p:nvPr/>
        </p:nvSpPr>
        <p:spPr>
          <a:xfrm>
            <a:off x="7529244" y="3547257"/>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保险机构</a:t>
            </a:r>
          </a:p>
        </p:txBody>
      </p:sp>
      <p:sp>
        <p:nvSpPr>
          <p:cNvPr id="70" name="文本框 69"/>
          <p:cNvSpPr txBox="1"/>
          <p:nvPr/>
        </p:nvSpPr>
        <p:spPr>
          <a:xfrm>
            <a:off x="125821" y="2294761"/>
            <a:ext cx="2074874" cy="2677656"/>
          </a:xfrm>
          <a:prstGeom prst="rect">
            <a:avLst/>
          </a:prstGeom>
          <a:noFill/>
        </p:spPr>
        <p:txBody>
          <a:bodyPr wrap="square" rtlCol="0">
            <a:spAutoFit/>
          </a:bodyPr>
          <a:lstStyle/>
          <a:p>
            <a:pPr marL="342900" indent="-342900">
              <a:lnSpc>
                <a:spcPct val="150000"/>
              </a:lnSpc>
              <a:buAutoNum type="arabicPeriod"/>
            </a:pPr>
            <a:r>
              <a:rPr kumimoji="1" lang="zh-CN" altLang="en-US" sz="1400" dirty="0">
                <a:solidFill>
                  <a:schemeClr val="tx1">
                    <a:lumMod val="75000"/>
                    <a:lumOff val="25000"/>
                  </a:schemeClr>
                </a:solidFill>
                <a:latin typeface="Microsoft YaHei" charset="-122"/>
                <a:ea typeface="Microsoft YaHei" charset="-122"/>
                <a:cs typeface="Microsoft YaHei" charset="-122"/>
              </a:rPr>
              <a:t>更直观易懂的理解病情</a:t>
            </a:r>
            <a:endParaRPr kumimoji="1" lang="en-US" altLang="zh-CN" sz="1400" dirty="0">
              <a:solidFill>
                <a:schemeClr val="tx1">
                  <a:lumMod val="75000"/>
                  <a:lumOff val="25000"/>
                </a:schemeClr>
              </a:solidFill>
              <a:latin typeface="Microsoft YaHei" charset="-122"/>
              <a:ea typeface="Microsoft YaHei" charset="-122"/>
              <a:cs typeface="Microsoft YaHei" charset="-122"/>
            </a:endParaRPr>
          </a:p>
          <a:p>
            <a:pPr marL="342900" indent="-342900">
              <a:lnSpc>
                <a:spcPct val="150000"/>
              </a:lnSpc>
              <a:buAutoNum type="arabicPeriod"/>
            </a:pPr>
            <a:r>
              <a:rPr kumimoji="1" lang="zh-CN" altLang="en-US" sz="1400" dirty="0">
                <a:solidFill>
                  <a:schemeClr val="tx1">
                    <a:lumMod val="75000"/>
                    <a:lumOff val="25000"/>
                  </a:schemeClr>
                </a:solidFill>
                <a:latin typeface="Microsoft YaHei" charset="-122"/>
                <a:ea typeface="Microsoft YaHei" charset="-122"/>
                <a:cs typeface="Microsoft YaHei" charset="-122"/>
              </a:rPr>
              <a:t>根据数字孪生分析预测，了解自身情况，做出合适的响应：运动、饮食、日常注意事项、日常用药等等</a:t>
            </a:r>
          </a:p>
        </p:txBody>
      </p:sp>
      <p:sp>
        <p:nvSpPr>
          <p:cNvPr id="71" name="文本框 70"/>
          <p:cNvSpPr txBox="1"/>
          <p:nvPr/>
        </p:nvSpPr>
        <p:spPr>
          <a:xfrm>
            <a:off x="8848714" y="2294761"/>
            <a:ext cx="2973005" cy="2677656"/>
          </a:xfrm>
          <a:prstGeom prst="rect">
            <a:avLst/>
          </a:prstGeom>
          <a:noFill/>
        </p:spPr>
        <p:txBody>
          <a:bodyPr wrap="square" rtlCol="0">
            <a:spAutoFit/>
          </a:bodyPr>
          <a:lstStyle/>
          <a:p>
            <a:pPr marL="342900" indent="-342900">
              <a:lnSpc>
                <a:spcPct val="150000"/>
              </a:lnSpc>
              <a:buAutoNum type="arabicPeriod"/>
            </a:pPr>
            <a:r>
              <a:rPr kumimoji="1" lang="zh-CN" altLang="en-US" sz="1400" dirty="0">
                <a:solidFill>
                  <a:schemeClr val="tx1">
                    <a:lumMod val="75000"/>
                    <a:lumOff val="25000"/>
                  </a:schemeClr>
                </a:solidFill>
                <a:latin typeface="Microsoft YaHei" charset="-122"/>
                <a:ea typeface="Microsoft YaHei" charset="-122"/>
                <a:cs typeface="Microsoft YaHei" charset="-122"/>
              </a:rPr>
              <a:t>更全面了解病患，提供更准确的治疗方案</a:t>
            </a:r>
            <a:endParaRPr kumimoji="1" lang="en-US" altLang="zh-CN" sz="1400" dirty="0">
              <a:solidFill>
                <a:schemeClr val="tx1">
                  <a:lumMod val="75000"/>
                  <a:lumOff val="25000"/>
                </a:schemeClr>
              </a:solidFill>
              <a:latin typeface="Microsoft YaHei" charset="-122"/>
              <a:ea typeface="Microsoft YaHei" charset="-122"/>
              <a:cs typeface="Microsoft YaHei" charset="-122"/>
            </a:endParaRPr>
          </a:p>
          <a:p>
            <a:pPr marL="342900" indent="-342900">
              <a:lnSpc>
                <a:spcPct val="150000"/>
              </a:lnSpc>
              <a:buAutoNum type="arabicPeriod"/>
            </a:pPr>
            <a:r>
              <a:rPr kumimoji="1" lang="zh-CN" altLang="en-US" sz="1400" dirty="0">
                <a:solidFill>
                  <a:schemeClr val="tx1">
                    <a:lumMod val="75000"/>
                    <a:lumOff val="25000"/>
                  </a:schemeClr>
                </a:solidFill>
                <a:latin typeface="Microsoft YaHei" charset="-122"/>
                <a:ea typeface="Microsoft YaHei" charset="-122"/>
                <a:cs typeface="Microsoft YaHei" charset="-122"/>
              </a:rPr>
              <a:t>数字孪生</a:t>
            </a:r>
            <a:r>
              <a:rPr kumimoji="1" lang="en-US" altLang="zh-CN" sz="1400" dirty="0">
                <a:solidFill>
                  <a:schemeClr val="tx1">
                    <a:lumMod val="75000"/>
                    <a:lumOff val="25000"/>
                  </a:schemeClr>
                </a:solidFill>
                <a:latin typeface="Microsoft YaHei" charset="-122"/>
                <a:ea typeface="Microsoft YaHei" charset="-122"/>
                <a:cs typeface="Microsoft YaHei" charset="-122"/>
              </a:rPr>
              <a:t>+</a:t>
            </a:r>
            <a:r>
              <a:rPr kumimoji="1" lang="zh-CN" altLang="en-US" sz="1400" dirty="0">
                <a:solidFill>
                  <a:schemeClr val="tx1">
                    <a:lumMod val="75000"/>
                    <a:lumOff val="25000"/>
                  </a:schemeClr>
                </a:solidFill>
                <a:latin typeface="Microsoft YaHei" charset="-122"/>
                <a:ea typeface="Microsoft YaHei" charset="-122"/>
                <a:cs typeface="Microsoft YaHei" charset="-122"/>
              </a:rPr>
              <a:t>知识图谱构建辅助机器人，帮助医生做相应的辅助治疗</a:t>
            </a:r>
            <a:endParaRPr kumimoji="1" lang="en-US" altLang="zh-CN" sz="1400" dirty="0">
              <a:solidFill>
                <a:schemeClr val="tx1">
                  <a:lumMod val="75000"/>
                  <a:lumOff val="25000"/>
                </a:schemeClr>
              </a:solidFill>
              <a:latin typeface="Microsoft YaHei" charset="-122"/>
              <a:ea typeface="Microsoft YaHei" charset="-122"/>
              <a:cs typeface="Microsoft YaHei" charset="-122"/>
            </a:endParaRPr>
          </a:p>
          <a:p>
            <a:pPr marL="342900" indent="-342900">
              <a:lnSpc>
                <a:spcPct val="150000"/>
              </a:lnSpc>
              <a:buAutoNum type="arabicPeriod"/>
            </a:pPr>
            <a:r>
              <a:rPr kumimoji="1" lang="zh-CN" altLang="en-US" sz="1400" dirty="0">
                <a:solidFill>
                  <a:schemeClr val="tx1">
                    <a:lumMod val="75000"/>
                    <a:lumOff val="25000"/>
                  </a:schemeClr>
                </a:solidFill>
                <a:latin typeface="Microsoft YaHei" charset="-122"/>
                <a:ea typeface="Microsoft YaHei" charset="-122"/>
                <a:cs typeface="Microsoft YaHei" charset="-122"/>
              </a:rPr>
              <a:t>基层医生学习、与专家更好更直观的沟通，给予恰当诊断与治疗建议</a:t>
            </a:r>
            <a:endParaRPr kumimoji="1" lang="en-US" altLang="zh-CN" sz="1400" dirty="0">
              <a:solidFill>
                <a:schemeClr val="tx1">
                  <a:lumMod val="75000"/>
                  <a:lumOff val="25000"/>
                </a:schemeClr>
              </a:solidFill>
              <a:latin typeface="Microsoft YaHei" charset="-122"/>
              <a:ea typeface="Microsoft YaHei" charset="-122"/>
              <a:cs typeface="Microsoft YaHei" charset="-122"/>
            </a:endParaRPr>
          </a:p>
        </p:txBody>
      </p:sp>
      <p:sp>
        <p:nvSpPr>
          <p:cNvPr id="72" name="矩形 71"/>
          <p:cNvSpPr/>
          <p:nvPr/>
        </p:nvSpPr>
        <p:spPr>
          <a:xfrm>
            <a:off x="125821" y="785201"/>
            <a:ext cx="11721090" cy="81369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kumimoji="1" lang="zh-CN" altLang="en-US" b="1" dirty="0">
                <a:latin typeface="微软雅黑" pitchFamily="34" charset="-122"/>
                <a:ea typeface="微软雅黑" pitchFamily="34" charset="-122"/>
              </a:rPr>
              <a:t>生态企业</a:t>
            </a:r>
            <a:r>
              <a:rPr lang="en-US" altLang="zh-CN" dirty="0">
                <a:solidFill>
                  <a:schemeClr val="tx1">
                    <a:lumMod val="75000"/>
                    <a:lumOff val="25000"/>
                  </a:schemeClr>
                </a:solidFill>
                <a:latin typeface="微软雅黑" pitchFamily="34" charset="-122"/>
                <a:ea typeface="微软雅黑" pitchFamily="34" charset="-122"/>
              </a:rPr>
              <a:t/>
            </a:r>
            <a:br>
              <a:rPr lang="en-US" altLang="zh-CN" dirty="0">
                <a:solidFill>
                  <a:schemeClr val="tx1">
                    <a:lumMod val="75000"/>
                    <a:lumOff val="25000"/>
                  </a:schemeClr>
                </a:solidFill>
                <a:latin typeface="微软雅黑" pitchFamily="34" charset="-122"/>
                <a:ea typeface="微软雅黑" pitchFamily="34" charset="-122"/>
              </a:rPr>
            </a:br>
            <a:r>
              <a:rPr lang="zh-CN" altLang="en-US" sz="1400" dirty="0">
                <a:solidFill>
                  <a:schemeClr val="tx1">
                    <a:lumMod val="75000"/>
                    <a:lumOff val="25000"/>
                  </a:schemeClr>
                </a:solidFill>
                <a:latin typeface="微软雅黑" pitchFamily="34" charset="-122"/>
                <a:ea typeface="微软雅黑" pitchFamily="34" charset="-122"/>
              </a:rPr>
              <a:t>人体“零部件” 生产 </a:t>
            </a:r>
            <a:r>
              <a:rPr lang="en-US" altLang="zh-CN" sz="1400" dirty="0">
                <a:solidFill>
                  <a:schemeClr val="tx1">
                    <a:lumMod val="75000"/>
                    <a:lumOff val="25000"/>
                  </a:schemeClr>
                </a:solidFill>
                <a:latin typeface="微软雅黑" pitchFamily="34" charset="-122"/>
                <a:ea typeface="微软雅黑" pitchFamily="34" charset="-122"/>
              </a:rPr>
              <a:t>| </a:t>
            </a:r>
            <a:r>
              <a:rPr lang="zh-CN" altLang="en-US" sz="1400" dirty="0">
                <a:solidFill>
                  <a:schemeClr val="tx1">
                    <a:lumMod val="75000"/>
                    <a:lumOff val="25000"/>
                  </a:schemeClr>
                </a:solidFill>
                <a:latin typeface="微软雅黑" pitchFamily="34" charset="-122"/>
                <a:ea typeface="微软雅黑" pitchFamily="34" charset="-122"/>
              </a:rPr>
              <a:t>验证医疗器械 </a:t>
            </a:r>
            <a:r>
              <a:rPr lang="en-US" altLang="zh-CN" sz="1400" dirty="0">
                <a:solidFill>
                  <a:schemeClr val="tx1">
                    <a:lumMod val="75000"/>
                    <a:lumOff val="25000"/>
                  </a:schemeClr>
                </a:solidFill>
                <a:latin typeface="微软雅黑" pitchFamily="34" charset="-122"/>
                <a:ea typeface="微软雅黑" pitchFamily="34" charset="-122"/>
              </a:rPr>
              <a:t>| </a:t>
            </a:r>
            <a:r>
              <a:rPr lang="zh-CN" altLang="en-US" sz="1400" dirty="0">
                <a:solidFill>
                  <a:schemeClr val="tx1">
                    <a:lumMod val="75000"/>
                    <a:lumOff val="25000"/>
                  </a:schemeClr>
                </a:solidFill>
                <a:latin typeface="微软雅黑" pitchFamily="34" charset="-122"/>
                <a:ea typeface="微软雅黑" pitchFamily="34" charset="-122"/>
              </a:rPr>
              <a:t>药品模拟临床试验</a:t>
            </a:r>
            <a:r>
              <a:rPr lang="en-US" altLang="zh-CN" sz="1400" dirty="0">
                <a:solidFill>
                  <a:schemeClr val="tx1">
                    <a:lumMod val="75000"/>
                    <a:lumOff val="25000"/>
                  </a:schemeClr>
                </a:solidFill>
                <a:latin typeface="微软雅黑" pitchFamily="34" charset="-122"/>
                <a:ea typeface="微软雅黑" pitchFamily="34" charset="-122"/>
              </a:rPr>
              <a:t> | </a:t>
            </a:r>
            <a:r>
              <a:rPr lang="zh-CN" altLang="en-US" sz="1400" dirty="0">
                <a:solidFill>
                  <a:schemeClr val="tx1">
                    <a:lumMod val="75000"/>
                    <a:lumOff val="25000"/>
                  </a:schemeClr>
                </a:solidFill>
                <a:latin typeface="微软雅黑" pitchFamily="34" charset="-122"/>
                <a:ea typeface="微软雅黑" pitchFamily="34" charset="-122"/>
              </a:rPr>
              <a:t>设计与测试新治疗方案 </a:t>
            </a:r>
            <a:r>
              <a:rPr lang="en-US" altLang="zh-CN" sz="1400" dirty="0">
                <a:solidFill>
                  <a:schemeClr val="tx1">
                    <a:lumMod val="75000"/>
                    <a:lumOff val="25000"/>
                  </a:schemeClr>
                </a:solidFill>
                <a:latin typeface="微软雅黑" pitchFamily="34" charset="-122"/>
                <a:ea typeface="微软雅黑" pitchFamily="34" charset="-122"/>
              </a:rPr>
              <a:t>| </a:t>
            </a:r>
            <a:r>
              <a:rPr lang="zh-CN" altLang="en-US" sz="1400" dirty="0">
                <a:solidFill>
                  <a:schemeClr val="tx1">
                    <a:lumMod val="75000"/>
                    <a:lumOff val="25000"/>
                  </a:schemeClr>
                </a:solidFill>
                <a:latin typeface="微软雅黑" pitchFamily="34" charset="-122"/>
                <a:ea typeface="微软雅黑" pitchFamily="34" charset="-122"/>
              </a:rPr>
              <a:t>疾病预防 </a:t>
            </a:r>
            <a:r>
              <a:rPr lang="en-US" altLang="zh-CN" sz="1400" dirty="0">
                <a:solidFill>
                  <a:schemeClr val="tx1">
                    <a:lumMod val="75000"/>
                    <a:lumOff val="25000"/>
                  </a:schemeClr>
                </a:solidFill>
                <a:latin typeface="微软雅黑" pitchFamily="34" charset="-122"/>
                <a:ea typeface="微软雅黑" pitchFamily="34" charset="-122"/>
              </a:rPr>
              <a:t>| </a:t>
            </a:r>
            <a:r>
              <a:rPr lang="zh-CN" altLang="en-US" sz="1400" dirty="0">
                <a:solidFill>
                  <a:schemeClr val="tx1">
                    <a:lumMod val="75000"/>
                    <a:lumOff val="25000"/>
                  </a:schemeClr>
                </a:solidFill>
                <a:latin typeface="微软雅黑" pitchFamily="34" charset="-122"/>
                <a:ea typeface="微软雅黑" pitchFamily="34" charset="-122"/>
              </a:rPr>
              <a:t>个性化护理方案</a:t>
            </a:r>
            <a:endParaRPr lang="en-US" altLang="zh-CN" sz="1400" dirty="0">
              <a:solidFill>
                <a:schemeClr val="tx1">
                  <a:lumMod val="75000"/>
                  <a:lumOff val="25000"/>
                </a:schemeClr>
              </a:solidFill>
              <a:latin typeface="微软雅黑" pitchFamily="34" charset="-122"/>
              <a:ea typeface="微软雅黑" pitchFamily="34" charset="-122"/>
            </a:endParaRPr>
          </a:p>
        </p:txBody>
      </p:sp>
      <p:sp>
        <p:nvSpPr>
          <p:cNvPr id="3" name="矩形 2"/>
          <p:cNvSpPr/>
          <p:nvPr/>
        </p:nvSpPr>
        <p:spPr>
          <a:xfrm>
            <a:off x="128023" y="1852422"/>
            <a:ext cx="2152415" cy="46897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64" name="矩形 63"/>
          <p:cNvSpPr/>
          <p:nvPr/>
        </p:nvSpPr>
        <p:spPr>
          <a:xfrm>
            <a:off x="8758588" y="1844136"/>
            <a:ext cx="3088323" cy="46897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65" name="矩形 64"/>
          <p:cNvSpPr/>
          <p:nvPr/>
        </p:nvSpPr>
        <p:spPr>
          <a:xfrm>
            <a:off x="125821" y="795266"/>
            <a:ext cx="11721090" cy="46897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Tree>
    <p:extLst>
      <p:ext uri="{BB962C8B-B14F-4D97-AF65-F5344CB8AC3E}">
        <p14:creationId xmlns:p14="http://schemas.microsoft.com/office/powerpoint/2010/main" val="1747905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人体数字孪生智能协同平台研发与应用规划</a:t>
            </a:r>
            <a:endParaRPr lang="zh-CN" altLang="en-US" dirty="0"/>
          </a:p>
        </p:txBody>
      </p:sp>
      <p:sp>
        <p:nvSpPr>
          <p:cNvPr id="3" name="圆角矩形 2"/>
          <p:cNvSpPr/>
          <p:nvPr/>
        </p:nvSpPr>
        <p:spPr>
          <a:xfrm>
            <a:off x="1900823" y="4413527"/>
            <a:ext cx="3257006" cy="140208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zh-CN" altLang="en-US" b="1" dirty="0" smtClean="0">
                <a:latin typeface="微软雅黑" pitchFamily="34" charset="-122"/>
                <a:ea typeface="微软雅黑" pitchFamily="34" charset="-122"/>
              </a:rPr>
              <a:t>申报苏州产研院项目</a:t>
            </a:r>
            <a:endParaRPr lang="en-US" altLang="zh-CN" b="1" dirty="0" smtClean="0">
              <a:latin typeface="微软雅黑" pitchFamily="34" charset="-122"/>
              <a:ea typeface="微软雅黑" pitchFamily="34" charset="-122"/>
            </a:endParaRPr>
          </a:p>
          <a:p>
            <a:pPr algn="ctr">
              <a:lnSpc>
                <a:spcPct val="150000"/>
              </a:lnSpc>
            </a:pPr>
            <a:r>
              <a:rPr lang="en-US" altLang="zh-CN"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年</a:t>
            </a: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亿补贴</a:t>
            </a:r>
            <a:endParaRPr lang="zh-CN" altLang="en-US" sz="1600" dirty="0">
              <a:latin typeface="微软雅黑" pitchFamily="34" charset="-122"/>
              <a:ea typeface="微软雅黑" pitchFamily="34" charset="-122"/>
            </a:endParaRPr>
          </a:p>
        </p:txBody>
      </p:sp>
      <p:sp>
        <p:nvSpPr>
          <p:cNvPr id="4" name="圆角矩形 3"/>
          <p:cNvSpPr/>
          <p:nvPr/>
        </p:nvSpPr>
        <p:spPr>
          <a:xfrm>
            <a:off x="5877294" y="4413527"/>
            <a:ext cx="3713197" cy="140208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zh-CN" altLang="en-US" b="1" dirty="0">
                <a:latin typeface="微软雅黑" pitchFamily="34" charset="-122"/>
                <a:ea typeface="微软雅黑" pitchFamily="34" charset="-122"/>
              </a:rPr>
              <a:t>诊宝康全国诊所业务</a:t>
            </a:r>
            <a:r>
              <a:rPr lang="zh-CN" altLang="en-US" b="1" dirty="0" smtClean="0">
                <a:latin typeface="微软雅黑" pitchFamily="34" charset="-122"/>
                <a:ea typeface="微软雅黑" pitchFamily="34" charset="-122"/>
              </a:rPr>
              <a:t>拓展</a:t>
            </a:r>
            <a:endParaRPr lang="en-US" altLang="zh-CN" b="1" dirty="0" smtClean="0">
              <a:latin typeface="微软雅黑" pitchFamily="34" charset="-122"/>
              <a:ea typeface="微软雅黑" pitchFamily="34" charset="-122"/>
            </a:endParaRPr>
          </a:p>
          <a:p>
            <a:pPr algn="ctr">
              <a:lnSpc>
                <a:spcPct val="150000"/>
              </a:lnSpc>
            </a:pPr>
            <a:r>
              <a:rPr lang="en-US" altLang="zh-CN" sz="1600" dirty="0" smtClean="0">
                <a:latin typeface="微软雅黑" pitchFamily="34" charset="-122"/>
                <a:ea typeface="微软雅黑" pitchFamily="34" charset="-122"/>
              </a:rPr>
              <a:t>20</a:t>
            </a:r>
            <a:r>
              <a:rPr lang="zh-CN" altLang="en-US" sz="1600" dirty="0" smtClean="0">
                <a:latin typeface="微软雅黑" pitchFamily="34" charset="-122"/>
                <a:ea typeface="微软雅黑" pitchFamily="34" charset="-122"/>
              </a:rPr>
              <a:t>万诊所 </a:t>
            </a:r>
            <a:r>
              <a:rPr lang="en-US" altLang="zh-CN" sz="1600" dirty="0" smtClean="0">
                <a:latin typeface="微软雅黑" pitchFamily="34" charset="-122"/>
                <a:ea typeface="微软雅黑" pitchFamily="34" charset="-122"/>
              </a:rPr>
              <a:t>| 500</a:t>
            </a:r>
            <a:r>
              <a:rPr lang="zh-CN" altLang="en-US" sz="1600" dirty="0" smtClean="0">
                <a:latin typeface="微软雅黑" pitchFamily="34" charset="-122"/>
                <a:ea typeface="微软雅黑" pitchFamily="34" charset="-122"/>
              </a:rPr>
              <a:t>顶级专家 </a:t>
            </a:r>
            <a:r>
              <a:rPr lang="en-US" altLang="zh-CN" sz="1600" dirty="0" smtClean="0">
                <a:latin typeface="微软雅黑" pitchFamily="34" charset="-122"/>
                <a:ea typeface="微软雅黑" pitchFamily="34" charset="-122"/>
              </a:rPr>
              <a:t>| </a:t>
            </a:r>
            <a:br>
              <a:rPr lang="en-US" altLang="zh-CN" sz="1600" dirty="0" smtClean="0">
                <a:latin typeface="微软雅黑" pitchFamily="34" charset="-122"/>
                <a:ea typeface="微软雅黑" pitchFamily="34" charset="-122"/>
              </a:rPr>
            </a:br>
            <a:r>
              <a:rPr lang="zh-CN" altLang="en-US" sz="1600" dirty="0" smtClean="0">
                <a:latin typeface="微软雅黑" pitchFamily="34" charset="-122"/>
                <a:ea typeface="微软雅黑" pitchFamily="34" charset="-122"/>
              </a:rPr>
              <a:t>顶级培训机构（协和） </a:t>
            </a:r>
            <a:r>
              <a:rPr lang="en-US" altLang="zh-CN" sz="1600" dirty="0" smtClean="0">
                <a:latin typeface="微软雅黑" pitchFamily="34" charset="-122"/>
                <a:ea typeface="微软雅黑" pitchFamily="34" charset="-122"/>
              </a:rPr>
              <a:t>| 1</a:t>
            </a:r>
            <a:r>
              <a:rPr lang="zh-CN" altLang="en-US" sz="1600" dirty="0" smtClean="0">
                <a:latin typeface="微软雅黑" pitchFamily="34" charset="-122"/>
                <a:ea typeface="微软雅黑" pitchFamily="34" charset="-122"/>
              </a:rPr>
              <a:t>亿消费者 </a:t>
            </a:r>
            <a:endParaRPr lang="zh-CN" altLang="en-US" sz="1600" dirty="0">
              <a:latin typeface="微软雅黑" pitchFamily="34" charset="-122"/>
              <a:ea typeface="微软雅黑" pitchFamily="34" charset="-122"/>
            </a:endParaRPr>
          </a:p>
        </p:txBody>
      </p:sp>
      <p:sp>
        <p:nvSpPr>
          <p:cNvPr id="5" name="流程图: 对照 4"/>
          <p:cNvSpPr/>
          <p:nvPr/>
        </p:nvSpPr>
        <p:spPr>
          <a:xfrm rot="5400000">
            <a:off x="5268180" y="4525722"/>
            <a:ext cx="498763" cy="1133946"/>
          </a:xfrm>
          <a:prstGeom prst="flowChartCollat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solidFill>
                <a:schemeClr val="tx1"/>
              </a:solidFill>
              <a:latin typeface="微软雅黑" pitchFamily="34" charset="-122"/>
              <a:ea typeface="微软雅黑" pitchFamily="34" charset="-122"/>
            </a:endParaRPr>
          </a:p>
        </p:txBody>
      </p:sp>
      <p:sp>
        <p:nvSpPr>
          <p:cNvPr id="6" name="圆角矩形 5"/>
          <p:cNvSpPr/>
          <p:nvPr/>
        </p:nvSpPr>
        <p:spPr>
          <a:xfrm>
            <a:off x="1387046" y="1927474"/>
            <a:ext cx="2448000" cy="78496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zh-CN" altLang="en-US" b="1" dirty="0" smtClean="0">
                <a:latin typeface="微软雅黑" pitchFamily="34" charset="-122"/>
                <a:ea typeface="微软雅黑" pitchFamily="34" charset="-122"/>
              </a:rPr>
              <a:t>中卫莱康</a:t>
            </a:r>
            <a:endParaRPr lang="en-US" altLang="zh-CN" b="1" dirty="0" smtClean="0">
              <a:latin typeface="微软雅黑" pitchFamily="34" charset="-122"/>
              <a:ea typeface="微软雅黑" pitchFamily="34" charset="-122"/>
            </a:endParaRPr>
          </a:p>
        </p:txBody>
      </p:sp>
      <p:sp>
        <p:nvSpPr>
          <p:cNvPr id="7" name="圆角矩形 6"/>
          <p:cNvSpPr/>
          <p:nvPr/>
        </p:nvSpPr>
        <p:spPr>
          <a:xfrm>
            <a:off x="4169434" y="1927474"/>
            <a:ext cx="2448000" cy="78496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zh-CN" altLang="en-US" b="1" dirty="0">
                <a:latin typeface="微软雅黑" pitchFamily="34" charset="-122"/>
                <a:ea typeface="微软雅黑" pitchFamily="34" charset="-122"/>
              </a:rPr>
              <a:t>李钟集团</a:t>
            </a:r>
            <a:endParaRPr lang="en-US" altLang="zh-CN" b="1" dirty="0">
              <a:latin typeface="微软雅黑" pitchFamily="34" charset="-122"/>
              <a:ea typeface="微软雅黑" pitchFamily="34" charset="-122"/>
            </a:endParaRPr>
          </a:p>
        </p:txBody>
      </p:sp>
      <p:sp>
        <p:nvSpPr>
          <p:cNvPr id="9" name="圆角矩形 8"/>
          <p:cNvSpPr/>
          <p:nvPr/>
        </p:nvSpPr>
        <p:spPr>
          <a:xfrm>
            <a:off x="6951822" y="1927474"/>
            <a:ext cx="2448000" cy="78496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zh-CN" altLang="en-US" b="1" dirty="0">
                <a:latin typeface="微软雅黑" pitchFamily="34" charset="-122"/>
                <a:ea typeface="微软雅黑" pitchFamily="34" charset="-122"/>
              </a:rPr>
              <a:t>联</a:t>
            </a:r>
            <a:r>
              <a:rPr lang="zh-CN" altLang="en-US" b="1" dirty="0" smtClean="0">
                <a:latin typeface="微软雅黑" pitchFamily="34" charset="-122"/>
                <a:ea typeface="微软雅黑" pitchFamily="34" charset="-122"/>
              </a:rPr>
              <a:t>影远程医疗</a:t>
            </a:r>
            <a:endParaRPr lang="en-US" altLang="zh-CN" b="1" dirty="0">
              <a:latin typeface="微软雅黑" pitchFamily="34" charset="-122"/>
              <a:ea typeface="微软雅黑" pitchFamily="34" charset="-122"/>
            </a:endParaRPr>
          </a:p>
        </p:txBody>
      </p:sp>
      <p:sp>
        <p:nvSpPr>
          <p:cNvPr id="10" name="文本框 9"/>
          <p:cNvSpPr txBox="1"/>
          <p:nvPr/>
        </p:nvSpPr>
        <p:spPr>
          <a:xfrm>
            <a:off x="3631475" y="7628709"/>
            <a:ext cx="1107996" cy="369332"/>
          </a:xfrm>
          <a:prstGeom prst="rect">
            <a:avLst/>
          </a:prstGeom>
          <a:noFill/>
        </p:spPr>
        <p:txBody>
          <a:bodyPr wrap="non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研发经费</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7830683" y="7628709"/>
            <a:ext cx="1107996" cy="369332"/>
          </a:xfrm>
          <a:prstGeom prst="rect">
            <a:avLst/>
          </a:prstGeom>
          <a:noFill/>
        </p:spPr>
        <p:txBody>
          <a:bodyPr wrap="non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基层市场</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双括号 13"/>
          <p:cNvSpPr/>
          <p:nvPr/>
        </p:nvSpPr>
        <p:spPr>
          <a:xfrm>
            <a:off x="1132820" y="1343181"/>
            <a:ext cx="8943703" cy="2459169"/>
          </a:xfrm>
          <a:prstGeom prst="bracketPair">
            <a:avLst/>
          </a:prstGeom>
          <a:ln w="38100"/>
        </p:spPr>
        <p:style>
          <a:lnRef idx="1">
            <a:schemeClr val="accent3"/>
          </a:lnRef>
          <a:fillRef idx="0">
            <a:schemeClr val="accent3"/>
          </a:fillRef>
          <a:effectRef idx="0">
            <a:schemeClr val="accent3"/>
          </a:effectRef>
          <a:fontRef idx="minor">
            <a:schemeClr val="tx1"/>
          </a:fontRef>
        </p:style>
        <p:txBody>
          <a:bodyPr rtlCol="0" anchor="t"/>
          <a:lstStyle/>
          <a:p>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垂直领域</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2674013" y="2904246"/>
            <a:ext cx="2448000" cy="78496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zh-CN" altLang="en-US" b="1" dirty="0" smtClean="0">
                <a:latin typeface="微软雅黑" pitchFamily="34" charset="-122"/>
                <a:ea typeface="微软雅黑" pitchFamily="34" charset="-122"/>
              </a:rPr>
              <a:t>东方医院</a:t>
            </a:r>
            <a:endParaRPr lang="en-US" altLang="zh-CN" b="1" dirty="0">
              <a:latin typeface="微软雅黑" pitchFamily="34" charset="-122"/>
              <a:ea typeface="微软雅黑" pitchFamily="34" charset="-122"/>
            </a:endParaRPr>
          </a:p>
        </p:txBody>
      </p:sp>
      <p:sp>
        <p:nvSpPr>
          <p:cNvPr id="16" name="圆角矩形 15"/>
          <p:cNvSpPr/>
          <p:nvPr/>
        </p:nvSpPr>
        <p:spPr>
          <a:xfrm>
            <a:off x="5534779" y="2904246"/>
            <a:ext cx="2448000" cy="78496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en-US" altLang="zh-CN" b="1" dirty="0" smtClean="0">
                <a:latin typeface="微软雅黑" pitchFamily="34" charset="-122"/>
                <a:ea typeface="微软雅黑" pitchFamily="34" charset="-122"/>
              </a:rPr>
              <a:t>… …</a:t>
            </a:r>
            <a:endParaRPr lang="en-US" altLang="zh-CN" b="1" dirty="0">
              <a:latin typeface="微软雅黑" pitchFamily="34" charset="-122"/>
              <a:ea typeface="微软雅黑" pitchFamily="34" charset="-122"/>
            </a:endParaRPr>
          </a:p>
        </p:txBody>
      </p:sp>
      <p:sp>
        <p:nvSpPr>
          <p:cNvPr id="8" name="圆角矩形 7"/>
          <p:cNvSpPr/>
          <p:nvPr/>
        </p:nvSpPr>
        <p:spPr>
          <a:xfrm>
            <a:off x="4089272" y="1787445"/>
            <a:ext cx="2624566" cy="1065017"/>
          </a:xfrm>
          <a:prstGeom prst="roundRect">
            <a:avLst/>
          </a:prstGeom>
          <a:noFill/>
          <a:ln w="28575"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zh-CN" altLang="en-US" sz="1800" dirty="0">
              <a:latin typeface="微软雅黑" pitchFamily="34" charset="-122"/>
              <a:ea typeface="微软雅黑" pitchFamily="34" charset="-122"/>
            </a:endParaRPr>
          </a:p>
        </p:txBody>
      </p:sp>
    </p:spTree>
    <p:extLst>
      <p:ext uri="{BB962C8B-B14F-4D97-AF65-F5344CB8AC3E}">
        <p14:creationId xmlns:p14="http://schemas.microsoft.com/office/powerpoint/2010/main" val="9078509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李钟集团 </a:t>
            </a:r>
            <a:r>
              <a:rPr lang="en-US" altLang="zh-CN" dirty="0" smtClean="0"/>
              <a:t>– </a:t>
            </a:r>
            <a:r>
              <a:rPr lang="zh-CN" altLang="en-US" dirty="0" smtClean="0"/>
              <a:t>互联网医院平台</a:t>
            </a:r>
            <a:endParaRPr lang="zh-CN" altLang="en-US" dirty="0"/>
          </a:p>
        </p:txBody>
      </p:sp>
      <p:sp>
        <p:nvSpPr>
          <p:cNvPr id="3" name="矩形 2"/>
          <p:cNvSpPr/>
          <p:nvPr/>
        </p:nvSpPr>
        <p:spPr>
          <a:xfrm>
            <a:off x="3792025" y="4319280"/>
            <a:ext cx="3360164" cy="732092"/>
          </a:xfrm>
          <a:prstGeom prst="rect">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圆角 151"/>
          <p:cNvSpPr/>
          <p:nvPr/>
        </p:nvSpPr>
        <p:spPr>
          <a:xfrm>
            <a:off x="1832229" y="2319429"/>
            <a:ext cx="8651436" cy="1259366"/>
          </a:xfrm>
          <a:prstGeom prst="roundRect">
            <a:avLst/>
          </a:prstGeom>
          <a:solidFill>
            <a:schemeClr val="accent1">
              <a:lumMod val="20000"/>
              <a:lumOff val="80000"/>
            </a:schemeClr>
          </a:solid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2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5" name="文本框 4"/>
          <p:cNvSpPr txBox="1"/>
          <p:nvPr/>
        </p:nvSpPr>
        <p:spPr>
          <a:xfrm>
            <a:off x="5122266" y="2562588"/>
            <a:ext cx="2561943" cy="400110"/>
          </a:xfrm>
          <a:prstGeom prst="rect">
            <a:avLst/>
          </a:prstGeom>
          <a:noFill/>
        </p:spPr>
        <p:txBody>
          <a:bodyPr wrap="square" rtlCol="0">
            <a:spAutoFit/>
          </a:bodyPr>
          <a:lstStyle/>
          <a:p>
            <a:pPr marR="0" algn="ctr" defTabSz="914400" fontAlgn="auto">
              <a:spcBef>
                <a:spcPts val="0"/>
              </a:spcBef>
              <a:spcAft>
                <a:spcPts val="0"/>
              </a:spcAft>
              <a:buClrTx/>
              <a:buSzTx/>
              <a:buFontTx/>
              <a:defRPr/>
            </a:pPr>
            <a:r>
              <a:rPr kumimoji="0" lang="zh-CN" altLang="en-US" sz="2000" b="1" i="0" kern="1200" cap="none" spc="600" normalizeH="0" baseline="0" noProof="0" dirty="0">
                <a:solidFill>
                  <a:srgbClr val="0070C0"/>
                </a:solidFill>
                <a:latin typeface="微软雅黑" panose="020B0503020204020204" charset="-122"/>
                <a:ea typeface="微软雅黑" panose="020B0503020204020204" charset="-122"/>
                <a:cs typeface="Arial" panose="020B0604020202020204"/>
              </a:rPr>
              <a:t>互联网医院平台</a:t>
            </a:r>
          </a:p>
        </p:txBody>
      </p:sp>
      <p:sp>
        <p:nvSpPr>
          <p:cNvPr id="6" name="文本框 74"/>
          <p:cNvSpPr txBox="1"/>
          <p:nvPr/>
        </p:nvSpPr>
        <p:spPr>
          <a:xfrm>
            <a:off x="8482225" y="3188185"/>
            <a:ext cx="1645475" cy="338554"/>
          </a:xfrm>
          <a:prstGeom prst="rect">
            <a:avLst/>
          </a:prstGeom>
          <a:noFill/>
          <a:ln w="9525">
            <a:noFill/>
          </a:ln>
        </p:spPr>
        <p:txBody>
          <a:bodyPr wrap="square" anchor="t">
            <a:spAutoFit/>
          </a:bodyPr>
          <a:lstStyle/>
          <a:p>
            <a:pPr algn="ctr"/>
            <a:r>
              <a:rPr lang="zh-CN" altLang="en-US" sz="1600" dirty="0">
                <a:solidFill>
                  <a:schemeClr val="tx1">
                    <a:lumMod val="65000"/>
                    <a:lumOff val="35000"/>
                  </a:schemeClr>
                </a:solidFill>
                <a:latin typeface="微软雅黑" panose="020B0503020204020204" charset="-122"/>
                <a:ea typeface="微软雅黑" panose="020B0503020204020204" charset="-122"/>
              </a:rPr>
              <a:t>数据跟踪、管理</a:t>
            </a:r>
          </a:p>
        </p:txBody>
      </p:sp>
      <p:sp>
        <p:nvSpPr>
          <p:cNvPr id="7" name="椭圆 6"/>
          <p:cNvSpPr/>
          <p:nvPr/>
        </p:nvSpPr>
        <p:spPr>
          <a:xfrm>
            <a:off x="514686" y="5321870"/>
            <a:ext cx="1098241" cy="540739"/>
          </a:xfrm>
          <a:prstGeom prst="ellipse">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800" b="1" strike="noStrike" noProof="1">
                <a:solidFill>
                  <a:schemeClr val="tx1"/>
                </a:solidFill>
                <a:latin typeface="微软雅黑" panose="020B0503020204020204" charset="-122"/>
                <a:ea typeface="微软雅黑" panose="020B0503020204020204" charset="-122"/>
              </a:rPr>
              <a:t>用户</a:t>
            </a:r>
          </a:p>
        </p:txBody>
      </p:sp>
      <p:pic>
        <p:nvPicPr>
          <p:cNvPr id="8" name="Picture 69">
            <a:extLst>
              <a:ext uri="{FF2B5EF4-FFF2-40B4-BE49-F238E27FC236}">
                <a16:creationId xmlns:a16="http://schemas.microsoft.com/office/drawing/2014/main" id="{A5559EB9-3755-D041-AD11-F4E3276E50BD}"/>
              </a:ext>
            </a:extLst>
          </p:cNvPr>
          <p:cNvPicPr>
            <a:picLocks noChangeAspect="1"/>
          </p:cNvPicPr>
          <p:nvPr/>
        </p:nvPicPr>
        <p:blipFill>
          <a:blip r:embed="rId2" cstate="print"/>
          <a:stretch>
            <a:fillRect/>
          </a:stretch>
        </p:blipFill>
        <p:spPr>
          <a:xfrm>
            <a:off x="2705388" y="5455629"/>
            <a:ext cx="419927" cy="419927"/>
          </a:xfrm>
          <a:prstGeom prst="rect">
            <a:avLst/>
          </a:prstGeom>
        </p:spPr>
      </p:pic>
      <p:pic>
        <p:nvPicPr>
          <p:cNvPr id="9" name="Picture 69">
            <a:extLst>
              <a:ext uri="{FF2B5EF4-FFF2-40B4-BE49-F238E27FC236}">
                <a16:creationId xmlns:a16="http://schemas.microsoft.com/office/drawing/2014/main" id="{A5559EB9-3755-D041-AD11-F4E3276E50BD}"/>
              </a:ext>
            </a:extLst>
          </p:cNvPr>
          <p:cNvPicPr>
            <a:picLocks noChangeAspect="1"/>
          </p:cNvPicPr>
          <p:nvPr/>
        </p:nvPicPr>
        <p:blipFill>
          <a:blip r:embed="rId2" cstate="print"/>
          <a:stretch>
            <a:fillRect/>
          </a:stretch>
        </p:blipFill>
        <p:spPr>
          <a:xfrm>
            <a:off x="3271987" y="5455629"/>
            <a:ext cx="419927" cy="419927"/>
          </a:xfrm>
          <a:prstGeom prst="rect">
            <a:avLst/>
          </a:prstGeom>
        </p:spPr>
      </p:pic>
      <p:pic>
        <p:nvPicPr>
          <p:cNvPr id="10" name="Picture 69">
            <a:extLst>
              <a:ext uri="{FF2B5EF4-FFF2-40B4-BE49-F238E27FC236}">
                <a16:creationId xmlns:a16="http://schemas.microsoft.com/office/drawing/2014/main" id="{A5559EB9-3755-D041-AD11-F4E3276E50BD}"/>
              </a:ext>
            </a:extLst>
          </p:cNvPr>
          <p:cNvPicPr>
            <a:picLocks noChangeAspect="1"/>
          </p:cNvPicPr>
          <p:nvPr/>
        </p:nvPicPr>
        <p:blipFill>
          <a:blip r:embed="rId2" cstate="print"/>
          <a:stretch>
            <a:fillRect/>
          </a:stretch>
        </p:blipFill>
        <p:spPr>
          <a:xfrm>
            <a:off x="4306932" y="5454469"/>
            <a:ext cx="419927" cy="419927"/>
          </a:xfrm>
          <a:prstGeom prst="rect">
            <a:avLst/>
          </a:prstGeom>
        </p:spPr>
      </p:pic>
      <p:pic>
        <p:nvPicPr>
          <p:cNvPr id="11" name="Picture 69">
            <a:extLst>
              <a:ext uri="{FF2B5EF4-FFF2-40B4-BE49-F238E27FC236}">
                <a16:creationId xmlns:a16="http://schemas.microsoft.com/office/drawing/2014/main" id="{A5559EB9-3755-D041-AD11-F4E3276E50BD}"/>
              </a:ext>
            </a:extLst>
          </p:cNvPr>
          <p:cNvPicPr>
            <a:picLocks noChangeAspect="1"/>
          </p:cNvPicPr>
          <p:nvPr/>
        </p:nvPicPr>
        <p:blipFill>
          <a:blip r:embed="rId2" cstate="print"/>
          <a:stretch>
            <a:fillRect/>
          </a:stretch>
        </p:blipFill>
        <p:spPr>
          <a:xfrm>
            <a:off x="4898360" y="5454469"/>
            <a:ext cx="419927" cy="419927"/>
          </a:xfrm>
          <a:prstGeom prst="rect">
            <a:avLst/>
          </a:prstGeom>
        </p:spPr>
      </p:pic>
      <p:grpSp>
        <p:nvGrpSpPr>
          <p:cNvPr id="12" name="组合 11"/>
          <p:cNvGrpSpPr/>
          <p:nvPr/>
        </p:nvGrpSpPr>
        <p:grpSpPr>
          <a:xfrm>
            <a:off x="5122267" y="4417425"/>
            <a:ext cx="708721" cy="525817"/>
            <a:chOff x="5121203" y="4754395"/>
            <a:chExt cx="708721" cy="525817"/>
          </a:xfrm>
        </p:grpSpPr>
        <p:sp>
          <p:nvSpPr>
            <p:cNvPr id="13" name="iconfont-11265-5328264"/>
            <p:cNvSpPr>
              <a:spLocks noChangeAspect="1"/>
            </p:cNvSpPr>
            <p:nvPr/>
          </p:nvSpPr>
          <p:spPr>
            <a:xfrm>
              <a:off x="5121203" y="4754395"/>
              <a:ext cx="375650" cy="329322"/>
            </a:xfrm>
            <a:custGeom>
              <a:avLst/>
              <a:gdLst/>
              <a:ahLst/>
              <a:cxnLst>
                <a:cxn ang="0">
                  <a:pos x="0" y="480"/>
                </a:cxn>
                <a:cxn ang="0">
                  <a:pos x="0" y="1120"/>
                </a:cxn>
                <a:cxn ang="0">
                  <a:pos x="480" y="1120"/>
                </a:cxn>
                <a:cxn ang="0">
                  <a:pos x="480" y="400"/>
                </a:cxn>
                <a:cxn ang="0">
                  <a:pos x="80" y="400"/>
                </a:cxn>
                <a:cxn ang="0">
                  <a:pos x="0" y="480"/>
                </a:cxn>
                <a:cxn ang="0">
                  <a:pos x="160" y="560"/>
                </a:cxn>
                <a:cxn ang="0">
                  <a:pos x="320" y="560"/>
                </a:cxn>
                <a:cxn ang="0">
                  <a:pos x="320" y="720"/>
                </a:cxn>
                <a:cxn ang="0">
                  <a:pos x="160" y="720"/>
                </a:cxn>
                <a:cxn ang="0">
                  <a:pos x="160" y="560"/>
                </a:cxn>
                <a:cxn ang="0">
                  <a:pos x="160" y="880"/>
                </a:cxn>
                <a:cxn ang="0">
                  <a:pos x="320" y="880"/>
                </a:cxn>
                <a:cxn ang="0">
                  <a:pos x="320" y="1040"/>
                </a:cxn>
                <a:cxn ang="0">
                  <a:pos x="160" y="1040"/>
                </a:cxn>
                <a:cxn ang="0">
                  <a:pos x="160" y="880"/>
                </a:cxn>
                <a:cxn ang="0">
                  <a:pos x="1116" y="0"/>
                </a:cxn>
                <a:cxn ang="0">
                  <a:pos x="636" y="0"/>
                </a:cxn>
                <a:cxn ang="0">
                  <a:pos x="516" y="120"/>
                </a:cxn>
                <a:cxn ang="0">
                  <a:pos x="516" y="1120"/>
                </a:cxn>
                <a:cxn ang="0">
                  <a:pos x="781" y="1120"/>
                </a:cxn>
                <a:cxn ang="0">
                  <a:pos x="781" y="843"/>
                </a:cxn>
                <a:cxn ang="0">
                  <a:pos x="972" y="843"/>
                </a:cxn>
                <a:cxn ang="0">
                  <a:pos x="972" y="892"/>
                </a:cxn>
                <a:cxn ang="0">
                  <a:pos x="983" y="903"/>
                </a:cxn>
                <a:cxn ang="0">
                  <a:pos x="972" y="903"/>
                </a:cxn>
                <a:cxn ang="0">
                  <a:pos x="972" y="1120"/>
                </a:cxn>
                <a:cxn ang="0">
                  <a:pos x="1237" y="1120"/>
                </a:cxn>
                <a:cxn ang="0">
                  <a:pos x="1237" y="120"/>
                </a:cxn>
                <a:cxn ang="0">
                  <a:pos x="1116" y="0"/>
                </a:cxn>
                <a:cxn ang="0">
                  <a:pos x="1036" y="416"/>
                </a:cxn>
                <a:cxn ang="0">
                  <a:pos x="916" y="416"/>
                </a:cxn>
                <a:cxn ang="0">
                  <a:pos x="916" y="538"/>
                </a:cxn>
                <a:cxn ang="0">
                  <a:pos x="836" y="538"/>
                </a:cxn>
                <a:cxn ang="0">
                  <a:pos x="836" y="416"/>
                </a:cxn>
                <a:cxn ang="0">
                  <a:pos x="716" y="416"/>
                </a:cxn>
                <a:cxn ang="0">
                  <a:pos x="716" y="336"/>
                </a:cxn>
                <a:cxn ang="0">
                  <a:pos x="836" y="336"/>
                </a:cxn>
                <a:cxn ang="0">
                  <a:pos x="836" y="218"/>
                </a:cxn>
                <a:cxn ang="0">
                  <a:pos x="916" y="218"/>
                </a:cxn>
                <a:cxn ang="0">
                  <a:pos x="916" y="338"/>
                </a:cxn>
                <a:cxn ang="0">
                  <a:pos x="1036" y="338"/>
                </a:cxn>
                <a:cxn ang="0">
                  <a:pos x="1036" y="416"/>
                </a:cxn>
              </a:cxnLst>
              <a:rect l="0" t="0" r="0" b="0"/>
              <a:pathLst>
                <a:path w="9894" h="8960">
                  <a:moveTo>
                    <a:pt x="0" y="3840"/>
                  </a:moveTo>
                  <a:lnTo>
                    <a:pt x="0" y="8960"/>
                  </a:lnTo>
                  <a:lnTo>
                    <a:pt x="3840" y="8960"/>
                  </a:lnTo>
                  <a:lnTo>
                    <a:pt x="3840" y="3200"/>
                  </a:lnTo>
                  <a:lnTo>
                    <a:pt x="640" y="3200"/>
                  </a:lnTo>
                  <a:cubicBezTo>
                    <a:pt x="287" y="3200"/>
                    <a:pt x="0" y="3486"/>
                    <a:pt x="0" y="3840"/>
                  </a:cubicBezTo>
                  <a:close/>
                  <a:moveTo>
                    <a:pt x="1280" y="4480"/>
                  </a:moveTo>
                  <a:lnTo>
                    <a:pt x="2560" y="4480"/>
                  </a:lnTo>
                  <a:lnTo>
                    <a:pt x="2560" y="5760"/>
                  </a:lnTo>
                  <a:lnTo>
                    <a:pt x="1280" y="5760"/>
                  </a:lnTo>
                  <a:lnTo>
                    <a:pt x="1280" y="4480"/>
                  </a:lnTo>
                  <a:close/>
                  <a:moveTo>
                    <a:pt x="1280" y="7040"/>
                  </a:moveTo>
                  <a:lnTo>
                    <a:pt x="2560" y="7040"/>
                  </a:lnTo>
                  <a:lnTo>
                    <a:pt x="2560" y="8320"/>
                  </a:lnTo>
                  <a:lnTo>
                    <a:pt x="1280" y="8320"/>
                  </a:lnTo>
                  <a:lnTo>
                    <a:pt x="1280" y="7040"/>
                  </a:lnTo>
                  <a:close/>
                  <a:moveTo>
                    <a:pt x="8934" y="0"/>
                  </a:moveTo>
                  <a:lnTo>
                    <a:pt x="5094" y="0"/>
                  </a:lnTo>
                  <a:cubicBezTo>
                    <a:pt x="4564" y="0"/>
                    <a:pt x="4134" y="430"/>
                    <a:pt x="4134" y="960"/>
                  </a:cubicBezTo>
                  <a:lnTo>
                    <a:pt x="4134" y="8960"/>
                  </a:lnTo>
                  <a:lnTo>
                    <a:pt x="6253" y="8960"/>
                  </a:lnTo>
                  <a:lnTo>
                    <a:pt x="6253" y="6745"/>
                  </a:lnTo>
                  <a:lnTo>
                    <a:pt x="7776" y="6745"/>
                  </a:lnTo>
                  <a:lnTo>
                    <a:pt x="7776" y="7136"/>
                  </a:lnTo>
                  <a:lnTo>
                    <a:pt x="7866" y="7225"/>
                  </a:lnTo>
                  <a:lnTo>
                    <a:pt x="7776" y="7225"/>
                  </a:lnTo>
                  <a:lnTo>
                    <a:pt x="7776" y="8960"/>
                  </a:lnTo>
                  <a:lnTo>
                    <a:pt x="9894" y="8960"/>
                  </a:lnTo>
                  <a:lnTo>
                    <a:pt x="9894" y="960"/>
                  </a:lnTo>
                  <a:cubicBezTo>
                    <a:pt x="9894" y="430"/>
                    <a:pt x="9465" y="0"/>
                    <a:pt x="8934" y="0"/>
                  </a:cubicBezTo>
                  <a:close/>
                  <a:moveTo>
                    <a:pt x="8294" y="3328"/>
                  </a:moveTo>
                  <a:lnTo>
                    <a:pt x="7334" y="3328"/>
                  </a:lnTo>
                  <a:lnTo>
                    <a:pt x="7334" y="4307"/>
                  </a:lnTo>
                  <a:lnTo>
                    <a:pt x="6694" y="4307"/>
                  </a:lnTo>
                  <a:lnTo>
                    <a:pt x="6694" y="3334"/>
                  </a:lnTo>
                  <a:lnTo>
                    <a:pt x="5734" y="3334"/>
                  </a:lnTo>
                  <a:lnTo>
                    <a:pt x="5734" y="2694"/>
                  </a:lnTo>
                  <a:lnTo>
                    <a:pt x="6694" y="2694"/>
                  </a:lnTo>
                  <a:lnTo>
                    <a:pt x="6694" y="1747"/>
                  </a:lnTo>
                  <a:lnTo>
                    <a:pt x="7334" y="1747"/>
                  </a:lnTo>
                  <a:lnTo>
                    <a:pt x="7334" y="2707"/>
                  </a:lnTo>
                  <a:lnTo>
                    <a:pt x="8294" y="2707"/>
                  </a:lnTo>
                  <a:lnTo>
                    <a:pt x="8294" y="3328"/>
                  </a:lnTo>
                  <a:close/>
                </a:path>
              </a:pathLst>
            </a:custGeom>
            <a:solidFill>
              <a:schemeClr val="accent1"/>
            </a:solidFill>
            <a:ln w="9525">
              <a:noFill/>
            </a:ln>
          </p:spPr>
          <p:txBody>
            <a:bodyPr/>
            <a:lstStyle/>
            <a:p>
              <a:endParaRPr lang="zh-CN" altLang="en-US"/>
            </a:p>
          </p:txBody>
        </p:sp>
        <p:sp>
          <p:nvSpPr>
            <p:cNvPr id="14" name="first-aid-kit_20438"/>
            <p:cNvSpPr>
              <a:spLocks noChangeAspect="1"/>
            </p:cNvSpPr>
            <p:nvPr/>
          </p:nvSpPr>
          <p:spPr>
            <a:xfrm>
              <a:off x="5619368" y="5060798"/>
              <a:ext cx="210556" cy="219414"/>
            </a:xfrm>
            <a:custGeom>
              <a:avLst/>
              <a:gdLst/>
              <a:ahLst/>
              <a:cxnLst>
                <a:cxn ang="0">
                  <a:pos x="1186" y="189"/>
                </a:cxn>
                <a:cxn ang="0">
                  <a:pos x="1131" y="166"/>
                </a:cxn>
                <a:cxn ang="0">
                  <a:pos x="919" y="166"/>
                </a:cxn>
                <a:cxn ang="0">
                  <a:pos x="919" y="59"/>
                </a:cxn>
                <a:cxn ang="0">
                  <a:pos x="860" y="0"/>
                </a:cxn>
                <a:cxn ang="0">
                  <a:pos x="348" y="0"/>
                </a:cxn>
                <a:cxn ang="0">
                  <a:pos x="288" y="59"/>
                </a:cxn>
                <a:cxn ang="0">
                  <a:pos x="288" y="166"/>
                </a:cxn>
                <a:cxn ang="0">
                  <a:pos x="77" y="166"/>
                </a:cxn>
                <a:cxn ang="0">
                  <a:pos x="0" y="243"/>
                </a:cxn>
                <a:cxn ang="0">
                  <a:pos x="0" y="1123"/>
                </a:cxn>
                <a:cxn ang="0">
                  <a:pos x="77" y="1201"/>
                </a:cxn>
                <a:cxn ang="0">
                  <a:pos x="1131" y="1201"/>
                </a:cxn>
                <a:cxn ang="0">
                  <a:pos x="1208" y="1123"/>
                </a:cxn>
                <a:cxn ang="0">
                  <a:pos x="1208" y="243"/>
                </a:cxn>
                <a:cxn ang="0">
                  <a:pos x="1186" y="189"/>
                </a:cxn>
                <a:cxn ang="0">
                  <a:pos x="361" y="72"/>
                </a:cxn>
                <a:cxn ang="0">
                  <a:pos x="847" y="72"/>
                </a:cxn>
                <a:cxn ang="0">
                  <a:pos x="847" y="208"/>
                </a:cxn>
                <a:cxn ang="0">
                  <a:pos x="361" y="208"/>
                </a:cxn>
                <a:cxn ang="0">
                  <a:pos x="361" y="72"/>
                </a:cxn>
                <a:cxn ang="0">
                  <a:pos x="865" y="740"/>
                </a:cxn>
                <a:cxn ang="0">
                  <a:pos x="660" y="740"/>
                </a:cxn>
                <a:cxn ang="0">
                  <a:pos x="660" y="944"/>
                </a:cxn>
                <a:cxn ang="0">
                  <a:pos x="548" y="944"/>
                </a:cxn>
                <a:cxn ang="0">
                  <a:pos x="548" y="740"/>
                </a:cxn>
                <a:cxn ang="0">
                  <a:pos x="343" y="740"/>
                </a:cxn>
                <a:cxn ang="0">
                  <a:pos x="343" y="627"/>
                </a:cxn>
                <a:cxn ang="0">
                  <a:pos x="548" y="627"/>
                </a:cxn>
                <a:cxn ang="0">
                  <a:pos x="548" y="422"/>
                </a:cxn>
                <a:cxn ang="0">
                  <a:pos x="660" y="422"/>
                </a:cxn>
                <a:cxn ang="0">
                  <a:pos x="660" y="627"/>
                </a:cxn>
                <a:cxn ang="0">
                  <a:pos x="865" y="627"/>
                </a:cxn>
                <a:cxn ang="0">
                  <a:pos x="865" y="740"/>
                </a:cxn>
              </a:cxnLst>
              <a:rect l="0" t="0" r="0" b="0"/>
              <a:pathLst>
                <a:path w="4147" h="4126">
                  <a:moveTo>
                    <a:pt x="4069" y="650"/>
                  </a:moveTo>
                  <a:cubicBezTo>
                    <a:pt x="4019" y="600"/>
                    <a:pt x="3952" y="573"/>
                    <a:pt x="3881" y="573"/>
                  </a:cubicBezTo>
                  <a:lnTo>
                    <a:pt x="3155" y="573"/>
                  </a:lnTo>
                  <a:lnTo>
                    <a:pt x="3155" y="204"/>
                  </a:lnTo>
                  <a:cubicBezTo>
                    <a:pt x="3155" y="92"/>
                    <a:pt x="3064" y="0"/>
                    <a:pt x="2952" y="0"/>
                  </a:cubicBezTo>
                  <a:lnTo>
                    <a:pt x="1195" y="0"/>
                  </a:lnTo>
                  <a:cubicBezTo>
                    <a:pt x="1083" y="0"/>
                    <a:pt x="991" y="92"/>
                    <a:pt x="991" y="204"/>
                  </a:cubicBezTo>
                  <a:lnTo>
                    <a:pt x="991" y="573"/>
                  </a:lnTo>
                  <a:lnTo>
                    <a:pt x="266" y="573"/>
                  </a:lnTo>
                  <a:cubicBezTo>
                    <a:pt x="119" y="573"/>
                    <a:pt x="0" y="692"/>
                    <a:pt x="0" y="838"/>
                  </a:cubicBezTo>
                  <a:lnTo>
                    <a:pt x="0" y="3861"/>
                  </a:lnTo>
                  <a:cubicBezTo>
                    <a:pt x="0" y="4007"/>
                    <a:pt x="119" y="4126"/>
                    <a:pt x="266" y="4126"/>
                  </a:cubicBezTo>
                  <a:lnTo>
                    <a:pt x="3881" y="4126"/>
                  </a:lnTo>
                  <a:cubicBezTo>
                    <a:pt x="4027" y="4126"/>
                    <a:pt x="4146" y="4007"/>
                    <a:pt x="4146" y="3861"/>
                  </a:cubicBezTo>
                  <a:lnTo>
                    <a:pt x="4146" y="838"/>
                  </a:lnTo>
                  <a:cubicBezTo>
                    <a:pt x="4147" y="767"/>
                    <a:pt x="4119" y="700"/>
                    <a:pt x="4069" y="650"/>
                  </a:cubicBezTo>
                  <a:close/>
                  <a:moveTo>
                    <a:pt x="1239" y="248"/>
                  </a:moveTo>
                  <a:lnTo>
                    <a:pt x="2907" y="248"/>
                  </a:lnTo>
                  <a:lnTo>
                    <a:pt x="2907" y="717"/>
                  </a:lnTo>
                  <a:lnTo>
                    <a:pt x="1239" y="717"/>
                  </a:lnTo>
                  <a:lnTo>
                    <a:pt x="1239" y="248"/>
                  </a:lnTo>
                  <a:close/>
                  <a:moveTo>
                    <a:pt x="2969" y="2543"/>
                  </a:moveTo>
                  <a:lnTo>
                    <a:pt x="2266" y="2543"/>
                  </a:lnTo>
                  <a:lnTo>
                    <a:pt x="2266" y="3246"/>
                  </a:lnTo>
                  <a:lnTo>
                    <a:pt x="1880" y="3246"/>
                  </a:lnTo>
                  <a:lnTo>
                    <a:pt x="1880" y="2543"/>
                  </a:lnTo>
                  <a:lnTo>
                    <a:pt x="1177" y="2543"/>
                  </a:lnTo>
                  <a:lnTo>
                    <a:pt x="1177" y="2156"/>
                  </a:lnTo>
                  <a:lnTo>
                    <a:pt x="1880" y="2156"/>
                  </a:lnTo>
                  <a:lnTo>
                    <a:pt x="1880" y="1453"/>
                  </a:lnTo>
                  <a:lnTo>
                    <a:pt x="2266" y="1453"/>
                  </a:lnTo>
                  <a:lnTo>
                    <a:pt x="2266" y="2156"/>
                  </a:lnTo>
                  <a:lnTo>
                    <a:pt x="2969" y="2156"/>
                  </a:lnTo>
                  <a:lnTo>
                    <a:pt x="2969" y="2543"/>
                  </a:lnTo>
                  <a:close/>
                </a:path>
              </a:pathLst>
            </a:custGeom>
            <a:solidFill>
              <a:schemeClr val="accent1"/>
            </a:solidFill>
            <a:ln w="9525">
              <a:noFill/>
            </a:ln>
          </p:spPr>
          <p:txBody>
            <a:bodyPr/>
            <a:lstStyle/>
            <a:p>
              <a:endParaRPr lang="zh-CN" altLang="en-US" sz="1400">
                <a:solidFill>
                  <a:schemeClr val="tx1">
                    <a:lumMod val="65000"/>
                    <a:lumOff val="35000"/>
                  </a:schemeClr>
                </a:solidFill>
              </a:endParaRPr>
            </a:p>
          </p:txBody>
        </p:sp>
      </p:grpSp>
      <p:pic>
        <p:nvPicPr>
          <p:cNvPr id="15" name="Picture 69">
            <a:extLst>
              <a:ext uri="{FF2B5EF4-FFF2-40B4-BE49-F238E27FC236}">
                <a16:creationId xmlns:a16="http://schemas.microsoft.com/office/drawing/2014/main" id="{A5559EB9-3755-D041-AD11-F4E3276E50BD}"/>
              </a:ext>
            </a:extLst>
          </p:cNvPr>
          <p:cNvPicPr>
            <a:picLocks noChangeAspect="1"/>
          </p:cNvPicPr>
          <p:nvPr/>
        </p:nvPicPr>
        <p:blipFill>
          <a:blip r:embed="rId2" cstate="print"/>
          <a:stretch>
            <a:fillRect/>
          </a:stretch>
        </p:blipFill>
        <p:spPr>
          <a:xfrm>
            <a:off x="5879813" y="5443585"/>
            <a:ext cx="419927" cy="419927"/>
          </a:xfrm>
          <a:prstGeom prst="rect">
            <a:avLst/>
          </a:prstGeom>
        </p:spPr>
      </p:pic>
      <p:pic>
        <p:nvPicPr>
          <p:cNvPr id="16" name="Picture 69">
            <a:extLst>
              <a:ext uri="{FF2B5EF4-FFF2-40B4-BE49-F238E27FC236}">
                <a16:creationId xmlns:a16="http://schemas.microsoft.com/office/drawing/2014/main" id="{A5559EB9-3755-D041-AD11-F4E3276E50BD}"/>
              </a:ext>
            </a:extLst>
          </p:cNvPr>
          <p:cNvPicPr>
            <a:picLocks noChangeAspect="1"/>
          </p:cNvPicPr>
          <p:nvPr/>
        </p:nvPicPr>
        <p:blipFill>
          <a:blip r:embed="rId2" cstate="print"/>
          <a:stretch>
            <a:fillRect/>
          </a:stretch>
        </p:blipFill>
        <p:spPr>
          <a:xfrm>
            <a:off x="6446412" y="5443585"/>
            <a:ext cx="419927" cy="419927"/>
          </a:xfrm>
          <a:prstGeom prst="rect">
            <a:avLst/>
          </a:prstGeom>
        </p:spPr>
      </p:pic>
      <p:pic>
        <p:nvPicPr>
          <p:cNvPr id="17" name="Picture 69">
            <a:extLst>
              <a:ext uri="{FF2B5EF4-FFF2-40B4-BE49-F238E27FC236}">
                <a16:creationId xmlns:a16="http://schemas.microsoft.com/office/drawing/2014/main" id="{A5559EB9-3755-D041-AD11-F4E3276E50BD}"/>
              </a:ext>
            </a:extLst>
          </p:cNvPr>
          <p:cNvPicPr>
            <a:picLocks noChangeAspect="1"/>
          </p:cNvPicPr>
          <p:nvPr/>
        </p:nvPicPr>
        <p:blipFill>
          <a:blip r:embed="rId2" cstate="print"/>
          <a:stretch>
            <a:fillRect/>
          </a:stretch>
        </p:blipFill>
        <p:spPr>
          <a:xfrm>
            <a:off x="7352941" y="5442682"/>
            <a:ext cx="419927" cy="419927"/>
          </a:xfrm>
          <a:prstGeom prst="rect">
            <a:avLst/>
          </a:prstGeom>
        </p:spPr>
      </p:pic>
      <p:pic>
        <p:nvPicPr>
          <p:cNvPr id="18" name="Picture 69">
            <a:extLst>
              <a:ext uri="{FF2B5EF4-FFF2-40B4-BE49-F238E27FC236}">
                <a16:creationId xmlns:a16="http://schemas.microsoft.com/office/drawing/2014/main" id="{A5559EB9-3755-D041-AD11-F4E3276E50BD}"/>
              </a:ext>
            </a:extLst>
          </p:cNvPr>
          <p:cNvPicPr>
            <a:picLocks noChangeAspect="1"/>
          </p:cNvPicPr>
          <p:nvPr/>
        </p:nvPicPr>
        <p:blipFill>
          <a:blip r:embed="rId2" cstate="print"/>
          <a:stretch>
            <a:fillRect/>
          </a:stretch>
        </p:blipFill>
        <p:spPr>
          <a:xfrm>
            <a:off x="7944369" y="5442682"/>
            <a:ext cx="419927" cy="419927"/>
          </a:xfrm>
          <a:prstGeom prst="rect">
            <a:avLst/>
          </a:prstGeom>
        </p:spPr>
      </p:pic>
      <p:sp>
        <p:nvSpPr>
          <p:cNvPr id="19" name="矩形 18"/>
          <p:cNvSpPr/>
          <p:nvPr/>
        </p:nvSpPr>
        <p:spPr>
          <a:xfrm>
            <a:off x="3717010" y="4417425"/>
            <a:ext cx="1423262" cy="540739"/>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b="1" noProof="1">
                <a:solidFill>
                  <a:schemeClr val="tx1"/>
                </a:solidFill>
                <a:latin typeface="微软雅黑" panose="020B0503020204020204" charset="-122"/>
                <a:ea typeface="微软雅黑" panose="020B0503020204020204" charset="-122"/>
              </a:rPr>
              <a:t>药视康</a:t>
            </a:r>
            <a:endParaRPr lang="en-US" altLang="zh-CN" b="1" noProof="1">
              <a:solidFill>
                <a:schemeClr val="tx1"/>
              </a:solidFill>
              <a:latin typeface="微软雅黑" panose="020B0503020204020204" charset="-122"/>
              <a:ea typeface="微软雅黑" panose="020B0503020204020204" charset="-122"/>
            </a:endParaRPr>
          </a:p>
          <a:p>
            <a:pPr algn="ctr" fontAlgn="auto"/>
            <a:r>
              <a:rPr lang="zh-CN" altLang="en-US" sz="1100" b="1" noProof="1">
                <a:solidFill>
                  <a:schemeClr val="tx1"/>
                </a:solidFill>
                <a:latin typeface="微软雅黑" panose="020B0503020204020204" charset="-122"/>
                <a:ea typeface="微软雅黑" panose="020B0503020204020204" charset="-122"/>
              </a:rPr>
              <a:t>基层诊所 </a:t>
            </a:r>
            <a:r>
              <a:rPr lang="en-US" altLang="zh-CN" sz="1100" b="1" noProof="1">
                <a:solidFill>
                  <a:schemeClr val="tx1"/>
                </a:solidFill>
                <a:latin typeface="微软雅黑" panose="020B0503020204020204" charset="-122"/>
                <a:ea typeface="微软雅黑" panose="020B0503020204020204" charset="-122"/>
              </a:rPr>
              <a:t>+ </a:t>
            </a:r>
            <a:r>
              <a:rPr lang="zh-CN" altLang="en-US" sz="1100" b="1" noProof="1">
                <a:solidFill>
                  <a:schemeClr val="tx1"/>
                </a:solidFill>
                <a:latin typeface="微软雅黑" panose="020B0503020204020204" charset="-122"/>
                <a:ea typeface="微软雅黑" panose="020B0503020204020204" charset="-122"/>
              </a:rPr>
              <a:t>药店</a:t>
            </a:r>
            <a:endParaRPr lang="zh-CN" altLang="en-US" sz="1100" b="1" strike="noStrike" noProof="1">
              <a:solidFill>
                <a:schemeClr val="tx1"/>
              </a:solidFill>
              <a:latin typeface="微软雅黑" panose="020B0503020204020204" charset="-122"/>
              <a:ea typeface="微软雅黑" panose="020B0503020204020204" charset="-122"/>
            </a:endParaRPr>
          </a:p>
        </p:txBody>
      </p:sp>
      <p:pic>
        <p:nvPicPr>
          <p:cNvPr id="20" name="Picture 69">
            <a:extLst>
              <a:ext uri="{FF2B5EF4-FFF2-40B4-BE49-F238E27FC236}">
                <a16:creationId xmlns:a16="http://schemas.microsoft.com/office/drawing/2014/main" id="{A5559EB9-3755-D041-AD11-F4E3276E50BD}"/>
              </a:ext>
            </a:extLst>
          </p:cNvPr>
          <p:cNvPicPr>
            <a:picLocks noChangeAspect="1"/>
          </p:cNvPicPr>
          <p:nvPr/>
        </p:nvPicPr>
        <p:blipFill>
          <a:blip r:embed="rId2" cstate="print"/>
          <a:stretch>
            <a:fillRect/>
          </a:stretch>
        </p:blipFill>
        <p:spPr>
          <a:xfrm>
            <a:off x="8977653" y="5430021"/>
            <a:ext cx="419927" cy="419927"/>
          </a:xfrm>
          <a:prstGeom prst="rect">
            <a:avLst/>
          </a:prstGeom>
        </p:spPr>
      </p:pic>
      <p:pic>
        <p:nvPicPr>
          <p:cNvPr id="21" name="Picture 69">
            <a:extLst>
              <a:ext uri="{FF2B5EF4-FFF2-40B4-BE49-F238E27FC236}">
                <a16:creationId xmlns:a16="http://schemas.microsoft.com/office/drawing/2014/main" id="{A5559EB9-3755-D041-AD11-F4E3276E50BD}"/>
              </a:ext>
            </a:extLst>
          </p:cNvPr>
          <p:cNvPicPr>
            <a:picLocks noChangeAspect="1"/>
          </p:cNvPicPr>
          <p:nvPr/>
        </p:nvPicPr>
        <p:blipFill>
          <a:blip r:embed="rId2" cstate="print"/>
          <a:stretch>
            <a:fillRect/>
          </a:stretch>
        </p:blipFill>
        <p:spPr>
          <a:xfrm>
            <a:off x="9569081" y="5430021"/>
            <a:ext cx="419927" cy="419927"/>
          </a:xfrm>
          <a:prstGeom prst="rect">
            <a:avLst/>
          </a:prstGeom>
        </p:spPr>
      </p:pic>
      <p:sp>
        <p:nvSpPr>
          <p:cNvPr id="24" name="矩形 23"/>
          <p:cNvSpPr/>
          <p:nvPr/>
        </p:nvSpPr>
        <p:spPr>
          <a:xfrm>
            <a:off x="600234" y="2678742"/>
            <a:ext cx="927145" cy="540739"/>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noProof="1">
                <a:solidFill>
                  <a:schemeClr val="tx1"/>
                </a:solidFill>
                <a:latin typeface="微软雅黑" panose="020B0503020204020204" charset="-122"/>
                <a:ea typeface="微软雅黑" panose="020B0503020204020204" charset="-122"/>
              </a:rPr>
              <a:t>平台</a:t>
            </a:r>
          </a:p>
        </p:txBody>
      </p:sp>
      <p:sp>
        <p:nvSpPr>
          <p:cNvPr id="25" name="矩形: 圆角 151"/>
          <p:cNvSpPr/>
          <p:nvPr/>
        </p:nvSpPr>
        <p:spPr>
          <a:xfrm>
            <a:off x="7352940" y="4319280"/>
            <a:ext cx="3130725" cy="732092"/>
          </a:xfrm>
          <a:prstGeom prst="rect">
            <a:avLst/>
          </a:prstGeom>
          <a:solidFill>
            <a:schemeClr val="bg2"/>
          </a:solidFill>
          <a:ln w="28575">
            <a:solidFill>
              <a:schemeClr val="bg2">
                <a:lumMod val="75000"/>
              </a:schemeClr>
            </a:solid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2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26" name="文本框 19"/>
          <p:cNvSpPr txBox="1"/>
          <p:nvPr/>
        </p:nvSpPr>
        <p:spPr>
          <a:xfrm>
            <a:off x="7313417" y="4500660"/>
            <a:ext cx="1301749" cy="369332"/>
          </a:xfrm>
          <a:prstGeom prst="rect">
            <a:avLst/>
          </a:prstGeom>
          <a:noFill/>
          <a:ln w="9525">
            <a:noFill/>
          </a:ln>
        </p:spPr>
        <p:txBody>
          <a:bodyPr wrap="square" anchor="t">
            <a:spAutoFit/>
          </a:bodyPr>
          <a:lstStyle/>
          <a:p>
            <a:pPr algn="ctr">
              <a:buSzTx/>
            </a:pPr>
            <a:r>
              <a:rPr lang="zh-CN" altLang="en-US" b="1" dirty="0">
                <a:latin typeface="微软雅黑" panose="020B0503020204020204" charset="-122"/>
                <a:ea typeface="微软雅黑" panose="020B0503020204020204" charset="-122"/>
              </a:rPr>
              <a:t>实体医院</a:t>
            </a:r>
          </a:p>
        </p:txBody>
      </p:sp>
      <p:sp>
        <p:nvSpPr>
          <p:cNvPr id="27" name="iconfont-11069-5205729"/>
          <p:cNvSpPr>
            <a:spLocks noChangeAspect="1"/>
          </p:cNvSpPr>
          <p:nvPr/>
        </p:nvSpPr>
        <p:spPr>
          <a:xfrm>
            <a:off x="9664017" y="4427410"/>
            <a:ext cx="474644" cy="515832"/>
          </a:xfrm>
          <a:custGeom>
            <a:avLst/>
            <a:gdLst/>
            <a:ahLst/>
            <a:cxnLst>
              <a:cxn ang="0">
                <a:pos x="296816" y="347980"/>
              </a:cxn>
              <a:cxn ang="0">
                <a:pos x="296816" y="511900"/>
              </a:cxn>
              <a:cxn ang="0">
                <a:pos x="301780" y="520322"/>
              </a:cxn>
              <a:cxn ang="0">
                <a:pos x="423441" y="520322"/>
              </a:cxn>
              <a:cxn ang="0">
                <a:pos x="429779" y="511900"/>
              </a:cxn>
              <a:cxn ang="0">
                <a:pos x="429779" y="347980"/>
              </a:cxn>
              <a:cxn ang="0">
                <a:pos x="113949" y="347980"/>
              </a:cxn>
              <a:cxn ang="0">
                <a:pos x="113949" y="511900"/>
              </a:cxn>
              <a:cxn ang="0">
                <a:pos x="119577" y="520322"/>
              </a:cxn>
              <a:cxn ang="0">
                <a:pos x="241282" y="520322"/>
              </a:cxn>
              <a:cxn ang="0">
                <a:pos x="246912" y="511900"/>
              </a:cxn>
              <a:cxn ang="0">
                <a:pos x="246912" y="347980"/>
              </a:cxn>
              <a:cxn ang="0">
                <a:pos x="301780" y="259327"/>
              </a:cxn>
              <a:cxn ang="0">
                <a:pos x="296816" y="262163"/>
              </a:cxn>
              <a:cxn ang="0">
                <a:pos x="296816" y="314912"/>
              </a:cxn>
              <a:cxn ang="0">
                <a:pos x="429779" y="314912"/>
              </a:cxn>
              <a:cxn ang="0">
                <a:pos x="429779" y="262163"/>
              </a:cxn>
              <a:cxn ang="0">
                <a:pos x="423441" y="259327"/>
              </a:cxn>
              <a:cxn ang="0">
                <a:pos x="118869" y="259327"/>
              </a:cxn>
              <a:cxn ang="0">
                <a:pos x="113239" y="262163"/>
              </a:cxn>
              <a:cxn ang="0">
                <a:pos x="113239" y="314912"/>
              </a:cxn>
              <a:cxn ang="0">
                <a:pos x="246202" y="314912"/>
              </a:cxn>
              <a:cxn ang="0">
                <a:pos x="246202" y="262163"/>
              </a:cxn>
              <a:cxn ang="0">
                <a:pos x="240574" y="259327"/>
              </a:cxn>
              <a:cxn ang="0">
                <a:pos x="33773" y="98243"/>
              </a:cxn>
              <a:cxn ang="0">
                <a:pos x="149139" y="98243"/>
              </a:cxn>
              <a:cxn ang="0">
                <a:pos x="149139" y="117925"/>
              </a:cxn>
              <a:cxn ang="0">
                <a:pos x="193416" y="164379"/>
              </a:cxn>
              <a:cxn ang="0">
                <a:pos x="210303" y="164379"/>
              </a:cxn>
              <a:cxn ang="0">
                <a:pos x="210303" y="178430"/>
              </a:cxn>
              <a:cxn ang="0">
                <a:pos x="254622" y="225550"/>
              </a:cxn>
              <a:cxn ang="0">
                <a:pos x="288396" y="225550"/>
              </a:cxn>
              <a:cxn ang="0">
                <a:pos x="332716" y="178430"/>
              </a:cxn>
              <a:cxn ang="0">
                <a:pos x="332716" y="164379"/>
              </a:cxn>
              <a:cxn ang="0">
                <a:pos x="348894" y="164379"/>
              </a:cxn>
              <a:cxn ang="0">
                <a:pos x="393923" y="117925"/>
              </a:cxn>
              <a:cxn ang="0">
                <a:pos x="393923" y="98243"/>
              </a:cxn>
              <a:cxn ang="0">
                <a:pos x="509247" y="98243"/>
              </a:cxn>
              <a:cxn ang="0">
                <a:pos x="514875" y="117925"/>
              </a:cxn>
              <a:cxn ang="0">
                <a:pos x="514875" y="575907"/>
              </a:cxn>
              <a:cxn ang="0">
                <a:pos x="526133" y="575907"/>
              </a:cxn>
              <a:cxn ang="0">
                <a:pos x="543019" y="592796"/>
              </a:cxn>
              <a:cxn ang="0">
                <a:pos x="526133" y="609685"/>
              </a:cxn>
              <a:cxn ang="0">
                <a:pos x="16885" y="609685"/>
              </a:cxn>
              <a:cxn ang="0">
                <a:pos x="0" y="592796"/>
              </a:cxn>
              <a:cxn ang="0">
                <a:pos x="16885" y="575907"/>
              </a:cxn>
              <a:cxn ang="0">
                <a:pos x="28143" y="575907"/>
              </a:cxn>
              <a:cxn ang="0">
                <a:pos x="28143" y="117925"/>
              </a:cxn>
              <a:cxn ang="0">
                <a:pos x="33773" y="98243"/>
              </a:cxn>
              <a:cxn ang="0">
                <a:pos x="237576" y="74606"/>
              </a:cxn>
              <a:cxn ang="0">
                <a:pos x="237576" y="82097"/>
              </a:cxn>
              <a:cxn ang="0">
                <a:pos x="241872" y="87150"/>
              </a:cxn>
              <a:cxn ang="0">
                <a:pos x="260829" y="87150"/>
              </a:cxn>
              <a:cxn ang="0">
                <a:pos x="260829" y="105057"/>
              </a:cxn>
              <a:cxn ang="0">
                <a:pos x="265082" y="110154"/>
              </a:cxn>
              <a:cxn ang="0">
                <a:pos x="277926" y="110154"/>
              </a:cxn>
              <a:cxn ang="0">
                <a:pos x="281912" y="105057"/>
              </a:cxn>
              <a:cxn ang="0">
                <a:pos x="281912" y="87150"/>
              </a:cxn>
              <a:cxn ang="0">
                <a:pos x="300603" y="87150"/>
              </a:cxn>
              <a:cxn ang="0">
                <a:pos x="305165" y="82097"/>
              </a:cxn>
              <a:cxn ang="0">
                <a:pos x="305165" y="74606"/>
              </a:cxn>
              <a:cxn ang="0">
                <a:pos x="255317" y="0"/>
              </a:cxn>
              <a:cxn ang="0">
                <a:pos x="288380" y="0"/>
              </a:cxn>
              <a:cxn ang="0">
                <a:pos x="299637" y="8419"/>
              </a:cxn>
              <a:cxn ang="0">
                <a:pos x="299637" y="60487"/>
              </a:cxn>
              <a:cxn ang="0">
                <a:pos x="348877" y="60487"/>
              </a:cxn>
              <a:cxn ang="0">
                <a:pos x="360843" y="69616"/>
              </a:cxn>
              <a:cxn ang="0">
                <a:pos x="360843" y="102674"/>
              </a:cxn>
              <a:cxn ang="0">
                <a:pos x="348877" y="116055"/>
              </a:cxn>
              <a:cxn ang="0">
                <a:pos x="299637" y="116055"/>
              </a:cxn>
              <a:cxn ang="0">
                <a:pos x="299637" y="163160"/>
              </a:cxn>
              <a:cxn ang="0">
                <a:pos x="289089" y="176543"/>
              </a:cxn>
              <a:cxn ang="0">
                <a:pos x="255317" y="176543"/>
              </a:cxn>
              <a:cxn ang="0">
                <a:pos x="244059" y="163160"/>
              </a:cxn>
              <a:cxn ang="0">
                <a:pos x="244059" y="116055"/>
              </a:cxn>
              <a:cxn ang="0">
                <a:pos x="194819" y="116055"/>
              </a:cxn>
              <a:cxn ang="0">
                <a:pos x="183561" y="102674"/>
              </a:cxn>
              <a:cxn ang="0">
                <a:pos x="183561" y="68907"/>
              </a:cxn>
              <a:cxn ang="0">
                <a:pos x="194819" y="60487"/>
              </a:cxn>
              <a:cxn ang="0">
                <a:pos x="244059" y="60487"/>
              </a:cxn>
              <a:cxn ang="0">
                <a:pos x="244059" y="8419"/>
              </a:cxn>
              <a:cxn ang="0">
                <a:pos x="255317" y="0"/>
              </a:cxn>
            </a:cxnLst>
            <a:rect l="0" t="0" r="0" b="0"/>
            <a:pathLst>
              <a:path w="521763" h="585819">
                <a:moveTo>
                  <a:pt x="285198" y="334359"/>
                </a:moveTo>
                <a:lnTo>
                  <a:pt x="285198" y="491862"/>
                </a:lnTo>
                <a:cubicBezTo>
                  <a:pt x="285198" y="495227"/>
                  <a:pt x="287242" y="499955"/>
                  <a:pt x="289968" y="499955"/>
                </a:cubicBezTo>
                <a:lnTo>
                  <a:pt x="406866" y="499955"/>
                </a:lnTo>
                <a:cubicBezTo>
                  <a:pt x="409592" y="499955"/>
                  <a:pt x="412956" y="494545"/>
                  <a:pt x="412956" y="491862"/>
                </a:cubicBezTo>
                <a:lnTo>
                  <a:pt x="412956" y="334359"/>
                </a:lnTo>
                <a:close/>
                <a:moveTo>
                  <a:pt x="109489" y="334359"/>
                </a:moveTo>
                <a:lnTo>
                  <a:pt x="109489" y="491862"/>
                </a:lnTo>
                <a:cubicBezTo>
                  <a:pt x="109489" y="495227"/>
                  <a:pt x="112214" y="499955"/>
                  <a:pt x="114897" y="499955"/>
                </a:cubicBezTo>
                <a:lnTo>
                  <a:pt x="231838" y="499955"/>
                </a:lnTo>
                <a:cubicBezTo>
                  <a:pt x="234521" y="499955"/>
                  <a:pt x="237247" y="494545"/>
                  <a:pt x="237247" y="491862"/>
                </a:cubicBezTo>
                <a:lnTo>
                  <a:pt x="237247" y="334359"/>
                </a:lnTo>
                <a:close/>
                <a:moveTo>
                  <a:pt x="289968" y="249176"/>
                </a:moveTo>
                <a:cubicBezTo>
                  <a:pt x="287242" y="249176"/>
                  <a:pt x="285198" y="249176"/>
                  <a:pt x="285198" y="251901"/>
                </a:cubicBezTo>
                <a:lnTo>
                  <a:pt x="285198" y="302585"/>
                </a:lnTo>
                <a:lnTo>
                  <a:pt x="412956" y="302585"/>
                </a:lnTo>
                <a:lnTo>
                  <a:pt x="412956" y="251901"/>
                </a:lnTo>
                <a:cubicBezTo>
                  <a:pt x="412956" y="248494"/>
                  <a:pt x="409592" y="249176"/>
                  <a:pt x="406866" y="249176"/>
                </a:cubicBezTo>
                <a:close/>
                <a:moveTo>
                  <a:pt x="114216" y="249176"/>
                </a:moveTo>
                <a:cubicBezTo>
                  <a:pt x="111533" y="249176"/>
                  <a:pt x="108807" y="249176"/>
                  <a:pt x="108807" y="251901"/>
                </a:cubicBezTo>
                <a:lnTo>
                  <a:pt x="108807" y="302585"/>
                </a:lnTo>
                <a:lnTo>
                  <a:pt x="236565" y="302585"/>
                </a:lnTo>
                <a:lnTo>
                  <a:pt x="236565" y="251901"/>
                </a:lnTo>
                <a:cubicBezTo>
                  <a:pt x="236565" y="248494"/>
                  <a:pt x="233840" y="249176"/>
                  <a:pt x="231157" y="249176"/>
                </a:cubicBezTo>
                <a:close/>
                <a:moveTo>
                  <a:pt x="32451" y="94398"/>
                </a:moveTo>
                <a:lnTo>
                  <a:pt x="143302" y="94398"/>
                </a:lnTo>
                <a:lnTo>
                  <a:pt x="143302" y="113309"/>
                </a:lnTo>
                <a:cubicBezTo>
                  <a:pt x="143302" y="136308"/>
                  <a:pt x="162210" y="157945"/>
                  <a:pt x="185845" y="157945"/>
                </a:cubicBezTo>
                <a:lnTo>
                  <a:pt x="202071" y="157945"/>
                </a:lnTo>
                <a:lnTo>
                  <a:pt x="202071" y="171446"/>
                </a:lnTo>
                <a:cubicBezTo>
                  <a:pt x="202071" y="195127"/>
                  <a:pt x="221021" y="216721"/>
                  <a:pt x="244656" y="216721"/>
                </a:cubicBezTo>
                <a:lnTo>
                  <a:pt x="277107" y="216721"/>
                </a:lnTo>
                <a:cubicBezTo>
                  <a:pt x="300785" y="216721"/>
                  <a:pt x="319693" y="195127"/>
                  <a:pt x="319693" y="171446"/>
                </a:cubicBezTo>
                <a:lnTo>
                  <a:pt x="319693" y="157945"/>
                </a:lnTo>
                <a:lnTo>
                  <a:pt x="335237" y="157945"/>
                </a:lnTo>
                <a:cubicBezTo>
                  <a:pt x="358872" y="157945"/>
                  <a:pt x="378504" y="136990"/>
                  <a:pt x="378504" y="113309"/>
                </a:cubicBezTo>
                <a:lnTo>
                  <a:pt x="378504" y="94398"/>
                </a:lnTo>
                <a:lnTo>
                  <a:pt x="489313" y="94398"/>
                </a:lnTo>
                <a:cubicBezTo>
                  <a:pt x="492038" y="94398"/>
                  <a:pt x="494721" y="94398"/>
                  <a:pt x="494721" y="113309"/>
                </a:cubicBezTo>
                <a:lnTo>
                  <a:pt x="494721" y="553364"/>
                </a:lnTo>
                <a:lnTo>
                  <a:pt x="505538" y="553364"/>
                </a:lnTo>
                <a:cubicBezTo>
                  <a:pt x="514353" y="553364"/>
                  <a:pt x="521763" y="560818"/>
                  <a:pt x="521763" y="569592"/>
                </a:cubicBezTo>
                <a:cubicBezTo>
                  <a:pt x="521763" y="578365"/>
                  <a:pt x="514353" y="585819"/>
                  <a:pt x="505538" y="585819"/>
                </a:cubicBezTo>
                <a:lnTo>
                  <a:pt x="16225" y="585819"/>
                </a:lnTo>
                <a:cubicBezTo>
                  <a:pt x="7453" y="585819"/>
                  <a:pt x="0" y="578365"/>
                  <a:pt x="0" y="569592"/>
                </a:cubicBezTo>
                <a:cubicBezTo>
                  <a:pt x="0" y="560818"/>
                  <a:pt x="7453" y="553364"/>
                  <a:pt x="16225" y="553364"/>
                </a:cubicBezTo>
                <a:lnTo>
                  <a:pt x="27042" y="553364"/>
                </a:lnTo>
                <a:lnTo>
                  <a:pt x="27042" y="113309"/>
                </a:lnTo>
                <a:cubicBezTo>
                  <a:pt x="27042" y="94398"/>
                  <a:pt x="29725" y="94398"/>
                  <a:pt x="32451" y="94398"/>
                </a:cubicBezTo>
                <a:close/>
                <a:moveTo>
                  <a:pt x="228277" y="71686"/>
                </a:moveTo>
                <a:lnTo>
                  <a:pt x="228277" y="78884"/>
                </a:lnTo>
                <a:cubicBezTo>
                  <a:pt x="228277" y="81184"/>
                  <a:pt x="230107" y="83739"/>
                  <a:pt x="232405" y="83739"/>
                </a:cubicBezTo>
                <a:lnTo>
                  <a:pt x="250620" y="83739"/>
                </a:lnTo>
                <a:lnTo>
                  <a:pt x="250620" y="100945"/>
                </a:lnTo>
                <a:cubicBezTo>
                  <a:pt x="250620" y="103288"/>
                  <a:pt x="252407" y="105843"/>
                  <a:pt x="254706" y="105843"/>
                </a:cubicBezTo>
                <a:lnTo>
                  <a:pt x="267047" y="105843"/>
                </a:lnTo>
                <a:cubicBezTo>
                  <a:pt x="269345" y="105843"/>
                  <a:pt x="270877" y="103032"/>
                  <a:pt x="270877" y="100945"/>
                </a:cubicBezTo>
                <a:lnTo>
                  <a:pt x="270877" y="83739"/>
                </a:lnTo>
                <a:lnTo>
                  <a:pt x="288837" y="83739"/>
                </a:lnTo>
                <a:cubicBezTo>
                  <a:pt x="291135" y="83739"/>
                  <a:pt x="293220" y="81184"/>
                  <a:pt x="293220" y="78884"/>
                </a:cubicBezTo>
                <a:lnTo>
                  <a:pt x="293220" y="71686"/>
                </a:lnTo>
                <a:close/>
                <a:moveTo>
                  <a:pt x="245323" y="0"/>
                </a:moveTo>
                <a:lnTo>
                  <a:pt x="277092" y="0"/>
                </a:lnTo>
                <a:cubicBezTo>
                  <a:pt x="283181" y="0"/>
                  <a:pt x="287908" y="2044"/>
                  <a:pt x="287908" y="8090"/>
                </a:cubicBezTo>
                <a:lnTo>
                  <a:pt x="287908" y="58120"/>
                </a:lnTo>
                <a:lnTo>
                  <a:pt x="335221" y="58120"/>
                </a:lnTo>
                <a:cubicBezTo>
                  <a:pt x="341311" y="58120"/>
                  <a:pt x="346038" y="60121"/>
                  <a:pt x="346719" y="66891"/>
                </a:cubicBezTo>
                <a:lnTo>
                  <a:pt x="346719" y="98655"/>
                </a:lnTo>
                <a:cubicBezTo>
                  <a:pt x="346719" y="104743"/>
                  <a:pt x="341311" y="111513"/>
                  <a:pt x="335221" y="111513"/>
                </a:cubicBezTo>
                <a:lnTo>
                  <a:pt x="287908" y="111513"/>
                </a:lnTo>
                <a:lnTo>
                  <a:pt x="287908" y="156774"/>
                </a:lnTo>
                <a:cubicBezTo>
                  <a:pt x="287908" y="162182"/>
                  <a:pt x="283863" y="169633"/>
                  <a:pt x="277773" y="169633"/>
                </a:cubicBezTo>
                <a:lnTo>
                  <a:pt x="245323" y="169633"/>
                </a:lnTo>
                <a:cubicBezTo>
                  <a:pt x="239233" y="169633"/>
                  <a:pt x="234506" y="162863"/>
                  <a:pt x="234506" y="156774"/>
                </a:cubicBezTo>
                <a:lnTo>
                  <a:pt x="234506" y="111513"/>
                </a:lnTo>
                <a:lnTo>
                  <a:pt x="187193" y="111513"/>
                </a:lnTo>
                <a:cubicBezTo>
                  <a:pt x="181103" y="111513"/>
                  <a:pt x="176376" y="104743"/>
                  <a:pt x="176376" y="98655"/>
                </a:cubicBezTo>
                <a:lnTo>
                  <a:pt x="176376" y="66210"/>
                </a:lnTo>
                <a:cubicBezTo>
                  <a:pt x="176376" y="60802"/>
                  <a:pt x="181103" y="58120"/>
                  <a:pt x="187193" y="58120"/>
                </a:cubicBezTo>
                <a:lnTo>
                  <a:pt x="234506" y="58120"/>
                </a:lnTo>
                <a:lnTo>
                  <a:pt x="234506" y="8090"/>
                </a:lnTo>
                <a:cubicBezTo>
                  <a:pt x="234506" y="2682"/>
                  <a:pt x="239233" y="0"/>
                  <a:pt x="245323" y="0"/>
                </a:cubicBezTo>
                <a:close/>
              </a:path>
            </a:pathLst>
          </a:custGeom>
          <a:solidFill>
            <a:schemeClr val="accent1"/>
          </a:solidFill>
          <a:ln w="9525">
            <a:noFill/>
          </a:ln>
        </p:spPr>
        <p:txBody>
          <a:bodyPr/>
          <a:lstStyle/>
          <a:p>
            <a:endParaRPr lang="zh-CN" altLang="en-US"/>
          </a:p>
        </p:txBody>
      </p:sp>
      <p:sp>
        <p:nvSpPr>
          <p:cNvPr id="28" name="文本框 74"/>
          <p:cNvSpPr txBox="1"/>
          <p:nvPr/>
        </p:nvSpPr>
        <p:spPr>
          <a:xfrm>
            <a:off x="7131980" y="3188185"/>
            <a:ext cx="1150011" cy="338554"/>
          </a:xfrm>
          <a:prstGeom prst="rect">
            <a:avLst/>
          </a:prstGeom>
          <a:noFill/>
          <a:ln w="9525">
            <a:noFill/>
          </a:ln>
        </p:spPr>
        <p:txBody>
          <a:bodyPr wrap="square" anchor="t">
            <a:spAutoFit/>
          </a:bodyPr>
          <a:lstStyle/>
          <a:p>
            <a:pPr algn="ctr"/>
            <a:r>
              <a:rPr lang="zh-CN" altLang="en-US" sz="1600" dirty="0">
                <a:solidFill>
                  <a:schemeClr val="tx1">
                    <a:lumMod val="65000"/>
                    <a:lumOff val="35000"/>
                  </a:schemeClr>
                </a:solidFill>
                <a:latin typeface="微软雅黑" panose="020B0503020204020204" charset="-122"/>
                <a:ea typeface="微软雅黑" panose="020B0503020204020204" charset="-122"/>
              </a:rPr>
              <a:t>智能协同</a:t>
            </a:r>
          </a:p>
        </p:txBody>
      </p:sp>
      <p:sp>
        <p:nvSpPr>
          <p:cNvPr id="29" name="文本框 74"/>
          <p:cNvSpPr txBox="1"/>
          <p:nvPr/>
        </p:nvSpPr>
        <p:spPr>
          <a:xfrm>
            <a:off x="5932201" y="3188185"/>
            <a:ext cx="999545" cy="338554"/>
          </a:xfrm>
          <a:prstGeom prst="rect">
            <a:avLst/>
          </a:prstGeom>
          <a:noFill/>
          <a:ln w="9525">
            <a:noFill/>
          </a:ln>
        </p:spPr>
        <p:txBody>
          <a:bodyPr wrap="square" anchor="t">
            <a:spAutoFit/>
          </a:bodyPr>
          <a:lstStyle/>
          <a:p>
            <a:pPr algn="ctr"/>
            <a:r>
              <a:rPr lang="zh-CN" altLang="en-US" sz="1600" dirty="0">
                <a:solidFill>
                  <a:schemeClr val="tx1">
                    <a:lumMod val="65000"/>
                    <a:lumOff val="35000"/>
                  </a:schemeClr>
                </a:solidFill>
                <a:latin typeface="微软雅黑" panose="020B0503020204020204" charset="-122"/>
                <a:ea typeface="微软雅黑" panose="020B0503020204020204" charset="-122"/>
              </a:rPr>
              <a:t>数字孪生</a:t>
            </a:r>
          </a:p>
        </p:txBody>
      </p:sp>
      <p:sp>
        <p:nvSpPr>
          <p:cNvPr id="31" name="文本框 74"/>
          <p:cNvSpPr txBox="1"/>
          <p:nvPr/>
        </p:nvSpPr>
        <p:spPr>
          <a:xfrm>
            <a:off x="3325549" y="3188185"/>
            <a:ext cx="1103092" cy="338554"/>
          </a:xfrm>
          <a:prstGeom prst="rect">
            <a:avLst/>
          </a:prstGeom>
          <a:noFill/>
          <a:ln w="9525">
            <a:noFill/>
          </a:ln>
        </p:spPr>
        <p:txBody>
          <a:bodyPr wrap="square" anchor="t">
            <a:spAutoFit/>
          </a:bodyPr>
          <a:lstStyle/>
          <a:p>
            <a:pPr algn="ctr"/>
            <a:r>
              <a:rPr lang="zh-CN" altLang="en-US" sz="1600" dirty="0">
                <a:solidFill>
                  <a:schemeClr val="tx1">
                    <a:lumMod val="65000"/>
                    <a:lumOff val="35000"/>
                  </a:schemeClr>
                </a:solidFill>
                <a:latin typeface="微软雅黑" panose="020B0503020204020204" charset="-122"/>
                <a:ea typeface="微软雅黑" panose="020B0503020204020204" charset="-122"/>
              </a:rPr>
              <a:t>专家对接</a:t>
            </a:r>
          </a:p>
        </p:txBody>
      </p:sp>
      <p:sp>
        <p:nvSpPr>
          <p:cNvPr id="32" name="文本框 74"/>
          <p:cNvSpPr txBox="1"/>
          <p:nvPr/>
        </p:nvSpPr>
        <p:spPr>
          <a:xfrm>
            <a:off x="1929022" y="3188185"/>
            <a:ext cx="1196293" cy="338554"/>
          </a:xfrm>
          <a:prstGeom prst="rect">
            <a:avLst/>
          </a:prstGeom>
          <a:noFill/>
          <a:ln w="9525">
            <a:noFill/>
          </a:ln>
        </p:spPr>
        <p:txBody>
          <a:bodyPr wrap="square" anchor="t">
            <a:spAutoFit/>
          </a:bodyPr>
          <a:lstStyle/>
          <a:p>
            <a:pPr algn="ctr"/>
            <a:r>
              <a:rPr lang="zh-CN" altLang="en-US" sz="1600" dirty="0">
                <a:solidFill>
                  <a:schemeClr val="tx1">
                    <a:lumMod val="65000"/>
                    <a:lumOff val="35000"/>
                  </a:schemeClr>
                </a:solidFill>
                <a:latin typeface="微软雅黑" panose="020B0503020204020204" charset="-122"/>
                <a:ea typeface="微软雅黑" panose="020B0503020204020204" charset="-122"/>
              </a:rPr>
              <a:t>专业培训</a:t>
            </a:r>
          </a:p>
        </p:txBody>
      </p:sp>
      <p:sp>
        <p:nvSpPr>
          <p:cNvPr id="33" name="上箭头 32"/>
          <p:cNvSpPr/>
          <p:nvPr/>
        </p:nvSpPr>
        <p:spPr>
          <a:xfrm>
            <a:off x="5844989" y="5125317"/>
            <a:ext cx="871391" cy="244322"/>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6714578" y="5221233"/>
            <a:ext cx="1649718" cy="276999"/>
          </a:xfrm>
          <a:prstGeom prst="rect">
            <a:avLst/>
          </a:prstGeom>
          <a:noFill/>
        </p:spPr>
        <p:txBody>
          <a:bodyPr wrap="square" rtlCol="0">
            <a:spAutoFit/>
          </a:bodyPr>
          <a:lstStyle/>
          <a:p>
            <a:r>
              <a:rPr lang="zh-CN" altLang="en-US" sz="1200" dirty="0">
                <a:solidFill>
                  <a:schemeClr val="accent5">
                    <a:lumMod val="75000"/>
                  </a:schemeClr>
                </a:solidFill>
              </a:rPr>
              <a:t>买药 </a:t>
            </a:r>
            <a:r>
              <a:rPr lang="en-US" altLang="zh-CN" sz="1200" dirty="0">
                <a:solidFill>
                  <a:schemeClr val="accent5">
                    <a:lumMod val="75000"/>
                  </a:schemeClr>
                </a:solidFill>
              </a:rPr>
              <a:t>/ </a:t>
            </a:r>
            <a:r>
              <a:rPr lang="zh-CN" altLang="en-US" sz="1200" dirty="0">
                <a:solidFill>
                  <a:schemeClr val="accent5">
                    <a:lumMod val="75000"/>
                  </a:schemeClr>
                </a:solidFill>
              </a:rPr>
              <a:t>就医 </a:t>
            </a:r>
            <a:r>
              <a:rPr lang="en-US" altLang="zh-CN" sz="1200" dirty="0">
                <a:solidFill>
                  <a:schemeClr val="accent5">
                    <a:lumMod val="75000"/>
                  </a:schemeClr>
                </a:solidFill>
              </a:rPr>
              <a:t>/ </a:t>
            </a:r>
            <a:r>
              <a:rPr lang="zh-CN" altLang="en-US" sz="1200" dirty="0">
                <a:solidFill>
                  <a:schemeClr val="accent5">
                    <a:lumMod val="75000"/>
                  </a:schemeClr>
                </a:solidFill>
              </a:rPr>
              <a:t>问诊</a:t>
            </a:r>
          </a:p>
        </p:txBody>
      </p:sp>
      <p:sp>
        <p:nvSpPr>
          <p:cNvPr id="35" name="文本框 34"/>
          <p:cNvSpPr txBox="1"/>
          <p:nvPr/>
        </p:nvSpPr>
        <p:spPr>
          <a:xfrm>
            <a:off x="3924870" y="3715701"/>
            <a:ext cx="968769" cy="438582"/>
          </a:xfrm>
          <a:prstGeom prst="rect">
            <a:avLst/>
          </a:prstGeom>
          <a:noFill/>
        </p:spPr>
        <p:txBody>
          <a:bodyPr wrap="square" rtlCol="0">
            <a:spAutoFit/>
          </a:bodyPr>
          <a:lstStyle/>
          <a:p>
            <a:r>
              <a:rPr lang="zh-CN" altLang="en-US" sz="1200" b="1" dirty="0">
                <a:solidFill>
                  <a:schemeClr val="accent5">
                    <a:lumMod val="75000"/>
                  </a:schemeClr>
                </a:solidFill>
              </a:rPr>
              <a:t>流量</a:t>
            </a:r>
            <a:endParaRPr lang="en-US" altLang="zh-CN" sz="1200" b="1" dirty="0">
              <a:solidFill>
                <a:schemeClr val="accent5">
                  <a:lumMod val="75000"/>
                </a:schemeClr>
              </a:solidFill>
            </a:endParaRPr>
          </a:p>
          <a:p>
            <a:r>
              <a:rPr lang="zh-CN" altLang="en-US" sz="1050" dirty="0">
                <a:solidFill>
                  <a:schemeClr val="accent5">
                    <a:lumMod val="75000"/>
                  </a:schemeClr>
                </a:solidFill>
              </a:rPr>
              <a:t>输送病人</a:t>
            </a:r>
          </a:p>
        </p:txBody>
      </p:sp>
      <p:sp>
        <p:nvSpPr>
          <p:cNvPr id="37" name="TextBox 47">
            <a:extLst>
              <a:ext uri="{FF2B5EF4-FFF2-40B4-BE49-F238E27FC236}">
                <a16:creationId xmlns:a16="http://schemas.microsoft.com/office/drawing/2014/main" id="{D071813D-D85A-C847-89F6-909FB447D280}"/>
              </a:ext>
            </a:extLst>
          </p:cNvPr>
          <p:cNvSpPr txBox="1"/>
          <p:nvPr/>
        </p:nvSpPr>
        <p:spPr>
          <a:xfrm>
            <a:off x="3125315" y="5198802"/>
            <a:ext cx="2929179" cy="276999"/>
          </a:xfrm>
          <a:prstGeom prst="rect">
            <a:avLst/>
          </a:prstGeom>
          <a:noFill/>
        </p:spPr>
        <p:txBody>
          <a:bodyPr wrap="square" rtlCol="0">
            <a:spAutoFit/>
          </a:bodyPr>
          <a:lstStyle>
            <a:defPPr>
              <a:defRPr lang="zh-CN"/>
            </a:defPPr>
            <a:lvl1pPr>
              <a:defRPr sz="1200">
                <a:solidFill>
                  <a:schemeClr val="tx1">
                    <a:lumMod val="65000"/>
                    <a:lumOff val="35000"/>
                  </a:schemeClr>
                </a:solidFill>
              </a:defRPr>
            </a:lvl1pPr>
          </a:lstStyle>
          <a:p>
            <a:r>
              <a:rPr lang="zh-CN" altLang="en-US" dirty="0">
                <a:solidFill>
                  <a:schemeClr val="accent5">
                    <a:lumMod val="75000"/>
                  </a:schemeClr>
                </a:solidFill>
              </a:rPr>
              <a:t>诊前、诊中、诊后全流程健康管理服务</a:t>
            </a:r>
            <a:endParaRPr lang="en-US" dirty="0">
              <a:solidFill>
                <a:schemeClr val="accent5">
                  <a:lumMod val="75000"/>
                </a:schemeClr>
              </a:solidFill>
            </a:endParaRPr>
          </a:p>
        </p:txBody>
      </p:sp>
      <p:sp>
        <p:nvSpPr>
          <p:cNvPr id="38" name="上箭头 37"/>
          <p:cNvSpPr/>
          <p:nvPr/>
        </p:nvSpPr>
        <p:spPr>
          <a:xfrm>
            <a:off x="3473383" y="3784122"/>
            <a:ext cx="513237" cy="284400"/>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a:off x="2004760" y="2473855"/>
            <a:ext cx="813449" cy="275262"/>
          </a:xfrm>
          <a:prstGeom prst="round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zh-CN" altLang="en-US" sz="1100" dirty="0">
                <a:solidFill>
                  <a:schemeClr val="tx1">
                    <a:lumMod val="75000"/>
                    <a:lumOff val="25000"/>
                  </a:schemeClr>
                </a:solidFill>
                <a:latin typeface="微软雅黑" pitchFamily="34" charset="-122"/>
                <a:ea typeface="微软雅黑" pitchFamily="34" charset="-122"/>
              </a:rPr>
              <a:t>在线培训</a:t>
            </a:r>
          </a:p>
        </p:txBody>
      </p:sp>
      <p:sp>
        <p:nvSpPr>
          <p:cNvPr id="40" name="圆角矩形 39"/>
          <p:cNvSpPr/>
          <p:nvPr/>
        </p:nvSpPr>
        <p:spPr>
          <a:xfrm>
            <a:off x="2958446" y="2473855"/>
            <a:ext cx="813449" cy="275262"/>
          </a:xfrm>
          <a:prstGeom prst="round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zh-CN" altLang="en-US" sz="1100" dirty="0">
                <a:solidFill>
                  <a:schemeClr val="tx1">
                    <a:lumMod val="75000"/>
                    <a:lumOff val="25000"/>
                  </a:schemeClr>
                </a:solidFill>
                <a:latin typeface="微软雅黑" pitchFamily="34" charset="-122"/>
                <a:ea typeface="微软雅黑" pitchFamily="34" charset="-122"/>
              </a:rPr>
              <a:t>专家对接</a:t>
            </a:r>
          </a:p>
        </p:txBody>
      </p:sp>
      <p:sp>
        <p:nvSpPr>
          <p:cNvPr id="41" name="圆角矩形 40"/>
          <p:cNvSpPr/>
          <p:nvPr/>
        </p:nvSpPr>
        <p:spPr>
          <a:xfrm>
            <a:off x="3924870" y="2473855"/>
            <a:ext cx="1022981" cy="275262"/>
          </a:xfrm>
          <a:prstGeom prst="round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zh-CN" altLang="en-US" sz="1100" dirty="0">
                <a:solidFill>
                  <a:schemeClr val="tx1">
                    <a:lumMod val="75000"/>
                    <a:lumOff val="25000"/>
                  </a:schemeClr>
                </a:solidFill>
                <a:latin typeface="微软雅黑" pitchFamily="34" charset="-122"/>
                <a:ea typeface="微软雅黑" pitchFamily="34" charset="-122"/>
              </a:rPr>
              <a:t>健康培训包</a:t>
            </a:r>
          </a:p>
        </p:txBody>
      </p:sp>
      <p:sp>
        <p:nvSpPr>
          <p:cNvPr id="42" name="圆角矩形 41"/>
          <p:cNvSpPr/>
          <p:nvPr/>
        </p:nvSpPr>
        <p:spPr>
          <a:xfrm>
            <a:off x="2995884" y="2888444"/>
            <a:ext cx="1951967" cy="275262"/>
          </a:xfrm>
          <a:prstGeom prst="round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zh-CN" altLang="en-US" sz="1100" dirty="0">
                <a:solidFill>
                  <a:schemeClr val="tx1">
                    <a:lumMod val="75000"/>
                    <a:lumOff val="25000"/>
                  </a:schemeClr>
                </a:solidFill>
                <a:latin typeface="微软雅黑" pitchFamily="34" charset="-122"/>
                <a:ea typeface="微软雅黑" pitchFamily="34" charset="-122"/>
              </a:rPr>
              <a:t>远程会诊 </a:t>
            </a:r>
            <a:r>
              <a:rPr lang="en-US" altLang="zh-CN" sz="1100" dirty="0">
                <a:solidFill>
                  <a:schemeClr val="tx1">
                    <a:lumMod val="75000"/>
                    <a:lumOff val="25000"/>
                  </a:schemeClr>
                </a:solidFill>
                <a:latin typeface="微软雅黑" pitchFamily="34" charset="-122"/>
                <a:ea typeface="微软雅黑" pitchFamily="34" charset="-122"/>
              </a:rPr>
              <a:t>/ </a:t>
            </a:r>
            <a:r>
              <a:rPr lang="zh-CN" altLang="en-US" sz="1100" dirty="0">
                <a:solidFill>
                  <a:schemeClr val="tx1">
                    <a:lumMod val="75000"/>
                    <a:lumOff val="25000"/>
                  </a:schemeClr>
                </a:solidFill>
                <a:latin typeface="微软雅黑" pitchFamily="34" charset="-122"/>
                <a:ea typeface="微软雅黑" pitchFamily="34" charset="-122"/>
              </a:rPr>
              <a:t>转诊</a:t>
            </a:r>
          </a:p>
        </p:txBody>
      </p:sp>
      <p:sp>
        <p:nvSpPr>
          <p:cNvPr id="43" name="圆角矩形 42"/>
          <p:cNvSpPr/>
          <p:nvPr/>
        </p:nvSpPr>
        <p:spPr>
          <a:xfrm>
            <a:off x="2010297" y="2886108"/>
            <a:ext cx="843823" cy="275262"/>
          </a:xfrm>
          <a:prstGeom prst="round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zh-CN" altLang="en-US" sz="1100" dirty="0">
                <a:solidFill>
                  <a:schemeClr val="tx1">
                    <a:lumMod val="75000"/>
                    <a:lumOff val="25000"/>
                  </a:schemeClr>
                </a:solidFill>
                <a:latin typeface="微软雅黑" pitchFamily="34" charset="-122"/>
                <a:ea typeface="微软雅黑" pitchFamily="34" charset="-122"/>
              </a:rPr>
              <a:t>远程诊断</a:t>
            </a:r>
          </a:p>
        </p:txBody>
      </p:sp>
      <p:sp>
        <p:nvSpPr>
          <p:cNvPr id="45" name="下箭头 44"/>
          <p:cNvSpPr/>
          <p:nvPr/>
        </p:nvSpPr>
        <p:spPr>
          <a:xfrm>
            <a:off x="4862383" y="3807762"/>
            <a:ext cx="552104" cy="28550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5459634" y="3713144"/>
            <a:ext cx="2429284" cy="600164"/>
          </a:xfrm>
          <a:prstGeom prst="rect">
            <a:avLst/>
          </a:prstGeom>
          <a:noFill/>
        </p:spPr>
        <p:txBody>
          <a:bodyPr wrap="square" rtlCol="0">
            <a:spAutoFit/>
          </a:bodyPr>
          <a:lstStyle/>
          <a:p>
            <a:r>
              <a:rPr lang="zh-CN" altLang="en-US" sz="1200" b="1" dirty="0">
                <a:solidFill>
                  <a:schemeClr val="accent5">
                    <a:lumMod val="75000"/>
                  </a:schemeClr>
                </a:solidFill>
              </a:rPr>
              <a:t>赋能 </a:t>
            </a:r>
            <a:r>
              <a:rPr lang="en-US" altLang="zh-CN" sz="1200" b="1" dirty="0">
                <a:solidFill>
                  <a:schemeClr val="accent5">
                    <a:lumMod val="75000"/>
                  </a:schemeClr>
                </a:solidFill>
              </a:rPr>
              <a:t>| </a:t>
            </a:r>
            <a:r>
              <a:rPr lang="zh-CN" altLang="en-US" sz="1200" b="1" dirty="0">
                <a:solidFill>
                  <a:schemeClr val="accent5">
                    <a:lumMod val="75000"/>
                  </a:schemeClr>
                </a:solidFill>
              </a:rPr>
              <a:t>流量</a:t>
            </a:r>
            <a:endParaRPr lang="en-US" altLang="zh-CN" sz="1200" b="1" dirty="0">
              <a:solidFill>
                <a:schemeClr val="accent5">
                  <a:lumMod val="75000"/>
                </a:schemeClr>
              </a:solidFill>
            </a:endParaRPr>
          </a:p>
          <a:p>
            <a:r>
              <a:rPr lang="zh-CN" altLang="en-US" sz="1050" dirty="0">
                <a:solidFill>
                  <a:schemeClr val="accent5">
                    <a:lumMod val="75000"/>
                  </a:schemeClr>
                </a:solidFill>
                <a:latin typeface="微软雅黑" panose="020B0503020204020204" pitchFamily="34" charset="-122"/>
                <a:ea typeface="微软雅黑" panose="020B0503020204020204" pitchFamily="34" charset="-122"/>
              </a:rPr>
              <a:t>培训技能提升、专家服务</a:t>
            </a:r>
            <a:r>
              <a:rPr lang="en-US" altLang="zh-CN" sz="1050" dirty="0">
                <a:solidFill>
                  <a:schemeClr val="accent5">
                    <a:lumMod val="75000"/>
                  </a:schemeClr>
                </a:solidFill>
                <a:latin typeface="微软雅黑" panose="020B0503020204020204" pitchFamily="34" charset="-122"/>
                <a:ea typeface="微软雅黑" panose="020B0503020204020204" pitchFamily="34" charset="-122"/>
              </a:rPr>
              <a:t/>
            </a:r>
            <a:br>
              <a:rPr lang="en-US" altLang="zh-CN" sz="1050" dirty="0">
                <a:solidFill>
                  <a:schemeClr val="accent5">
                    <a:lumMod val="75000"/>
                  </a:schemeClr>
                </a:solidFill>
                <a:latin typeface="微软雅黑" panose="020B0503020204020204" pitchFamily="34" charset="-122"/>
                <a:ea typeface="微软雅黑" panose="020B0503020204020204" pitchFamily="34" charset="-122"/>
              </a:rPr>
            </a:br>
            <a:r>
              <a:rPr lang="zh-CN" altLang="en-US" sz="1050" dirty="0">
                <a:solidFill>
                  <a:schemeClr val="accent5">
                    <a:lumMod val="75000"/>
                  </a:schemeClr>
                </a:solidFill>
                <a:latin typeface="微软雅黑" panose="020B0503020204020204" pitchFamily="34" charset="-122"/>
                <a:ea typeface="微软雅黑" panose="020B0503020204020204" pitchFamily="34" charset="-122"/>
              </a:rPr>
              <a:t>慢病管理服务、药品</a:t>
            </a:r>
            <a:r>
              <a:rPr lang="zh-CN" altLang="en-US" sz="1050" dirty="0" smtClean="0">
                <a:solidFill>
                  <a:schemeClr val="accent5">
                    <a:lumMod val="75000"/>
                  </a:schemeClr>
                </a:solidFill>
                <a:latin typeface="微软雅黑" panose="020B0503020204020204" pitchFamily="34" charset="-122"/>
                <a:ea typeface="微软雅黑" panose="020B0503020204020204" pitchFamily="34" charset="-122"/>
              </a:rPr>
              <a:t>采购</a:t>
            </a:r>
            <a:r>
              <a:rPr lang="zh-CN" altLang="en-US" sz="1050" dirty="0" smtClean="0">
                <a:solidFill>
                  <a:schemeClr val="accent5">
                    <a:lumMod val="75000"/>
                  </a:schemeClr>
                </a:solidFill>
                <a:latin typeface="微软雅黑" panose="020B0503020204020204" pitchFamily="34" charset="-122"/>
                <a:ea typeface="微软雅黑" panose="020B0503020204020204" pitchFamily="34" charset="-122"/>
              </a:rPr>
              <a:t>、产品营销</a:t>
            </a:r>
            <a:endParaRPr lang="zh-CN" altLang="en-US" sz="105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48" name="iconfont-11069-5205729"/>
          <p:cNvSpPr>
            <a:spLocks noChangeAspect="1"/>
          </p:cNvSpPr>
          <p:nvPr/>
        </p:nvSpPr>
        <p:spPr>
          <a:xfrm>
            <a:off x="8672180" y="4427410"/>
            <a:ext cx="474644" cy="515832"/>
          </a:xfrm>
          <a:custGeom>
            <a:avLst/>
            <a:gdLst/>
            <a:ahLst/>
            <a:cxnLst>
              <a:cxn ang="0">
                <a:pos x="296816" y="347980"/>
              </a:cxn>
              <a:cxn ang="0">
                <a:pos x="296816" y="511900"/>
              </a:cxn>
              <a:cxn ang="0">
                <a:pos x="301780" y="520322"/>
              </a:cxn>
              <a:cxn ang="0">
                <a:pos x="423441" y="520322"/>
              </a:cxn>
              <a:cxn ang="0">
                <a:pos x="429779" y="511900"/>
              </a:cxn>
              <a:cxn ang="0">
                <a:pos x="429779" y="347980"/>
              </a:cxn>
              <a:cxn ang="0">
                <a:pos x="113949" y="347980"/>
              </a:cxn>
              <a:cxn ang="0">
                <a:pos x="113949" y="511900"/>
              </a:cxn>
              <a:cxn ang="0">
                <a:pos x="119577" y="520322"/>
              </a:cxn>
              <a:cxn ang="0">
                <a:pos x="241282" y="520322"/>
              </a:cxn>
              <a:cxn ang="0">
                <a:pos x="246912" y="511900"/>
              </a:cxn>
              <a:cxn ang="0">
                <a:pos x="246912" y="347980"/>
              </a:cxn>
              <a:cxn ang="0">
                <a:pos x="301780" y="259327"/>
              </a:cxn>
              <a:cxn ang="0">
                <a:pos x="296816" y="262163"/>
              </a:cxn>
              <a:cxn ang="0">
                <a:pos x="296816" y="314912"/>
              </a:cxn>
              <a:cxn ang="0">
                <a:pos x="429779" y="314912"/>
              </a:cxn>
              <a:cxn ang="0">
                <a:pos x="429779" y="262163"/>
              </a:cxn>
              <a:cxn ang="0">
                <a:pos x="423441" y="259327"/>
              </a:cxn>
              <a:cxn ang="0">
                <a:pos x="118869" y="259327"/>
              </a:cxn>
              <a:cxn ang="0">
                <a:pos x="113239" y="262163"/>
              </a:cxn>
              <a:cxn ang="0">
                <a:pos x="113239" y="314912"/>
              </a:cxn>
              <a:cxn ang="0">
                <a:pos x="246202" y="314912"/>
              </a:cxn>
              <a:cxn ang="0">
                <a:pos x="246202" y="262163"/>
              </a:cxn>
              <a:cxn ang="0">
                <a:pos x="240574" y="259327"/>
              </a:cxn>
              <a:cxn ang="0">
                <a:pos x="33773" y="98243"/>
              </a:cxn>
              <a:cxn ang="0">
                <a:pos x="149139" y="98243"/>
              </a:cxn>
              <a:cxn ang="0">
                <a:pos x="149139" y="117925"/>
              </a:cxn>
              <a:cxn ang="0">
                <a:pos x="193416" y="164379"/>
              </a:cxn>
              <a:cxn ang="0">
                <a:pos x="210303" y="164379"/>
              </a:cxn>
              <a:cxn ang="0">
                <a:pos x="210303" y="178430"/>
              </a:cxn>
              <a:cxn ang="0">
                <a:pos x="254622" y="225550"/>
              </a:cxn>
              <a:cxn ang="0">
                <a:pos x="288396" y="225550"/>
              </a:cxn>
              <a:cxn ang="0">
                <a:pos x="332716" y="178430"/>
              </a:cxn>
              <a:cxn ang="0">
                <a:pos x="332716" y="164379"/>
              </a:cxn>
              <a:cxn ang="0">
                <a:pos x="348894" y="164379"/>
              </a:cxn>
              <a:cxn ang="0">
                <a:pos x="393923" y="117925"/>
              </a:cxn>
              <a:cxn ang="0">
                <a:pos x="393923" y="98243"/>
              </a:cxn>
              <a:cxn ang="0">
                <a:pos x="509247" y="98243"/>
              </a:cxn>
              <a:cxn ang="0">
                <a:pos x="514875" y="117925"/>
              </a:cxn>
              <a:cxn ang="0">
                <a:pos x="514875" y="575907"/>
              </a:cxn>
              <a:cxn ang="0">
                <a:pos x="526133" y="575907"/>
              </a:cxn>
              <a:cxn ang="0">
                <a:pos x="543019" y="592796"/>
              </a:cxn>
              <a:cxn ang="0">
                <a:pos x="526133" y="609685"/>
              </a:cxn>
              <a:cxn ang="0">
                <a:pos x="16885" y="609685"/>
              </a:cxn>
              <a:cxn ang="0">
                <a:pos x="0" y="592796"/>
              </a:cxn>
              <a:cxn ang="0">
                <a:pos x="16885" y="575907"/>
              </a:cxn>
              <a:cxn ang="0">
                <a:pos x="28143" y="575907"/>
              </a:cxn>
              <a:cxn ang="0">
                <a:pos x="28143" y="117925"/>
              </a:cxn>
              <a:cxn ang="0">
                <a:pos x="33773" y="98243"/>
              </a:cxn>
              <a:cxn ang="0">
                <a:pos x="237576" y="74606"/>
              </a:cxn>
              <a:cxn ang="0">
                <a:pos x="237576" y="82097"/>
              </a:cxn>
              <a:cxn ang="0">
                <a:pos x="241872" y="87150"/>
              </a:cxn>
              <a:cxn ang="0">
                <a:pos x="260829" y="87150"/>
              </a:cxn>
              <a:cxn ang="0">
                <a:pos x="260829" y="105057"/>
              </a:cxn>
              <a:cxn ang="0">
                <a:pos x="265082" y="110154"/>
              </a:cxn>
              <a:cxn ang="0">
                <a:pos x="277926" y="110154"/>
              </a:cxn>
              <a:cxn ang="0">
                <a:pos x="281912" y="105057"/>
              </a:cxn>
              <a:cxn ang="0">
                <a:pos x="281912" y="87150"/>
              </a:cxn>
              <a:cxn ang="0">
                <a:pos x="300603" y="87150"/>
              </a:cxn>
              <a:cxn ang="0">
                <a:pos x="305165" y="82097"/>
              </a:cxn>
              <a:cxn ang="0">
                <a:pos x="305165" y="74606"/>
              </a:cxn>
              <a:cxn ang="0">
                <a:pos x="255317" y="0"/>
              </a:cxn>
              <a:cxn ang="0">
                <a:pos x="288380" y="0"/>
              </a:cxn>
              <a:cxn ang="0">
                <a:pos x="299637" y="8419"/>
              </a:cxn>
              <a:cxn ang="0">
                <a:pos x="299637" y="60487"/>
              </a:cxn>
              <a:cxn ang="0">
                <a:pos x="348877" y="60487"/>
              </a:cxn>
              <a:cxn ang="0">
                <a:pos x="360843" y="69616"/>
              </a:cxn>
              <a:cxn ang="0">
                <a:pos x="360843" y="102674"/>
              </a:cxn>
              <a:cxn ang="0">
                <a:pos x="348877" y="116055"/>
              </a:cxn>
              <a:cxn ang="0">
                <a:pos x="299637" y="116055"/>
              </a:cxn>
              <a:cxn ang="0">
                <a:pos x="299637" y="163160"/>
              </a:cxn>
              <a:cxn ang="0">
                <a:pos x="289089" y="176543"/>
              </a:cxn>
              <a:cxn ang="0">
                <a:pos x="255317" y="176543"/>
              </a:cxn>
              <a:cxn ang="0">
                <a:pos x="244059" y="163160"/>
              </a:cxn>
              <a:cxn ang="0">
                <a:pos x="244059" y="116055"/>
              </a:cxn>
              <a:cxn ang="0">
                <a:pos x="194819" y="116055"/>
              </a:cxn>
              <a:cxn ang="0">
                <a:pos x="183561" y="102674"/>
              </a:cxn>
              <a:cxn ang="0">
                <a:pos x="183561" y="68907"/>
              </a:cxn>
              <a:cxn ang="0">
                <a:pos x="194819" y="60487"/>
              </a:cxn>
              <a:cxn ang="0">
                <a:pos x="244059" y="60487"/>
              </a:cxn>
              <a:cxn ang="0">
                <a:pos x="244059" y="8419"/>
              </a:cxn>
              <a:cxn ang="0">
                <a:pos x="255317" y="0"/>
              </a:cxn>
            </a:cxnLst>
            <a:rect l="0" t="0" r="0" b="0"/>
            <a:pathLst>
              <a:path w="521763" h="585819">
                <a:moveTo>
                  <a:pt x="285198" y="334359"/>
                </a:moveTo>
                <a:lnTo>
                  <a:pt x="285198" y="491862"/>
                </a:lnTo>
                <a:cubicBezTo>
                  <a:pt x="285198" y="495227"/>
                  <a:pt x="287242" y="499955"/>
                  <a:pt x="289968" y="499955"/>
                </a:cubicBezTo>
                <a:lnTo>
                  <a:pt x="406866" y="499955"/>
                </a:lnTo>
                <a:cubicBezTo>
                  <a:pt x="409592" y="499955"/>
                  <a:pt x="412956" y="494545"/>
                  <a:pt x="412956" y="491862"/>
                </a:cubicBezTo>
                <a:lnTo>
                  <a:pt x="412956" y="334359"/>
                </a:lnTo>
                <a:close/>
                <a:moveTo>
                  <a:pt x="109489" y="334359"/>
                </a:moveTo>
                <a:lnTo>
                  <a:pt x="109489" y="491862"/>
                </a:lnTo>
                <a:cubicBezTo>
                  <a:pt x="109489" y="495227"/>
                  <a:pt x="112214" y="499955"/>
                  <a:pt x="114897" y="499955"/>
                </a:cubicBezTo>
                <a:lnTo>
                  <a:pt x="231838" y="499955"/>
                </a:lnTo>
                <a:cubicBezTo>
                  <a:pt x="234521" y="499955"/>
                  <a:pt x="237247" y="494545"/>
                  <a:pt x="237247" y="491862"/>
                </a:cubicBezTo>
                <a:lnTo>
                  <a:pt x="237247" y="334359"/>
                </a:lnTo>
                <a:close/>
                <a:moveTo>
                  <a:pt x="289968" y="249176"/>
                </a:moveTo>
                <a:cubicBezTo>
                  <a:pt x="287242" y="249176"/>
                  <a:pt x="285198" y="249176"/>
                  <a:pt x="285198" y="251901"/>
                </a:cubicBezTo>
                <a:lnTo>
                  <a:pt x="285198" y="302585"/>
                </a:lnTo>
                <a:lnTo>
                  <a:pt x="412956" y="302585"/>
                </a:lnTo>
                <a:lnTo>
                  <a:pt x="412956" y="251901"/>
                </a:lnTo>
                <a:cubicBezTo>
                  <a:pt x="412956" y="248494"/>
                  <a:pt x="409592" y="249176"/>
                  <a:pt x="406866" y="249176"/>
                </a:cubicBezTo>
                <a:close/>
                <a:moveTo>
                  <a:pt x="114216" y="249176"/>
                </a:moveTo>
                <a:cubicBezTo>
                  <a:pt x="111533" y="249176"/>
                  <a:pt x="108807" y="249176"/>
                  <a:pt x="108807" y="251901"/>
                </a:cubicBezTo>
                <a:lnTo>
                  <a:pt x="108807" y="302585"/>
                </a:lnTo>
                <a:lnTo>
                  <a:pt x="236565" y="302585"/>
                </a:lnTo>
                <a:lnTo>
                  <a:pt x="236565" y="251901"/>
                </a:lnTo>
                <a:cubicBezTo>
                  <a:pt x="236565" y="248494"/>
                  <a:pt x="233840" y="249176"/>
                  <a:pt x="231157" y="249176"/>
                </a:cubicBezTo>
                <a:close/>
                <a:moveTo>
                  <a:pt x="32451" y="94398"/>
                </a:moveTo>
                <a:lnTo>
                  <a:pt x="143302" y="94398"/>
                </a:lnTo>
                <a:lnTo>
                  <a:pt x="143302" y="113309"/>
                </a:lnTo>
                <a:cubicBezTo>
                  <a:pt x="143302" y="136308"/>
                  <a:pt x="162210" y="157945"/>
                  <a:pt x="185845" y="157945"/>
                </a:cubicBezTo>
                <a:lnTo>
                  <a:pt x="202071" y="157945"/>
                </a:lnTo>
                <a:lnTo>
                  <a:pt x="202071" y="171446"/>
                </a:lnTo>
                <a:cubicBezTo>
                  <a:pt x="202071" y="195127"/>
                  <a:pt x="221021" y="216721"/>
                  <a:pt x="244656" y="216721"/>
                </a:cubicBezTo>
                <a:lnTo>
                  <a:pt x="277107" y="216721"/>
                </a:lnTo>
                <a:cubicBezTo>
                  <a:pt x="300785" y="216721"/>
                  <a:pt x="319693" y="195127"/>
                  <a:pt x="319693" y="171446"/>
                </a:cubicBezTo>
                <a:lnTo>
                  <a:pt x="319693" y="157945"/>
                </a:lnTo>
                <a:lnTo>
                  <a:pt x="335237" y="157945"/>
                </a:lnTo>
                <a:cubicBezTo>
                  <a:pt x="358872" y="157945"/>
                  <a:pt x="378504" y="136990"/>
                  <a:pt x="378504" y="113309"/>
                </a:cubicBezTo>
                <a:lnTo>
                  <a:pt x="378504" y="94398"/>
                </a:lnTo>
                <a:lnTo>
                  <a:pt x="489313" y="94398"/>
                </a:lnTo>
                <a:cubicBezTo>
                  <a:pt x="492038" y="94398"/>
                  <a:pt x="494721" y="94398"/>
                  <a:pt x="494721" y="113309"/>
                </a:cubicBezTo>
                <a:lnTo>
                  <a:pt x="494721" y="553364"/>
                </a:lnTo>
                <a:lnTo>
                  <a:pt x="505538" y="553364"/>
                </a:lnTo>
                <a:cubicBezTo>
                  <a:pt x="514353" y="553364"/>
                  <a:pt x="521763" y="560818"/>
                  <a:pt x="521763" y="569592"/>
                </a:cubicBezTo>
                <a:cubicBezTo>
                  <a:pt x="521763" y="578365"/>
                  <a:pt x="514353" y="585819"/>
                  <a:pt x="505538" y="585819"/>
                </a:cubicBezTo>
                <a:lnTo>
                  <a:pt x="16225" y="585819"/>
                </a:lnTo>
                <a:cubicBezTo>
                  <a:pt x="7453" y="585819"/>
                  <a:pt x="0" y="578365"/>
                  <a:pt x="0" y="569592"/>
                </a:cubicBezTo>
                <a:cubicBezTo>
                  <a:pt x="0" y="560818"/>
                  <a:pt x="7453" y="553364"/>
                  <a:pt x="16225" y="553364"/>
                </a:cubicBezTo>
                <a:lnTo>
                  <a:pt x="27042" y="553364"/>
                </a:lnTo>
                <a:lnTo>
                  <a:pt x="27042" y="113309"/>
                </a:lnTo>
                <a:cubicBezTo>
                  <a:pt x="27042" y="94398"/>
                  <a:pt x="29725" y="94398"/>
                  <a:pt x="32451" y="94398"/>
                </a:cubicBezTo>
                <a:close/>
                <a:moveTo>
                  <a:pt x="228277" y="71686"/>
                </a:moveTo>
                <a:lnTo>
                  <a:pt x="228277" y="78884"/>
                </a:lnTo>
                <a:cubicBezTo>
                  <a:pt x="228277" y="81184"/>
                  <a:pt x="230107" y="83739"/>
                  <a:pt x="232405" y="83739"/>
                </a:cubicBezTo>
                <a:lnTo>
                  <a:pt x="250620" y="83739"/>
                </a:lnTo>
                <a:lnTo>
                  <a:pt x="250620" y="100945"/>
                </a:lnTo>
                <a:cubicBezTo>
                  <a:pt x="250620" y="103288"/>
                  <a:pt x="252407" y="105843"/>
                  <a:pt x="254706" y="105843"/>
                </a:cubicBezTo>
                <a:lnTo>
                  <a:pt x="267047" y="105843"/>
                </a:lnTo>
                <a:cubicBezTo>
                  <a:pt x="269345" y="105843"/>
                  <a:pt x="270877" y="103032"/>
                  <a:pt x="270877" y="100945"/>
                </a:cubicBezTo>
                <a:lnTo>
                  <a:pt x="270877" y="83739"/>
                </a:lnTo>
                <a:lnTo>
                  <a:pt x="288837" y="83739"/>
                </a:lnTo>
                <a:cubicBezTo>
                  <a:pt x="291135" y="83739"/>
                  <a:pt x="293220" y="81184"/>
                  <a:pt x="293220" y="78884"/>
                </a:cubicBezTo>
                <a:lnTo>
                  <a:pt x="293220" y="71686"/>
                </a:lnTo>
                <a:close/>
                <a:moveTo>
                  <a:pt x="245323" y="0"/>
                </a:moveTo>
                <a:lnTo>
                  <a:pt x="277092" y="0"/>
                </a:lnTo>
                <a:cubicBezTo>
                  <a:pt x="283181" y="0"/>
                  <a:pt x="287908" y="2044"/>
                  <a:pt x="287908" y="8090"/>
                </a:cubicBezTo>
                <a:lnTo>
                  <a:pt x="287908" y="58120"/>
                </a:lnTo>
                <a:lnTo>
                  <a:pt x="335221" y="58120"/>
                </a:lnTo>
                <a:cubicBezTo>
                  <a:pt x="341311" y="58120"/>
                  <a:pt x="346038" y="60121"/>
                  <a:pt x="346719" y="66891"/>
                </a:cubicBezTo>
                <a:lnTo>
                  <a:pt x="346719" y="98655"/>
                </a:lnTo>
                <a:cubicBezTo>
                  <a:pt x="346719" y="104743"/>
                  <a:pt x="341311" y="111513"/>
                  <a:pt x="335221" y="111513"/>
                </a:cubicBezTo>
                <a:lnTo>
                  <a:pt x="287908" y="111513"/>
                </a:lnTo>
                <a:lnTo>
                  <a:pt x="287908" y="156774"/>
                </a:lnTo>
                <a:cubicBezTo>
                  <a:pt x="287908" y="162182"/>
                  <a:pt x="283863" y="169633"/>
                  <a:pt x="277773" y="169633"/>
                </a:cubicBezTo>
                <a:lnTo>
                  <a:pt x="245323" y="169633"/>
                </a:lnTo>
                <a:cubicBezTo>
                  <a:pt x="239233" y="169633"/>
                  <a:pt x="234506" y="162863"/>
                  <a:pt x="234506" y="156774"/>
                </a:cubicBezTo>
                <a:lnTo>
                  <a:pt x="234506" y="111513"/>
                </a:lnTo>
                <a:lnTo>
                  <a:pt x="187193" y="111513"/>
                </a:lnTo>
                <a:cubicBezTo>
                  <a:pt x="181103" y="111513"/>
                  <a:pt x="176376" y="104743"/>
                  <a:pt x="176376" y="98655"/>
                </a:cubicBezTo>
                <a:lnTo>
                  <a:pt x="176376" y="66210"/>
                </a:lnTo>
                <a:cubicBezTo>
                  <a:pt x="176376" y="60802"/>
                  <a:pt x="181103" y="58120"/>
                  <a:pt x="187193" y="58120"/>
                </a:cubicBezTo>
                <a:lnTo>
                  <a:pt x="234506" y="58120"/>
                </a:lnTo>
                <a:lnTo>
                  <a:pt x="234506" y="8090"/>
                </a:lnTo>
                <a:cubicBezTo>
                  <a:pt x="234506" y="2682"/>
                  <a:pt x="239233" y="0"/>
                  <a:pt x="245323" y="0"/>
                </a:cubicBezTo>
                <a:close/>
              </a:path>
            </a:pathLst>
          </a:custGeom>
          <a:solidFill>
            <a:schemeClr val="accent1"/>
          </a:solidFill>
          <a:ln w="9525">
            <a:noFill/>
          </a:ln>
        </p:spPr>
        <p:txBody>
          <a:bodyPr/>
          <a:lstStyle/>
          <a:p>
            <a:endParaRPr lang="zh-CN" altLang="en-US"/>
          </a:p>
        </p:txBody>
      </p:sp>
      <p:sp>
        <p:nvSpPr>
          <p:cNvPr id="55" name="圆角矩形 54"/>
          <p:cNvSpPr/>
          <p:nvPr/>
        </p:nvSpPr>
        <p:spPr>
          <a:xfrm>
            <a:off x="8136183" y="2481088"/>
            <a:ext cx="843823" cy="275262"/>
          </a:xfrm>
          <a:prstGeom prst="round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zh-CN" altLang="en-US" sz="1100" dirty="0">
                <a:solidFill>
                  <a:schemeClr val="tx1">
                    <a:lumMod val="75000"/>
                    <a:lumOff val="25000"/>
                  </a:schemeClr>
                </a:solidFill>
                <a:latin typeface="微软雅黑" pitchFamily="34" charset="-122"/>
                <a:ea typeface="微软雅黑" pitchFamily="34" charset="-122"/>
              </a:rPr>
              <a:t>预约挂号</a:t>
            </a:r>
          </a:p>
        </p:txBody>
      </p:sp>
      <p:sp>
        <p:nvSpPr>
          <p:cNvPr id="56" name="圆角矩形 55"/>
          <p:cNvSpPr/>
          <p:nvPr/>
        </p:nvSpPr>
        <p:spPr>
          <a:xfrm>
            <a:off x="9164589" y="2477918"/>
            <a:ext cx="843823" cy="275262"/>
          </a:xfrm>
          <a:prstGeom prst="round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zh-CN" altLang="en-US" sz="1100" dirty="0">
                <a:solidFill>
                  <a:schemeClr val="tx1">
                    <a:lumMod val="75000"/>
                    <a:lumOff val="25000"/>
                  </a:schemeClr>
                </a:solidFill>
                <a:latin typeface="微软雅黑" pitchFamily="34" charset="-122"/>
                <a:ea typeface="微软雅黑" pitchFamily="34" charset="-122"/>
              </a:rPr>
              <a:t>报告查看</a:t>
            </a:r>
          </a:p>
        </p:txBody>
      </p:sp>
      <p:sp>
        <p:nvSpPr>
          <p:cNvPr id="57" name="圆角矩形 56"/>
          <p:cNvSpPr/>
          <p:nvPr/>
        </p:nvSpPr>
        <p:spPr>
          <a:xfrm>
            <a:off x="8136183" y="2862082"/>
            <a:ext cx="843823" cy="275262"/>
          </a:xfrm>
          <a:prstGeom prst="round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zh-CN" altLang="en-US" sz="1100" dirty="0">
                <a:solidFill>
                  <a:schemeClr val="tx1">
                    <a:lumMod val="75000"/>
                    <a:lumOff val="25000"/>
                  </a:schemeClr>
                </a:solidFill>
                <a:latin typeface="微软雅黑" pitchFamily="34" charset="-122"/>
                <a:ea typeface="微软雅黑" pitchFamily="34" charset="-122"/>
              </a:rPr>
              <a:t>处方流转</a:t>
            </a:r>
          </a:p>
        </p:txBody>
      </p:sp>
      <p:sp>
        <p:nvSpPr>
          <p:cNvPr id="58" name="圆角矩形 57"/>
          <p:cNvSpPr/>
          <p:nvPr/>
        </p:nvSpPr>
        <p:spPr>
          <a:xfrm>
            <a:off x="9187868" y="2860956"/>
            <a:ext cx="843823" cy="275262"/>
          </a:xfrm>
          <a:prstGeom prst="round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zh-CN" altLang="en-US" sz="1100" dirty="0">
                <a:solidFill>
                  <a:schemeClr val="tx1">
                    <a:lumMod val="75000"/>
                    <a:lumOff val="25000"/>
                  </a:schemeClr>
                </a:solidFill>
                <a:latin typeface="微软雅黑" pitchFamily="34" charset="-122"/>
                <a:ea typeface="微软雅黑" pitchFamily="34" charset="-122"/>
              </a:rPr>
              <a:t>药品配送</a:t>
            </a:r>
          </a:p>
        </p:txBody>
      </p:sp>
      <p:sp>
        <p:nvSpPr>
          <p:cNvPr id="61" name="文本框 74"/>
          <p:cNvSpPr txBox="1"/>
          <p:nvPr/>
        </p:nvSpPr>
        <p:spPr>
          <a:xfrm>
            <a:off x="4628875" y="3188185"/>
            <a:ext cx="1103092" cy="338554"/>
          </a:xfrm>
          <a:prstGeom prst="rect">
            <a:avLst/>
          </a:prstGeom>
          <a:noFill/>
          <a:ln w="9525">
            <a:noFill/>
          </a:ln>
        </p:spPr>
        <p:txBody>
          <a:bodyPr wrap="square" anchor="t">
            <a:spAutoFit/>
          </a:bodyPr>
          <a:lstStyle/>
          <a:p>
            <a:pPr algn="ctr"/>
            <a:r>
              <a:rPr lang="zh-CN" altLang="en-US" sz="1600" dirty="0">
                <a:solidFill>
                  <a:schemeClr val="tx1">
                    <a:lumMod val="65000"/>
                    <a:lumOff val="35000"/>
                  </a:schemeClr>
                </a:solidFill>
                <a:latin typeface="微软雅黑" panose="020B0503020204020204" charset="-122"/>
                <a:ea typeface="微软雅黑" panose="020B0503020204020204" charset="-122"/>
              </a:rPr>
              <a:t>慢病服务</a:t>
            </a:r>
          </a:p>
        </p:txBody>
      </p:sp>
      <p:sp>
        <p:nvSpPr>
          <p:cNvPr id="63" name="下箭头 62"/>
          <p:cNvSpPr/>
          <p:nvPr/>
        </p:nvSpPr>
        <p:spPr>
          <a:xfrm>
            <a:off x="7665801" y="3860110"/>
            <a:ext cx="552104" cy="28550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8255218" y="3783570"/>
            <a:ext cx="2762521" cy="438582"/>
          </a:xfrm>
          <a:prstGeom prst="rect">
            <a:avLst/>
          </a:prstGeom>
          <a:noFill/>
        </p:spPr>
        <p:txBody>
          <a:bodyPr wrap="square" rtlCol="0">
            <a:spAutoFit/>
          </a:bodyPr>
          <a:lstStyle/>
          <a:p>
            <a:r>
              <a:rPr lang="zh-CN" altLang="en-US" sz="1200" b="1" dirty="0">
                <a:solidFill>
                  <a:schemeClr val="accent5">
                    <a:lumMod val="75000"/>
                  </a:schemeClr>
                </a:solidFill>
              </a:rPr>
              <a:t>赋能 </a:t>
            </a:r>
            <a:r>
              <a:rPr lang="en-US" altLang="zh-CN" sz="1200" b="1" dirty="0">
                <a:solidFill>
                  <a:schemeClr val="accent5">
                    <a:lumMod val="75000"/>
                  </a:schemeClr>
                </a:solidFill>
              </a:rPr>
              <a:t>| </a:t>
            </a:r>
            <a:r>
              <a:rPr lang="zh-CN" altLang="en-US" sz="1200" b="1" dirty="0">
                <a:solidFill>
                  <a:schemeClr val="accent5">
                    <a:lumMod val="75000"/>
                  </a:schemeClr>
                </a:solidFill>
              </a:rPr>
              <a:t>流量</a:t>
            </a:r>
            <a:endParaRPr lang="en-US" altLang="zh-CN" sz="1200" b="1" dirty="0">
              <a:solidFill>
                <a:schemeClr val="accent5">
                  <a:lumMod val="75000"/>
                </a:schemeClr>
              </a:solidFill>
            </a:endParaRPr>
          </a:p>
          <a:p>
            <a:r>
              <a:rPr lang="zh-CN" altLang="en-US" sz="1050" dirty="0">
                <a:solidFill>
                  <a:schemeClr val="accent5">
                    <a:lumMod val="75000"/>
                  </a:schemeClr>
                </a:solidFill>
                <a:latin typeface="微软雅黑" panose="020B0503020204020204" pitchFamily="34" charset="-122"/>
                <a:ea typeface="微软雅黑" panose="020B0503020204020204" pitchFamily="34" charset="-122"/>
              </a:rPr>
              <a:t>培训技能提升、专家服务、转诊基地</a:t>
            </a:r>
          </a:p>
        </p:txBody>
      </p:sp>
      <p:grpSp>
        <p:nvGrpSpPr>
          <p:cNvPr id="65" name="组合 64"/>
          <p:cNvGrpSpPr/>
          <p:nvPr/>
        </p:nvGrpSpPr>
        <p:grpSpPr>
          <a:xfrm>
            <a:off x="6205110" y="4433627"/>
            <a:ext cx="708721" cy="525817"/>
            <a:chOff x="5121203" y="4754395"/>
            <a:chExt cx="708721" cy="525817"/>
          </a:xfrm>
        </p:grpSpPr>
        <p:sp>
          <p:nvSpPr>
            <p:cNvPr id="66" name="iconfont-11265-5328264"/>
            <p:cNvSpPr>
              <a:spLocks noChangeAspect="1"/>
            </p:cNvSpPr>
            <p:nvPr/>
          </p:nvSpPr>
          <p:spPr>
            <a:xfrm>
              <a:off x="5121203" y="4754395"/>
              <a:ext cx="375650" cy="329322"/>
            </a:xfrm>
            <a:custGeom>
              <a:avLst/>
              <a:gdLst/>
              <a:ahLst/>
              <a:cxnLst>
                <a:cxn ang="0">
                  <a:pos x="0" y="480"/>
                </a:cxn>
                <a:cxn ang="0">
                  <a:pos x="0" y="1120"/>
                </a:cxn>
                <a:cxn ang="0">
                  <a:pos x="480" y="1120"/>
                </a:cxn>
                <a:cxn ang="0">
                  <a:pos x="480" y="400"/>
                </a:cxn>
                <a:cxn ang="0">
                  <a:pos x="80" y="400"/>
                </a:cxn>
                <a:cxn ang="0">
                  <a:pos x="0" y="480"/>
                </a:cxn>
                <a:cxn ang="0">
                  <a:pos x="160" y="560"/>
                </a:cxn>
                <a:cxn ang="0">
                  <a:pos x="320" y="560"/>
                </a:cxn>
                <a:cxn ang="0">
                  <a:pos x="320" y="720"/>
                </a:cxn>
                <a:cxn ang="0">
                  <a:pos x="160" y="720"/>
                </a:cxn>
                <a:cxn ang="0">
                  <a:pos x="160" y="560"/>
                </a:cxn>
                <a:cxn ang="0">
                  <a:pos x="160" y="880"/>
                </a:cxn>
                <a:cxn ang="0">
                  <a:pos x="320" y="880"/>
                </a:cxn>
                <a:cxn ang="0">
                  <a:pos x="320" y="1040"/>
                </a:cxn>
                <a:cxn ang="0">
                  <a:pos x="160" y="1040"/>
                </a:cxn>
                <a:cxn ang="0">
                  <a:pos x="160" y="880"/>
                </a:cxn>
                <a:cxn ang="0">
                  <a:pos x="1116" y="0"/>
                </a:cxn>
                <a:cxn ang="0">
                  <a:pos x="636" y="0"/>
                </a:cxn>
                <a:cxn ang="0">
                  <a:pos x="516" y="120"/>
                </a:cxn>
                <a:cxn ang="0">
                  <a:pos x="516" y="1120"/>
                </a:cxn>
                <a:cxn ang="0">
                  <a:pos x="781" y="1120"/>
                </a:cxn>
                <a:cxn ang="0">
                  <a:pos x="781" y="843"/>
                </a:cxn>
                <a:cxn ang="0">
                  <a:pos x="972" y="843"/>
                </a:cxn>
                <a:cxn ang="0">
                  <a:pos x="972" y="892"/>
                </a:cxn>
                <a:cxn ang="0">
                  <a:pos x="983" y="903"/>
                </a:cxn>
                <a:cxn ang="0">
                  <a:pos x="972" y="903"/>
                </a:cxn>
                <a:cxn ang="0">
                  <a:pos x="972" y="1120"/>
                </a:cxn>
                <a:cxn ang="0">
                  <a:pos x="1237" y="1120"/>
                </a:cxn>
                <a:cxn ang="0">
                  <a:pos x="1237" y="120"/>
                </a:cxn>
                <a:cxn ang="0">
                  <a:pos x="1116" y="0"/>
                </a:cxn>
                <a:cxn ang="0">
                  <a:pos x="1036" y="416"/>
                </a:cxn>
                <a:cxn ang="0">
                  <a:pos x="916" y="416"/>
                </a:cxn>
                <a:cxn ang="0">
                  <a:pos x="916" y="538"/>
                </a:cxn>
                <a:cxn ang="0">
                  <a:pos x="836" y="538"/>
                </a:cxn>
                <a:cxn ang="0">
                  <a:pos x="836" y="416"/>
                </a:cxn>
                <a:cxn ang="0">
                  <a:pos x="716" y="416"/>
                </a:cxn>
                <a:cxn ang="0">
                  <a:pos x="716" y="336"/>
                </a:cxn>
                <a:cxn ang="0">
                  <a:pos x="836" y="336"/>
                </a:cxn>
                <a:cxn ang="0">
                  <a:pos x="836" y="218"/>
                </a:cxn>
                <a:cxn ang="0">
                  <a:pos x="916" y="218"/>
                </a:cxn>
                <a:cxn ang="0">
                  <a:pos x="916" y="338"/>
                </a:cxn>
                <a:cxn ang="0">
                  <a:pos x="1036" y="338"/>
                </a:cxn>
                <a:cxn ang="0">
                  <a:pos x="1036" y="416"/>
                </a:cxn>
              </a:cxnLst>
              <a:rect l="0" t="0" r="0" b="0"/>
              <a:pathLst>
                <a:path w="9894" h="8960">
                  <a:moveTo>
                    <a:pt x="0" y="3840"/>
                  </a:moveTo>
                  <a:lnTo>
                    <a:pt x="0" y="8960"/>
                  </a:lnTo>
                  <a:lnTo>
                    <a:pt x="3840" y="8960"/>
                  </a:lnTo>
                  <a:lnTo>
                    <a:pt x="3840" y="3200"/>
                  </a:lnTo>
                  <a:lnTo>
                    <a:pt x="640" y="3200"/>
                  </a:lnTo>
                  <a:cubicBezTo>
                    <a:pt x="287" y="3200"/>
                    <a:pt x="0" y="3486"/>
                    <a:pt x="0" y="3840"/>
                  </a:cubicBezTo>
                  <a:close/>
                  <a:moveTo>
                    <a:pt x="1280" y="4480"/>
                  </a:moveTo>
                  <a:lnTo>
                    <a:pt x="2560" y="4480"/>
                  </a:lnTo>
                  <a:lnTo>
                    <a:pt x="2560" y="5760"/>
                  </a:lnTo>
                  <a:lnTo>
                    <a:pt x="1280" y="5760"/>
                  </a:lnTo>
                  <a:lnTo>
                    <a:pt x="1280" y="4480"/>
                  </a:lnTo>
                  <a:close/>
                  <a:moveTo>
                    <a:pt x="1280" y="7040"/>
                  </a:moveTo>
                  <a:lnTo>
                    <a:pt x="2560" y="7040"/>
                  </a:lnTo>
                  <a:lnTo>
                    <a:pt x="2560" y="8320"/>
                  </a:lnTo>
                  <a:lnTo>
                    <a:pt x="1280" y="8320"/>
                  </a:lnTo>
                  <a:lnTo>
                    <a:pt x="1280" y="7040"/>
                  </a:lnTo>
                  <a:close/>
                  <a:moveTo>
                    <a:pt x="8934" y="0"/>
                  </a:moveTo>
                  <a:lnTo>
                    <a:pt x="5094" y="0"/>
                  </a:lnTo>
                  <a:cubicBezTo>
                    <a:pt x="4564" y="0"/>
                    <a:pt x="4134" y="430"/>
                    <a:pt x="4134" y="960"/>
                  </a:cubicBezTo>
                  <a:lnTo>
                    <a:pt x="4134" y="8960"/>
                  </a:lnTo>
                  <a:lnTo>
                    <a:pt x="6253" y="8960"/>
                  </a:lnTo>
                  <a:lnTo>
                    <a:pt x="6253" y="6745"/>
                  </a:lnTo>
                  <a:lnTo>
                    <a:pt x="7776" y="6745"/>
                  </a:lnTo>
                  <a:lnTo>
                    <a:pt x="7776" y="7136"/>
                  </a:lnTo>
                  <a:lnTo>
                    <a:pt x="7866" y="7225"/>
                  </a:lnTo>
                  <a:lnTo>
                    <a:pt x="7776" y="7225"/>
                  </a:lnTo>
                  <a:lnTo>
                    <a:pt x="7776" y="8960"/>
                  </a:lnTo>
                  <a:lnTo>
                    <a:pt x="9894" y="8960"/>
                  </a:lnTo>
                  <a:lnTo>
                    <a:pt x="9894" y="960"/>
                  </a:lnTo>
                  <a:cubicBezTo>
                    <a:pt x="9894" y="430"/>
                    <a:pt x="9465" y="0"/>
                    <a:pt x="8934" y="0"/>
                  </a:cubicBezTo>
                  <a:close/>
                  <a:moveTo>
                    <a:pt x="8294" y="3328"/>
                  </a:moveTo>
                  <a:lnTo>
                    <a:pt x="7334" y="3328"/>
                  </a:lnTo>
                  <a:lnTo>
                    <a:pt x="7334" y="4307"/>
                  </a:lnTo>
                  <a:lnTo>
                    <a:pt x="6694" y="4307"/>
                  </a:lnTo>
                  <a:lnTo>
                    <a:pt x="6694" y="3334"/>
                  </a:lnTo>
                  <a:lnTo>
                    <a:pt x="5734" y="3334"/>
                  </a:lnTo>
                  <a:lnTo>
                    <a:pt x="5734" y="2694"/>
                  </a:lnTo>
                  <a:lnTo>
                    <a:pt x="6694" y="2694"/>
                  </a:lnTo>
                  <a:lnTo>
                    <a:pt x="6694" y="1747"/>
                  </a:lnTo>
                  <a:lnTo>
                    <a:pt x="7334" y="1747"/>
                  </a:lnTo>
                  <a:lnTo>
                    <a:pt x="7334" y="2707"/>
                  </a:lnTo>
                  <a:lnTo>
                    <a:pt x="8294" y="2707"/>
                  </a:lnTo>
                  <a:lnTo>
                    <a:pt x="8294" y="3328"/>
                  </a:lnTo>
                  <a:close/>
                </a:path>
              </a:pathLst>
            </a:custGeom>
            <a:solidFill>
              <a:schemeClr val="accent1"/>
            </a:solidFill>
            <a:ln w="9525">
              <a:noFill/>
            </a:ln>
          </p:spPr>
          <p:txBody>
            <a:bodyPr/>
            <a:lstStyle/>
            <a:p>
              <a:endParaRPr lang="zh-CN" altLang="en-US"/>
            </a:p>
          </p:txBody>
        </p:sp>
        <p:sp>
          <p:nvSpPr>
            <p:cNvPr id="67" name="first-aid-kit_20438"/>
            <p:cNvSpPr>
              <a:spLocks noChangeAspect="1"/>
            </p:cNvSpPr>
            <p:nvPr/>
          </p:nvSpPr>
          <p:spPr>
            <a:xfrm>
              <a:off x="5619368" y="5060798"/>
              <a:ext cx="210556" cy="219414"/>
            </a:xfrm>
            <a:custGeom>
              <a:avLst/>
              <a:gdLst/>
              <a:ahLst/>
              <a:cxnLst>
                <a:cxn ang="0">
                  <a:pos x="1186" y="189"/>
                </a:cxn>
                <a:cxn ang="0">
                  <a:pos x="1131" y="166"/>
                </a:cxn>
                <a:cxn ang="0">
                  <a:pos x="919" y="166"/>
                </a:cxn>
                <a:cxn ang="0">
                  <a:pos x="919" y="59"/>
                </a:cxn>
                <a:cxn ang="0">
                  <a:pos x="860" y="0"/>
                </a:cxn>
                <a:cxn ang="0">
                  <a:pos x="348" y="0"/>
                </a:cxn>
                <a:cxn ang="0">
                  <a:pos x="288" y="59"/>
                </a:cxn>
                <a:cxn ang="0">
                  <a:pos x="288" y="166"/>
                </a:cxn>
                <a:cxn ang="0">
                  <a:pos x="77" y="166"/>
                </a:cxn>
                <a:cxn ang="0">
                  <a:pos x="0" y="243"/>
                </a:cxn>
                <a:cxn ang="0">
                  <a:pos x="0" y="1123"/>
                </a:cxn>
                <a:cxn ang="0">
                  <a:pos x="77" y="1201"/>
                </a:cxn>
                <a:cxn ang="0">
                  <a:pos x="1131" y="1201"/>
                </a:cxn>
                <a:cxn ang="0">
                  <a:pos x="1208" y="1123"/>
                </a:cxn>
                <a:cxn ang="0">
                  <a:pos x="1208" y="243"/>
                </a:cxn>
                <a:cxn ang="0">
                  <a:pos x="1186" y="189"/>
                </a:cxn>
                <a:cxn ang="0">
                  <a:pos x="361" y="72"/>
                </a:cxn>
                <a:cxn ang="0">
                  <a:pos x="847" y="72"/>
                </a:cxn>
                <a:cxn ang="0">
                  <a:pos x="847" y="208"/>
                </a:cxn>
                <a:cxn ang="0">
                  <a:pos x="361" y="208"/>
                </a:cxn>
                <a:cxn ang="0">
                  <a:pos x="361" y="72"/>
                </a:cxn>
                <a:cxn ang="0">
                  <a:pos x="865" y="740"/>
                </a:cxn>
                <a:cxn ang="0">
                  <a:pos x="660" y="740"/>
                </a:cxn>
                <a:cxn ang="0">
                  <a:pos x="660" y="944"/>
                </a:cxn>
                <a:cxn ang="0">
                  <a:pos x="548" y="944"/>
                </a:cxn>
                <a:cxn ang="0">
                  <a:pos x="548" y="740"/>
                </a:cxn>
                <a:cxn ang="0">
                  <a:pos x="343" y="740"/>
                </a:cxn>
                <a:cxn ang="0">
                  <a:pos x="343" y="627"/>
                </a:cxn>
                <a:cxn ang="0">
                  <a:pos x="548" y="627"/>
                </a:cxn>
                <a:cxn ang="0">
                  <a:pos x="548" y="422"/>
                </a:cxn>
                <a:cxn ang="0">
                  <a:pos x="660" y="422"/>
                </a:cxn>
                <a:cxn ang="0">
                  <a:pos x="660" y="627"/>
                </a:cxn>
                <a:cxn ang="0">
                  <a:pos x="865" y="627"/>
                </a:cxn>
                <a:cxn ang="0">
                  <a:pos x="865" y="740"/>
                </a:cxn>
              </a:cxnLst>
              <a:rect l="0" t="0" r="0" b="0"/>
              <a:pathLst>
                <a:path w="4147" h="4126">
                  <a:moveTo>
                    <a:pt x="4069" y="650"/>
                  </a:moveTo>
                  <a:cubicBezTo>
                    <a:pt x="4019" y="600"/>
                    <a:pt x="3952" y="573"/>
                    <a:pt x="3881" y="573"/>
                  </a:cubicBezTo>
                  <a:lnTo>
                    <a:pt x="3155" y="573"/>
                  </a:lnTo>
                  <a:lnTo>
                    <a:pt x="3155" y="204"/>
                  </a:lnTo>
                  <a:cubicBezTo>
                    <a:pt x="3155" y="92"/>
                    <a:pt x="3064" y="0"/>
                    <a:pt x="2952" y="0"/>
                  </a:cubicBezTo>
                  <a:lnTo>
                    <a:pt x="1195" y="0"/>
                  </a:lnTo>
                  <a:cubicBezTo>
                    <a:pt x="1083" y="0"/>
                    <a:pt x="991" y="92"/>
                    <a:pt x="991" y="204"/>
                  </a:cubicBezTo>
                  <a:lnTo>
                    <a:pt x="991" y="573"/>
                  </a:lnTo>
                  <a:lnTo>
                    <a:pt x="266" y="573"/>
                  </a:lnTo>
                  <a:cubicBezTo>
                    <a:pt x="119" y="573"/>
                    <a:pt x="0" y="692"/>
                    <a:pt x="0" y="838"/>
                  </a:cubicBezTo>
                  <a:lnTo>
                    <a:pt x="0" y="3861"/>
                  </a:lnTo>
                  <a:cubicBezTo>
                    <a:pt x="0" y="4007"/>
                    <a:pt x="119" y="4126"/>
                    <a:pt x="266" y="4126"/>
                  </a:cubicBezTo>
                  <a:lnTo>
                    <a:pt x="3881" y="4126"/>
                  </a:lnTo>
                  <a:cubicBezTo>
                    <a:pt x="4027" y="4126"/>
                    <a:pt x="4146" y="4007"/>
                    <a:pt x="4146" y="3861"/>
                  </a:cubicBezTo>
                  <a:lnTo>
                    <a:pt x="4146" y="838"/>
                  </a:lnTo>
                  <a:cubicBezTo>
                    <a:pt x="4147" y="767"/>
                    <a:pt x="4119" y="700"/>
                    <a:pt x="4069" y="650"/>
                  </a:cubicBezTo>
                  <a:close/>
                  <a:moveTo>
                    <a:pt x="1239" y="248"/>
                  </a:moveTo>
                  <a:lnTo>
                    <a:pt x="2907" y="248"/>
                  </a:lnTo>
                  <a:lnTo>
                    <a:pt x="2907" y="717"/>
                  </a:lnTo>
                  <a:lnTo>
                    <a:pt x="1239" y="717"/>
                  </a:lnTo>
                  <a:lnTo>
                    <a:pt x="1239" y="248"/>
                  </a:lnTo>
                  <a:close/>
                  <a:moveTo>
                    <a:pt x="2969" y="2543"/>
                  </a:moveTo>
                  <a:lnTo>
                    <a:pt x="2266" y="2543"/>
                  </a:lnTo>
                  <a:lnTo>
                    <a:pt x="2266" y="3246"/>
                  </a:lnTo>
                  <a:lnTo>
                    <a:pt x="1880" y="3246"/>
                  </a:lnTo>
                  <a:lnTo>
                    <a:pt x="1880" y="2543"/>
                  </a:lnTo>
                  <a:lnTo>
                    <a:pt x="1177" y="2543"/>
                  </a:lnTo>
                  <a:lnTo>
                    <a:pt x="1177" y="2156"/>
                  </a:lnTo>
                  <a:lnTo>
                    <a:pt x="1880" y="2156"/>
                  </a:lnTo>
                  <a:lnTo>
                    <a:pt x="1880" y="1453"/>
                  </a:lnTo>
                  <a:lnTo>
                    <a:pt x="2266" y="1453"/>
                  </a:lnTo>
                  <a:lnTo>
                    <a:pt x="2266" y="2156"/>
                  </a:lnTo>
                  <a:lnTo>
                    <a:pt x="2969" y="2156"/>
                  </a:lnTo>
                  <a:lnTo>
                    <a:pt x="2969" y="2543"/>
                  </a:lnTo>
                  <a:close/>
                </a:path>
              </a:pathLst>
            </a:custGeom>
            <a:solidFill>
              <a:schemeClr val="accent1"/>
            </a:solidFill>
            <a:ln w="9525">
              <a:noFill/>
            </a:ln>
          </p:spPr>
          <p:txBody>
            <a:bodyPr/>
            <a:lstStyle/>
            <a:p>
              <a:endParaRPr lang="zh-CN" altLang="en-US" sz="1400">
                <a:solidFill>
                  <a:schemeClr val="tx1">
                    <a:lumMod val="65000"/>
                    <a:lumOff val="35000"/>
                  </a:schemeClr>
                </a:solidFill>
              </a:endParaRPr>
            </a:p>
          </p:txBody>
        </p:sp>
      </p:grpSp>
      <p:sp>
        <p:nvSpPr>
          <p:cNvPr id="68" name="矩形 67"/>
          <p:cNvSpPr/>
          <p:nvPr/>
        </p:nvSpPr>
        <p:spPr>
          <a:xfrm>
            <a:off x="782595" y="4335183"/>
            <a:ext cx="2845665" cy="732092"/>
          </a:xfrm>
          <a:prstGeom prst="rect">
            <a:avLst/>
          </a:prstGeom>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grpSp>
        <p:nvGrpSpPr>
          <p:cNvPr id="69" name="组合 68"/>
          <p:cNvGrpSpPr/>
          <p:nvPr/>
        </p:nvGrpSpPr>
        <p:grpSpPr>
          <a:xfrm>
            <a:off x="2260895" y="4432347"/>
            <a:ext cx="709587" cy="525817"/>
            <a:chOff x="5121203" y="4754395"/>
            <a:chExt cx="708721" cy="525817"/>
          </a:xfrm>
        </p:grpSpPr>
        <p:sp>
          <p:nvSpPr>
            <p:cNvPr id="70" name="iconfont-11265-5328264"/>
            <p:cNvSpPr>
              <a:spLocks noChangeAspect="1"/>
            </p:cNvSpPr>
            <p:nvPr/>
          </p:nvSpPr>
          <p:spPr>
            <a:xfrm>
              <a:off x="5121203" y="4754395"/>
              <a:ext cx="375650" cy="329322"/>
            </a:xfrm>
            <a:custGeom>
              <a:avLst/>
              <a:gdLst/>
              <a:ahLst/>
              <a:cxnLst>
                <a:cxn ang="0">
                  <a:pos x="0" y="480"/>
                </a:cxn>
                <a:cxn ang="0">
                  <a:pos x="0" y="1120"/>
                </a:cxn>
                <a:cxn ang="0">
                  <a:pos x="480" y="1120"/>
                </a:cxn>
                <a:cxn ang="0">
                  <a:pos x="480" y="400"/>
                </a:cxn>
                <a:cxn ang="0">
                  <a:pos x="80" y="400"/>
                </a:cxn>
                <a:cxn ang="0">
                  <a:pos x="0" y="480"/>
                </a:cxn>
                <a:cxn ang="0">
                  <a:pos x="160" y="560"/>
                </a:cxn>
                <a:cxn ang="0">
                  <a:pos x="320" y="560"/>
                </a:cxn>
                <a:cxn ang="0">
                  <a:pos x="320" y="720"/>
                </a:cxn>
                <a:cxn ang="0">
                  <a:pos x="160" y="720"/>
                </a:cxn>
                <a:cxn ang="0">
                  <a:pos x="160" y="560"/>
                </a:cxn>
                <a:cxn ang="0">
                  <a:pos x="160" y="880"/>
                </a:cxn>
                <a:cxn ang="0">
                  <a:pos x="320" y="880"/>
                </a:cxn>
                <a:cxn ang="0">
                  <a:pos x="320" y="1040"/>
                </a:cxn>
                <a:cxn ang="0">
                  <a:pos x="160" y="1040"/>
                </a:cxn>
                <a:cxn ang="0">
                  <a:pos x="160" y="880"/>
                </a:cxn>
                <a:cxn ang="0">
                  <a:pos x="1116" y="0"/>
                </a:cxn>
                <a:cxn ang="0">
                  <a:pos x="636" y="0"/>
                </a:cxn>
                <a:cxn ang="0">
                  <a:pos x="516" y="120"/>
                </a:cxn>
                <a:cxn ang="0">
                  <a:pos x="516" y="1120"/>
                </a:cxn>
                <a:cxn ang="0">
                  <a:pos x="781" y="1120"/>
                </a:cxn>
                <a:cxn ang="0">
                  <a:pos x="781" y="843"/>
                </a:cxn>
                <a:cxn ang="0">
                  <a:pos x="972" y="843"/>
                </a:cxn>
                <a:cxn ang="0">
                  <a:pos x="972" y="892"/>
                </a:cxn>
                <a:cxn ang="0">
                  <a:pos x="983" y="903"/>
                </a:cxn>
                <a:cxn ang="0">
                  <a:pos x="972" y="903"/>
                </a:cxn>
                <a:cxn ang="0">
                  <a:pos x="972" y="1120"/>
                </a:cxn>
                <a:cxn ang="0">
                  <a:pos x="1237" y="1120"/>
                </a:cxn>
                <a:cxn ang="0">
                  <a:pos x="1237" y="120"/>
                </a:cxn>
                <a:cxn ang="0">
                  <a:pos x="1116" y="0"/>
                </a:cxn>
                <a:cxn ang="0">
                  <a:pos x="1036" y="416"/>
                </a:cxn>
                <a:cxn ang="0">
                  <a:pos x="916" y="416"/>
                </a:cxn>
                <a:cxn ang="0">
                  <a:pos x="916" y="538"/>
                </a:cxn>
                <a:cxn ang="0">
                  <a:pos x="836" y="538"/>
                </a:cxn>
                <a:cxn ang="0">
                  <a:pos x="836" y="416"/>
                </a:cxn>
                <a:cxn ang="0">
                  <a:pos x="716" y="416"/>
                </a:cxn>
                <a:cxn ang="0">
                  <a:pos x="716" y="336"/>
                </a:cxn>
                <a:cxn ang="0">
                  <a:pos x="836" y="336"/>
                </a:cxn>
                <a:cxn ang="0">
                  <a:pos x="836" y="218"/>
                </a:cxn>
                <a:cxn ang="0">
                  <a:pos x="916" y="218"/>
                </a:cxn>
                <a:cxn ang="0">
                  <a:pos x="916" y="338"/>
                </a:cxn>
                <a:cxn ang="0">
                  <a:pos x="1036" y="338"/>
                </a:cxn>
                <a:cxn ang="0">
                  <a:pos x="1036" y="416"/>
                </a:cxn>
              </a:cxnLst>
              <a:rect l="0" t="0" r="0" b="0"/>
              <a:pathLst>
                <a:path w="9894" h="8960">
                  <a:moveTo>
                    <a:pt x="0" y="3840"/>
                  </a:moveTo>
                  <a:lnTo>
                    <a:pt x="0" y="8960"/>
                  </a:lnTo>
                  <a:lnTo>
                    <a:pt x="3840" y="8960"/>
                  </a:lnTo>
                  <a:lnTo>
                    <a:pt x="3840" y="3200"/>
                  </a:lnTo>
                  <a:lnTo>
                    <a:pt x="640" y="3200"/>
                  </a:lnTo>
                  <a:cubicBezTo>
                    <a:pt x="287" y="3200"/>
                    <a:pt x="0" y="3486"/>
                    <a:pt x="0" y="3840"/>
                  </a:cubicBezTo>
                  <a:close/>
                  <a:moveTo>
                    <a:pt x="1280" y="4480"/>
                  </a:moveTo>
                  <a:lnTo>
                    <a:pt x="2560" y="4480"/>
                  </a:lnTo>
                  <a:lnTo>
                    <a:pt x="2560" y="5760"/>
                  </a:lnTo>
                  <a:lnTo>
                    <a:pt x="1280" y="5760"/>
                  </a:lnTo>
                  <a:lnTo>
                    <a:pt x="1280" y="4480"/>
                  </a:lnTo>
                  <a:close/>
                  <a:moveTo>
                    <a:pt x="1280" y="7040"/>
                  </a:moveTo>
                  <a:lnTo>
                    <a:pt x="2560" y="7040"/>
                  </a:lnTo>
                  <a:lnTo>
                    <a:pt x="2560" y="8320"/>
                  </a:lnTo>
                  <a:lnTo>
                    <a:pt x="1280" y="8320"/>
                  </a:lnTo>
                  <a:lnTo>
                    <a:pt x="1280" y="7040"/>
                  </a:lnTo>
                  <a:close/>
                  <a:moveTo>
                    <a:pt x="8934" y="0"/>
                  </a:moveTo>
                  <a:lnTo>
                    <a:pt x="5094" y="0"/>
                  </a:lnTo>
                  <a:cubicBezTo>
                    <a:pt x="4564" y="0"/>
                    <a:pt x="4134" y="430"/>
                    <a:pt x="4134" y="960"/>
                  </a:cubicBezTo>
                  <a:lnTo>
                    <a:pt x="4134" y="8960"/>
                  </a:lnTo>
                  <a:lnTo>
                    <a:pt x="6253" y="8960"/>
                  </a:lnTo>
                  <a:lnTo>
                    <a:pt x="6253" y="6745"/>
                  </a:lnTo>
                  <a:lnTo>
                    <a:pt x="7776" y="6745"/>
                  </a:lnTo>
                  <a:lnTo>
                    <a:pt x="7776" y="7136"/>
                  </a:lnTo>
                  <a:lnTo>
                    <a:pt x="7866" y="7225"/>
                  </a:lnTo>
                  <a:lnTo>
                    <a:pt x="7776" y="7225"/>
                  </a:lnTo>
                  <a:lnTo>
                    <a:pt x="7776" y="8960"/>
                  </a:lnTo>
                  <a:lnTo>
                    <a:pt x="9894" y="8960"/>
                  </a:lnTo>
                  <a:lnTo>
                    <a:pt x="9894" y="960"/>
                  </a:lnTo>
                  <a:cubicBezTo>
                    <a:pt x="9894" y="430"/>
                    <a:pt x="9465" y="0"/>
                    <a:pt x="8934" y="0"/>
                  </a:cubicBezTo>
                  <a:close/>
                  <a:moveTo>
                    <a:pt x="8294" y="3328"/>
                  </a:moveTo>
                  <a:lnTo>
                    <a:pt x="7334" y="3328"/>
                  </a:lnTo>
                  <a:lnTo>
                    <a:pt x="7334" y="4307"/>
                  </a:lnTo>
                  <a:lnTo>
                    <a:pt x="6694" y="4307"/>
                  </a:lnTo>
                  <a:lnTo>
                    <a:pt x="6694" y="3334"/>
                  </a:lnTo>
                  <a:lnTo>
                    <a:pt x="5734" y="3334"/>
                  </a:lnTo>
                  <a:lnTo>
                    <a:pt x="5734" y="2694"/>
                  </a:lnTo>
                  <a:lnTo>
                    <a:pt x="6694" y="2694"/>
                  </a:lnTo>
                  <a:lnTo>
                    <a:pt x="6694" y="1747"/>
                  </a:lnTo>
                  <a:lnTo>
                    <a:pt x="7334" y="1747"/>
                  </a:lnTo>
                  <a:lnTo>
                    <a:pt x="7334" y="2707"/>
                  </a:lnTo>
                  <a:lnTo>
                    <a:pt x="8294" y="2707"/>
                  </a:lnTo>
                  <a:lnTo>
                    <a:pt x="8294" y="3328"/>
                  </a:lnTo>
                  <a:close/>
                </a:path>
              </a:pathLst>
            </a:custGeom>
            <a:solidFill>
              <a:schemeClr val="accent1"/>
            </a:solidFill>
            <a:ln w="9525">
              <a:noFill/>
            </a:ln>
          </p:spPr>
          <p:txBody>
            <a:bodyPr/>
            <a:lstStyle/>
            <a:p>
              <a:endParaRPr lang="zh-CN" altLang="en-US"/>
            </a:p>
          </p:txBody>
        </p:sp>
        <p:sp>
          <p:nvSpPr>
            <p:cNvPr id="71" name="first-aid-kit_20438"/>
            <p:cNvSpPr>
              <a:spLocks noChangeAspect="1"/>
            </p:cNvSpPr>
            <p:nvPr/>
          </p:nvSpPr>
          <p:spPr>
            <a:xfrm>
              <a:off x="5619368" y="5060798"/>
              <a:ext cx="210556" cy="219414"/>
            </a:xfrm>
            <a:custGeom>
              <a:avLst/>
              <a:gdLst/>
              <a:ahLst/>
              <a:cxnLst>
                <a:cxn ang="0">
                  <a:pos x="1186" y="189"/>
                </a:cxn>
                <a:cxn ang="0">
                  <a:pos x="1131" y="166"/>
                </a:cxn>
                <a:cxn ang="0">
                  <a:pos x="919" y="166"/>
                </a:cxn>
                <a:cxn ang="0">
                  <a:pos x="919" y="59"/>
                </a:cxn>
                <a:cxn ang="0">
                  <a:pos x="860" y="0"/>
                </a:cxn>
                <a:cxn ang="0">
                  <a:pos x="348" y="0"/>
                </a:cxn>
                <a:cxn ang="0">
                  <a:pos x="288" y="59"/>
                </a:cxn>
                <a:cxn ang="0">
                  <a:pos x="288" y="166"/>
                </a:cxn>
                <a:cxn ang="0">
                  <a:pos x="77" y="166"/>
                </a:cxn>
                <a:cxn ang="0">
                  <a:pos x="0" y="243"/>
                </a:cxn>
                <a:cxn ang="0">
                  <a:pos x="0" y="1123"/>
                </a:cxn>
                <a:cxn ang="0">
                  <a:pos x="77" y="1201"/>
                </a:cxn>
                <a:cxn ang="0">
                  <a:pos x="1131" y="1201"/>
                </a:cxn>
                <a:cxn ang="0">
                  <a:pos x="1208" y="1123"/>
                </a:cxn>
                <a:cxn ang="0">
                  <a:pos x="1208" y="243"/>
                </a:cxn>
                <a:cxn ang="0">
                  <a:pos x="1186" y="189"/>
                </a:cxn>
                <a:cxn ang="0">
                  <a:pos x="361" y="72"/>
                </a:cxn>
                <a:cxn ang="0">
                  <a:pos x="847" y="72"/>
                </a:cxn>
                <a:cxn ang="0">
                  <a:pos x="847" y="208"/>
                </a:cxn>
                <a:cxn ang="0">
                  <a:pos x="361" y="208"/>
                </a:cxn>
                <a:cxn ang="0">
                  <a:pos x="361" y="72"/>
                </a:cxn>
                <a:cxn ang="0">
                  <a:pos x="865" y="740"/>
                </a:cxn>
                <a:cxn ang="0">
                  <a:pos x="660" y="740"/>
                </a:cxn>
                <a:cxn ang="0">
                  <a:pos x="660" y="944"/>
                </a:cxn>
                <a:cxn ang="0">
                  <a:pos x="548" y="944"/>
                </a:cxn>
                <a:cxn ang="0">
                  <a:pos x="548" y="740"/>
                </a:cxn>
                <a:cxn ang="0">
                  <a:pos x="343" y="740"/>
                </a:cxn>
                <a:cxn ang="0">
                  <a:pos x="343" y="627"/>
                </a:cxn>
                <a:cxn ang="0">
                  <a:pos x="548" y="627"/>
                </a:cxn>
                <a:cxn ang="0">
                  <a:pos x="548" y="422"/>
                </a:cxn>
                <a:cxn ang="0">
                  <a:pos x="660" y="422"/>
                </a:cxn>
                <a:cxn ang="0">
                  <a:pos x="660" y="627"/>
                </a:cxn>
                <a:cxn ang="0">
                  <a:pos x="865" y="627"/>
                </a:cxn>
                <a:cxn ang="0">
                  <a:pos x="865" y="740"/>
                </a:cxn>
              </a:cxnLst>
              <a:rect l="0" t="0" r="0" b="0"/>
              <a:pathLst>
                <a:path w="4147" h="4126">
                  <a:moveTo>
                    <a:pt x="4069" y="650"/>
                  </a:moveTo>
                  <a:cubicBezTo>
                    <a:pt x="4019" y="600"/>
                    <a:pt x="3952" y="573"/>
                    <a:pt x="3881" y="573"/>
                  </a:cubicBezTo>
                  <a:lnTo>
                    <a:pt x="3155" y="573"/>
                  </a:lnTo>
                  <a:lnTo>
                    <a:pt x="3155" y="204"/>
                  </a:lnTo>
                  <a:cubicBezTo>
                    <a:pt x="3155" y="92"/>
                    <a:pt x="3064" y="0"/>
                    <a:pt x="2952" y="0"/>
                  </a:cubicBezTo>
                  <a:lnTo>
                    <a:pt x="1195" y="0"/>
                  </a:lnTo>
                  <a:cubicBezTo>
                    <a:pt x="1083" y="0"/>
                    <a:pt x="991" y="92"/>
                    <a:pt x="991" y="204"/>
                  </a:cubicBezTo>
                  <a:lnTo>
                    <a:pt x="991" y="573"/>
                  </a:lnTo>
                  <a:lnTo>
                    <a:pt x="266" y="573"/>
                  </a:lnTo>
                  <a:cubicBezTo>
                    <a:pt x="119" y="573"/>
                    <a:pt x="0" y="692"/>
                    <a:pt x="0" y="838"/>
                  </a:cubicBezTo>
                  <a:lnTo>
                    <a:pt x="0" y="3861"/>
                  </a:lnTo>
                  <a:cubicBezTo>
                    <a:pt x="0" y="4007"/>
                    <a:pt x="119" y="4126"/>
                    <a:pt x="266" y="4126"/>
                  </a:cubicBezTo>
                  <a:lnTo>
                    <a:pt x="3881" y="4126"/>
                  </a:lnTo>
                  <a:cubicBezTo>
                    <a:pt x="4027" y="4126"/>
                    <a:pt x="4146" y="4007"/>
                    <a:pt x="4146" y="3861"/>
                  </a:cubicBezTo>
                  <a:lnTo>
                    <a:pt x="4146" y="838"/>
                  </a:lnTo>
                  <a:cubicBezTo>
                    <a:pt x="4147" y="767"/>
                    <a:pt x="4119" y="700"/>
                    <a:pt x="4069" y="650"/>
                  </a:cubicBezTo>
                  <a:close/>
                  <a:moveTo>
                    <a:pt x="1239" y="248"/>
                  </a:moveTo>
                  <a:lnTo>
                    <a:pt x="2907" y="248"/>
                  </a:lnTo>
                  <a:lnTo>
                    <a:pt x="2907" y="717"/>
                  </a:lnTo>
                  <a:lnTo>
                    <a:pt x="1239" y="717"/>
                  </a:lnTo>
                  <a:lnTo>
                    <a:pt x="1239" y="248"/>
                  </a:lnTo>
                  <a:close/>
                  <a:moveTo>
                    <a:pt x="2969" y="2543"/>
                  </a:moveTo>
                  <a:lnTo>
                    <a:pt x="2266" y="2543"/>
                  </a:lnTo>
                  <a:lnTo>
                    <a:pt x="2266" y="3246"/>
                  </a:lnTo>
                  <a:lnTo>
                    <a:pt x="1880" y="3246"/>
                  </a:lnTo>
                  <a:lnTo>
                    <a:pt x="1880" y="2543"/>
                  </a:lnTo>
                  <a:lnTo>
                    <a:pt x="1177" y="2543"/>
                  </a:lnTo>
                  <a:lnTo>
                    <a:pt x="1177" y="2156"/>
                  </a:lnTo>
                  <a:lnTo>
                    <a:pt x="1880" y="2156"/>
                  </a:lnTo>
                  <a:lnTo>
                    <a:pt x="1880" y="1453"/>
                  </a:lnTo>
                  <a:lnTo>
                    <a:pt x="2266" y="1453"/>
                  </a:lnTo>
                  <a:lnTo>
                    <a:pt x="2266" y="2156"/>
                  </a:lnTo>
                  <a:lnTo>
                    <a:pt x="2969" y="2156"/>
                  </a:lnTo>
                  <a:lnTo>
                    <a:pt x="2969" y="2543"/>
                  </a:lnTo>
                  <a:close/>
                </a:path>
              </a:pathLst>
            </a:custGeom>
            <a:solidFill>
              <a:schemeClr val="accent1"/>
            </a:solidFill>
            <a:ln w="9525">
              <a:noFill/>
            </a:ln>
          </p:spPr>
          <p:txBody>
            <a:bodyPr/>
            <a:lstStyle/>
            <a:p>
              <a:endParaRPr lang="zh-CN" altLang="en-US" sz="1400">
                <a:solidFill>
                  <a:schemeClr val="tx1">
                    <a:lumMod val="65000"/>
                    <a:lumOff val="35000"/>
                  </a:schemeClr>
                </a:solidFill>
              </a:endParaRPr>
            </a:p>
          </p:txBody>
        </p:sp>
      </p:grpSp>
      <p:sp>
        <p:nvSpPr>
          <p:cNvPr id="72" name="矩形 71"/>
          <p:cNvSpPr/>
          <p:nvPr/>
        </p:nvSpPr>
        <p:spPr>
          <a:xfrm>
            <a:off x="649730" y="4395495"/>
            <a:ext cx="1402746" cy="540739"/>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b="1" noProof="1">
                <a:solidFill>
                  <a:schemeClr val="tx1"/>
                </a:solidFill>
                <a:latin typeface="微软雅黑" panose="020B0503020204020204" charset="-122"/>
                <a:ea typeface="微软雅黑" panose="020B0503020204020204" charset="-122"/>
              </a:rPr>
              <a:t>体检中心</a:t>
            </a:r>
            <a:endParaRPr lang="zh-CN" altLang="en-US" sz="1100" b="1" strike="noStrike" noProof="1">
              <a:solidFill>
                <a:schemeClr val="tx1"/>
              </a:solidFill>
              <a:latin typeface="微软雅黑" panose="020B0503020204020204" charset="-122"/>
              <a:ea typeface="微软雅黑" panose="020B0503020204020204" charset="-122"/>
            </a:endParaRPr>
          </a:p>
        </p:txBody>
      </p:sp>
      <p:sp>
        <p:nvSpPr>
          <p:cNvPr id="73" name="空心弧 72"/>
          <p:cNvSpPr/>
          <p:nvPr/>
        </p:nvSpPr>
        <p:spPr>
          <a:xfrm>
            <a:off x="3377067" y="4115456"/>
            <a:ext cx="702046" cy="385204"/>
          </a:xfrm>
          <a:prstGeom prst="blockArc">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tx1"/>
              </a:solidFill>
              <a:latin typeface="微软雅黑" pitchFamily="34" charset="-122"/>
              <a:ea typeface="微软雅黑" pitchFamily="34" charset="-122"/>
            </a:endParaRPr>
          </a:p>
        </p:txBody>
      </p:sp>
      <p:sp>
        <p:nvSpPr>
          <p:cNvPr id="75" name="椭圆 43"/>
          <p:cNvSpPr/>
          <p:nvPr/>
        </p:nvSpPr>
        <p:spPr>
          <a:xfrm>
            <a:off x="1632632" y="934887"/>
            <a:ext cx="2257820" cy="456066"/>
          </a:xfrm>
          <a:prstGeom prst="snip1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noProof="1">
                <a:latin typeface="微软雅黑" panose="020B0503020204020204" charset="-122"/>
                <a:ea typeface="微软雅黑" panose="020B0503020204020204" charset="-122"/>
              </a:rPr>
              <a:t>肺科专家</a:t>
            </a:r>
            <a:endParaRPr lang="en-US" altLang="zh-CN" b="1" noProof="1">
              <a:latin typeface="微软雅黑" panose="020B0503020204020204" charset="-122"/>
              <a:ea typeface="微软雅黑" panose="020B0503020204020204" charset="-122"/>
            </a:endParaRPr>
          </a:p>
        </p:txBody>
      </p:sp>
      <p:sp>
        <p:nvSpPr>
          <p:cNvPr id="76" name="矩形 75"/>
          <p:cNvSpPr/>
          <p:nvPr/>
        </p:nvSpPr>
        <p:spPr>
          <a:xfrm>
            <a:off x="2084746" y="1415432"/>
            <a:ext cx="1353592" cy="584775"/>
          </a:xfrm>
          <a:prstGeom prst="rect">
            <a:avLst/>
          </a:prstGeom>
        </p:spPr>
        <p:txBody>
          <a:bodyPr wrap="square">
            <a:spAutoFit/>
          </a:bodyPr>
          <a:lstStyle/>
          <a:p>
            <a:pPr algn="ctr"/>
            <a:r>
              <a:rPr lang="zh-CN" altLang="en-US" sz="1200" b="1" dirty="0">
                <a:solidFill>
                  <a:srgbClr val="333333"/>
                </a:solidFill>
                <a:latin typeface="微软雅黑" panose="020B0503020204020204" pitchFamily="34" charset="-122"/>
                <a:ea typeface="微软雅黑" panose="020B0503020204020204" pitchFamily="34" charset="-122"/>
              </a:rPr>
              <a:t>李钟医生集团</a:t>
            </a:r>
            <a:endParaRPr lang="en-US" altLang="zh-CN" sz="1200" b="1" dirty="0">
              <a:solidFill>
                <a:srgbClr val="333333"/>
              </a:solidFill>
              <a:latin typeface="微软雅黑" panose="020B0503020204020204" pitchFamily="34" charset="-122"/>
              <a:ea typeface="微软雅黑" panose="020B0503020204020204" pitchFamily="34" charset="-122"/>
            </a:endParaRPr>
          </a:p>
          <a:p>
            <a:pPr algn="ctr"/>
            <a:r>
              <a:rPr lang="zh-CN" altLang="en-US" sz="1000" dirty="0">
                <a:solidFill>
                  <a:srgbClr val="333333"/>
                </a:solidFill>
                <a:latin typeface="-apple-system-font"/>
              </a:rPr>
              <a:t>中国医药教育协会</a:t>
            </a:r>
            <a:endParaRPr lang="en-US" altLang="zh-CN" sz="1000" dirty="0">
              <a:solidFill>
                <a:srgbClr val="333333"/>
              </a:solidFill>
              <a:latin typeface="-apple-system-font"/>
            </a:endParaRPr>
          </a:p>
          <a:p>
            <a:pPr algn="ctr"/>
            <a:r>
              <a:rPr lang="zh-CN" altLang="en-US" sz="1000" dirty="0">
                <a:solidFill>
                  <a:srgbClr val="333333"/>
                </a:solidFill>
                <a:latin typeface="-apple-system-font"/>
              </a:rPr>
              <a:t>腹部肿瘤专业委员会</a:t>
            </a:r>
          </a:p>
        </p:txBody>
      </p:sp>
      <p:sp>
        <p:nvSpPr>
          <p:cNvPr id="79" name="文本框 78"/>
          <p:cNvSpPr txBox="1"/>
          <p:nvPr/>
        </p:nvSpPr>
        <p:spPr>
          <a:xfrm>
            <a:off x="3239902" y="1994433"/>
            <a:ext cx="4299535" cy="276999"/>
          </a:xfrm>
          <a:prstGeom prst="rect">
            <a:avLst/>
          </a:prstGeom>
          <a:noFill/>
        </p:spPr>
        <p:txBody>
          <a:bodyPr wrap="square" rtlCol="0">
            <a:spAutoFit/>
          </a:bodyPr>
          <a:lstStyle/>
          <a:p>
            <a:r>
              <a:rPr lang="zh-CN" altLang="en-US" sz="1200" dirty="0">
                <a:solidFill>
                  <a:schemeClr val="accent5">
                    <a:lumMod val="75000"/>
                  </a:schemeClr>
                </a:solidFill>
              </a:rPr>
              <a:t>专家服务：肺活检 </a:t>
            </a:r>
            <a:r>
              <a:rPr lang="en-US" altLang="zh-CN" sz="1200" dirty="0">
                <a:solidFill>
                  <a:schemeClr val="accent5">
                    <a:lumMod val="75000"/>
                  </a:schemeClr>
                </a:solidFill>
              </a:rPr>
              <a:t>| </a:t>
            </a:r>
            <a:r>
              <a:rPr lang="zh-CN" altLang="en-US" sz="1200" dirty="0">
                <a:solidFill>
                  <a:schemeClr val="accent5">
                    <a:lumMod val="75000"/>
                  </a:schemeClr>
                </a:solidFill>
              </a:rPr>
              <a:t>肺外科手术 </a:t>
            </a:r>
            <a:r>
              <a:rPr lang="en-US" altLang="zh-CN" sz="1200" dirty="0">
                <a:solidFill>
                  <a:schemeClr val="accent5">
                    <a:lumMod val="75000"/>
                  </a:schemeClr>
                </a:solidFill>
              </a:rPr>
              <a:t>| </a:t>
            </a:r>
            <a:r>
              <a:rPr lang="zh-CN" altLang="en-US" sz="1200" dirty="0">
                <a:solidFill>
                  <a:schemeClr val="accent5">
                    <a:lumMod val="75000"/>
                  </a:schemeClr>
                </a:solidFill>
              </a:rPr>
              <a:t>健康培训包 </a:t>
            </a:r>
            <a:r>
              <a:rPr lang="en-US" altLang="zh-CN" sz="1200" dirty="0">
                <a:solidFill>
                  <a:schemeClr val="accent5">
                    <a:lumMod val="75000"/>
                  </a:schemeClr>
                </a:solidFill>
              </a:rPr>
              <a:t>| </a:t>
            </a:r>
            <a:r>
              <a:rPr lang="zh-CN" altLang="en-US" sz="1200" dirty="0">
                <a:solidFill>
                  <a:schemeClr val="accent5">
                    <a:lumMod val="75000"/>
                  </a:schemeClr>
                </a:solidFill>
              </a:rPr>
              <a:t>术后服务包</a:t>
            </a:r>
          </a:p>
        </p:txBody>
      </p:sp>
      <p:sp>
        <p:nvSpPr>
          <p:cNvPr id="80" name="下箭头 79"/>
          <p:cNvSpPr/>
          <p:nvPr/>
        </p:nvSpPr>
        <p:spPr>
          <a:xfrm>
            <a:off x="2485490" y="2004589"/>
            <a:ext cx="552104" cy="28550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6908285" y="981026"/>
            <a:ext cx="3230376" cy="732092"/>
          </a:xfrm>
          <a:prstGeom prst="rect">
            <a:avLst/>
          </a:prstGeom>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sp>
        <p:nvSpPr>
          <p:cNvPr id="22" name="矩形 21"/>
          <p:cNvSpPr/>
          <p:nvPr/>
        </p:nvSpPr>
        <p:spPr>
          <a:xfrm>
            <a:off x="6988434" y="1010772"/>
            <a:ext cx="1569660" cy="646331"/>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李钟集团</a:t>
            </a:r>
            <a:r>
              <a:rPr lang="en-US" altLang="zh-CN" b="1" dirty="0">
                <a:latin typeface="微软雅黑" panose="020B0503020204020204" pitchFamily="34" charset="-122"/>
                <a:ea typeface="微软雅黑" panose="020B0503020204020204" pitchFamily="34" charset="-122"/>
              </a:rPr>
              <a:t/>
            </a:r>
            <a:br>
              <a:rPr lang="en-US" altLang="zh-CN" b="1" dirty="0">
                <a:latin typeface="微软雅黑" panose="020B0503020204020204" pitchFamily="34" charset="-122"/>
                <a:ea typeface="微软雅黑" panose="020B0503020204020204" pitchFamily="34" charset="-122"/>
              </a:rPr>
            </a:br>
            <a:r>
              <a:rPr lang="zh-CN" altLang="en-US" b="1" dirty="0">
                <a:latin typeface="微软雅黑" panose="020B0503020204020204" pitchFamily="34" charset="-122"/>
                <a:ea typeface="微软雅黑" panose="020B0503020204020204" pitchFamily="34" charset="-122"/>
              </a:rPr>
              <a:t>影像诊断中心</a:t>
            </a:r>
            <a:endParaRPr lang="zh-CN" altLang="en-US" dirty="0"/>
          </a:p>
        </p:txBody>
      </p:sp>
      <p:pic>
        <p:nvPicPr>
          <p:cNvPr id="23" name="图片 22"/>
          <p:cNvPicPr>
            <a:picLocks noChangeAspect="1"/>
          </p:cNvPicPr>
          <p:nvPr/>
        </p:nvPicPr>
        <p:blipFill>
          <a:blip r:embed="rId3"/>
          <a:stretch>
            <a:fillRect/>
          </a:stretch>
        </p:blipFill>
        <p:spPr>
          <a:xfrm>
            <a:off x="8615166" y="1092562"/>
            <a:ext cx="466974" cy="481567"/>
          </a:xfrm>
          <a:prstGeom prst="rect">
            <a:avLst/>
          </a:prstGeom>
        </p:spPr>
      </p:pic>
      <p:pic>
        <p:nvPicPr>
          <p:cNvPr id="83" name="图片 82"/>
          <p:cNvPicPr>
            <a:picLocks noChangeAspect="1"/>
          </p:cNvPicPr>
          <p:nvPr/>
        </p:nvPicPr>
        <p:blipFill>
          <a:blip r:embed="rId3"/>
          <a:stretch>
            <a:fillRect/>
          </a:stretch>
        </p:blipFill>
        <p:spPr>
          <a:xfrm>
            <a:off x="9397580" y="1105251"/>
            <a:ext cx="466974" cy="481567"/>
          </a:xfrm>
          <a:prstGeom prst="rect">
            <a:avLst/>
          </a:prstGeom>
        </p:spPr>
      </p:pic>
      <p:sp>
        <p:nvSpPr>
          <p:cNvPr id="84" name="文本框 83"/>
          <p:cNvSpPr txBox="1"/>
          <p:nvPr/>
        </p:nvSpPr>
        <p:spPr>
          <a:xfrm>
            <a:off x="8428811" y="1832841"/>
            <a:ext cx="2257162" cy="438582"/>
          </a:xfrm>
          <a:prstGeom prst="rect">
            <a:avLst/>
          </a:prstGeom>
          <a:noFill/>
        </p:spPr>
        <p:txBody>
          <a:bodyPr wrap="square" rtlCol="0">
            <a:spAutoFit/>
          </a:bodyPr>
          <a:lstStyle/>
          <a:p>
            <a:r>
              <a:rPr lang="zh-CN" altLang="en-US" sz="1200" dirty="0">
                <a:solidFill>
                  <a:schemeClr val="accent5">
                    <a:lumMod val="75000"/>
                  </a:schemeClr>
                </a:solidFill>
              </a:rPr>
              <a:t>流量</a:t>
            </a:r>
            <a:endParaRPr lang="en-US" altLang="zh-CN" sz="1200" dirty="0">
              <a:solidFill>
                <a:schemeClr val="accent5">
                  <a:lumMod val="75000"/>
                </a:schemeClr>
              </a:solidFill>
            </a:endParaRPr>
          </a:p>
          <a:p>
            <a:r>
              <a:rPr lang="zh-CN" altLang="en-US" sz="1050" dirty="0">
                <a:solidFill>
                  <a:schemeClr val="accent5">
                    <a:lumMod val="75000"/>
                  </a:schemeClr>
                </a:solidFill>
              </a:rPr>
              <a:t>输送病人 </a:t>
            </a:r>
            <a:r>
              <a:rPr lang="en-US" altLang="zh-CN" sz="1050" dirty="0">
                <a:solidFill>
                  <a:schemeClr val="accent5">
                    <a:lumMod val="75000"/>
                  </a:schemeClr>
                </a:solidFill>
              </a:rPr>
              <a:t>– </a:t>
            </a:r>
            <a:r>
              <a:rPr lang="zh-CN" altLang="en-US" sz="1050" dirty="0">
                <a:solidFill>
                  <a:schemeClr val="accent5">
                    <a:lumMod val="75000"/>
                  </a:schemeClr>
                </a:solidFill>
              </a:rPr>
              <a:t>二次检查或肺活检</a:t>
            </a:r>
          </a:p>
        </p:txBody>
      </p:sp>
      <p:sp>
        <p:nvSpPr>
          <p:cNvPr id="85" name="上箭头 84"/>
          <p:cNvSpPr/>
          <p:nvPr/>
        </p:nvSpPr>
        <p:spPr>
          <a:xfrm>
            <a:off x="7977324" y="1901262"/>
            <a:ext cx="513237" cy="284400"/>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下箭头 85"/>
          <p:cNvSpPr/>
          <p:nvPr/>
        </p:nvSpPr>
        <p:spPr>
          <a:xfrm>
            <a:off x="7336814" y="1910352"/>
            <a:ext cx="552104" cy="28550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16227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赋能诊所</a:t>
            </a:r>
            <a:r>
              <a:rPr lang="en-US" altLang="zh-CN" dirty="0" smtClean="0"/>
              <a:t>——</a:t>
            </a:r>
            <a:r>
              <a:rPr lang="zh-CN" altLang="en-US" dirty="0" smtClean="0"/>
              <a:t>对接专家资源</a:t>
            </a:r>
            <a:r>
              <a:rPr lang="en-US" altLang="zh-CN" dirty="0" smtClean="0"/>
              <a:t>+</a:t>
            </a:r>
            <a:r>
              <a:rPr lang="zh-CN" altLang="en-US" dirty="0" smtClean="0"/>
              <a:t>培训</a:t>
            </a:r>
            <a:endParaRPr lang="zh-CN" altLang="en-US" dirty="0"/>
          </a:p>
        </p:txBody>
      </p:sp>
      <p:pic>
        <p:nvPicPr>
          <p:cNvPr id="3" name="图片 2"/>
          <p:cNvPicPr>
            <a:picLocks noChangeAspect="1"/>
          </p:cNvPicPr>
          <p:nvPr/>
        </p:nvPicPr>
        <p:blipFill>
          <a:blip r:embed="rId2"/>
          <a:stretch>
            <a:fillRect/>
          </a:stretch>
        </p:blipFill>
        <p:spPr>
          <a:xfrm>
            <a:off x="524150" y="1872595"/>
            <a:ext cx="10600000" cy="4628571"/>
          </a:xfrm>
          <a:prstGeom prst="rect">
            <a:avLst/>
          </a:prstGeom>
        </p:spPr>
      </p:pic>
      <p:sp>
        <p:nvSpPr>
          <p:cNvPr id="8" name="椭圆 7"/>
          <p:cNvSpPr/>
          <p:nvPr/>
        </p:nvSpPr>
        <p:spPr>
          <a:xfrm>
            <a:off x="167480" y="940644"/>
            <a:ext cx="2700000" cy="907238"/>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CN" sz="2400" b="1" dirty="0">
                <a:latin typeface="微软雅黑" pitchFamily="34" charset="-122"/>
                <a:ea typeface="微软雅黑" pitchFamily="34" charset="-122"/>
              </a:rPr>
              <a:t>20</a:t>
            </a:r>
            <a:r>
              <a:rPr lang="zh-CN" altLang="en-US" sz="2400" b="1" dirty="0">
                <a:latin typeface="微软雅黑" pitchFamily="34" charset="-122"/>
                <a:ea typeface="微软雅黑" pitchFamily="34" charset="-122"/>
              </a:rPr>
              <a:t>万诊所</a:t>
            </a:r>
          </a:p>
        </p:txBody>
      </p:sp>
      <p:sp>
        <p:nvSpPr>
          <p:cNvPr id="9" name="椭圆 8"/>
          <p:cNvSpPr/>
          <p:nvPr/>
        </p:nvSpPr>
        <p:spPr>
          <a:xfrm>
            <a:off x="3128467" y="940644"/>
            <a:ext cx="2700000" cy="907238"/>
          </a:xfrm>
          <a:prstGeom prst="ellipse">
            <a:avLst/>
          </a:prstGeom>
          <a:ln/>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altLang="zh-CN" sz="2400" b="1" dirty="0">
                <a:latin typeface="微软雅黑" pitchFamily="34" charset="-122"/>
                <a:ea typeface="微软雅黑" pitchFamily="34" charset="-122"/>
              </a:rPr>
              <a:t>500</a:t>
            </a:r>
            <a:r>
              <a:rPr lang="zh-CN" altLang="en-US" sz="2400" b="1" dirty="0">
                <a:latin typeface="微软雅黑" pitchFamily="34" charset="-122"/>
                <a:ea typeface="微软雅黑" pitchFamily="34" charset="-122"/>
              </a:rPr>
              <a:t>顶尖专家</a:t>
            </a:r>
          </a:p>
        </p:txBody>
      </p:sp>
      <p:sp>
        <p:nvSpPr>
          <p:cNvPr id="10" name="椭圆 9"/>
          <p:cNvSpPr/>
          <p:nvPr/>
        </p:nvSpPr>
        <p:spPr>
          <a:xfrm>
            <a:off x="6089454" y="940644"/>
            <a:ext cx="2700000" cy="907238"/>
          </a:xfrm>
          <a:prstGeom prst="ellipse">
            <a:avLst/>
          </a:prstGeom>
          <a:ln/>
        </p:spPr>
        <p:style>
          <a:lnRef idx="3">
            <a:schemeClr val="lt1"/>
          </a:lnRef>
          <a:fillRef idx="1">
            <a:schemeClr val="accent4"/>
          </a:fillRef>
          <a:effectRef idx="1">
            <a:schemeClr val="accent4"/>
          </a:effectRef>
          <a:fontRef idx="minor">
            <a:schemeClr val="lt1"/>
          </a:fontRef>
        </p:style>
        <p:txBody>
          <a:bodyPr lIns="0" rIns="0" rtlCol="0" anchor="ctr"/>
          <a:lstStyle/>
          <a:p>
            <a:pPr algn="ctr"/>
            <a:r>
              <a:rPr lang="zh-CN" altLang="en-US" sz="2400" b="1" dirty="0">
                <a:latin typeface="微软雅黑" pitchFamily="34" charset="-122"/>
                <a:ea typeface="微软雅黑" pitchFamily="34" charset="-122"/>
              </a:rPr>
              <a:t>顶尖培训机构</a:t>
            </a:r>
          </a:p>
        </p:txBody>
      </p:sp>
      <p:sp>
        <p:nvSpPr>
          <p:cNvPr id="11" name="椭圆 10"/>
          <p:cNvSpPr/>
          <p:nvPr/>
        </p:nvSpPr>
        <p:spPr>
          <a:xfrm>
            <a:off x="9050440" y="940644"/>
            <a:ext cx="2700000" cy="907238"/>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400" b="1" dirty="0">
                <a:latin typeface="微软雅黑" pitchFamily="34" charset="-122"/>
                <a:ea typeface="微软雅黑" pitchFamily="34" charset="-122"/>
              </a:rPr>
              <a:t>1</a:t>
            </a:r>
            <a:r>
              <a:rPr lang="zh-CN" altLang="en-US" sz="2400" b="1" dirty="0">
                <a:latin typeface="微软雅黑" pitchFamily="34" charset="-122"/>
                <a:ea typeface="微软雅黑" pitchFamily="34" charset="-122"/>
              </a:rPr>
              <a:t>亿消费者</a:t>
            </a:r>
            <a:r>
              <a:rPr lang="en-US" altLang="zh-CN" sz="2400" b="1" dirty="0">
                <a:latin typeface="微软雅黑" pitchFamily="34" charset="-122"/>
                <a:ea typeface="微软雅黑" pitchFamily="34" charset="-122"/>
              </a:rPr>
              <a:t/>
            </a:r>
            <a:br>
              <a:rPr lang="en-US" altLang="zh-CN" sz="2400" b="1" dirty="0">
                <a:latin typeface="微软雅黑" pitchFamily="34" charset="-122"/>
                <a:ea typeface="微软雅黑" pitchFamily="34" charset="-122"/>
              </a:rPr>
            </a:br>
            <a:r>
              <a:rPr lang="zh-CN" altLang="en-US" sz="2400" b="1" dirty="0">
                <a:latin typeface="微软雅黑" pitchFamily="34" charset="-122"/>
                <a:ea typeface="微软雅黑" pitchFamily="34" charset="-122"/>
              </a:rPr>
              <a:t>购买服务</a:t>
            </a:r>
          </a:p>
        </p:txBody>
      </p:sp>
    </p:spTree>
    <p:extLst>
      <p:ext uri="{BB962C8B-B14F-4D97-AF65-F5344CB8AC3E}">
        <p14:creationId xmlns:p14="http://schemas.microsoft.com/office/powerpoint/2010/main" val="1459505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专家对接服务</a:t>
            </a:r>
          </a:p>
        </p:txBody>
      </p:sp>
      <p:pic>
        <p:nvPicPr>
          <p:cNvPr id="4" name="图片 3">
            <a:extLst>
              <a:ext uri="{FF2B5EF4-FFF2-40B4-BE49-F238E27FC236}">
                <a16:creationId xmlns:a16="http://schemas.microsoft.com/office/drawing/2014/main" id="{B8F3E132-CC03-A942-8734-CBABBD31E7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193" y="866775"/>
            <a:ext cx="4717773" cy="2653747"/>
          </a:xfrm>
          <a:prstGeom prst="rect">
            <a:avLst/>
          </a:prstGeom>
        </p:spPr>
      </p:pic>
      <p:pic>
        <p:nvPicPr>
          <p:cNvPr id="6" name="图片 5">
            <a:extLst>
              <a:ext uri="{FF2B5EF4-FFF2-40B4-BE49-F238E27FC236}">
                <a16:creationId xmlns:a16="http://schemas.microsoft.com/office/drawing/2014/main" id="{D5747833-786C-FD44-A48D-2050A3B78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0156" y="866775"/>
            <a:ext cx="4717773" cy="2653747"/>
          </a:xfrm>
          <a:prstGeom prst="rect">
            <a:avLst/>
          </a:prstGeom>
        </p:spPr>
      </p:pic>
      <p:pic>
        <p:nvPicPr>
          <p:cNvPr id="8" name="图片 7">
            <a:extLst>
              <a:ext uri="{FF2B5EF4-FFF2-40B4-BE49-F238E27FC236}">
                <a16:creationId xmlns:a16="http://schemas.microsoft.com/office/drawing/2014/main" id="{6E5AB6F7-6CDF-9647-8D9F-8A0FEFEFBB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193" y="3746449"/>
            <a:ext cx="4717772" cy="2653747"/>
          </a:xfrm>
          <a:prstGeom prst="rect">
            <a:avLst/>
          </a:prstGeom>
        </p:spPr>
      </p:pic>
      <p:pic>
        <p:nvPicPr>
          <p:cNvPr id="10" name="图片 9">
            <a:extLst>
              <a:ext uri="{FF2B5EF4-FFF2-40B4-BE49-F238E27FC236}">
                <a16:creationId xmlns:a16="http://schemas.microsoft.com/office/drawing/2014/main" id="{817AA0EA-DEB9-7449-9914-F0448811BE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0157" y="3746448"/>
            <a:ext cx="4717774" cy="2653748"/>
          </a:xfrm>
          <a:prstGeom prst="rect">
            <a:avLst/>
          </a:prstGeom>
        </p:spPr>
      </p:pic>
      <p:sp>
        <p:nvSpPr>
          <p:cNvPr id="11" name="矩形 10">
            <a:extLst>
              <a:ext uri="{FF2B5EF4-FFF2-40B4-BE49-F238E27FC236}">
                <a16:creationId xmlns:a16="http://schemas.microsoft.com/office/drawing/2014/main" id="{41D95D01-5D81-BA47-A6E1-196A97CE8381}"/>
              </a:ext>
            </a:extLst>
          </p:cNvPr>
          <p:cNvSpPr/>
          <p:nvPr/>
        </p:nvSpPr>
        <p:spPr>
          <a:xfrm rot="5400000">
            <a:off x="-322987" y="1853224"/>
            <a:ext cx="2414260" cy="4413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zh-CN" altLang="en-US" sz="2000" b="1" dirty="0">
                <a:latin typeface="微软雅黑" pitchFamily="34" charset="-122"/>
                <a:ea typeface="微软雅黑" pitchFamily="34" charset="-122"/>
              </a:rPr>
              <a:t>专家接诊</a:t>
            </a:r>
          </a:p>
        </p:txBody>
      </p:sp>
      <p:sp>
        <p:nvSpPr>
          <p:cNvPr id="12" name="矩形 11">
            <a:extLst>
              <a:ext uri="{FF2B5EF4-FFF2-40B4-BE49-F238E27FC236}">
                <a16:creationId xmlns:a16="http://schemas.microsoft.com/office/drawing/2014/main" id="{F0035617-D24F-FB45-85F2-BA6AFFF7BB3E}"/>
              </a:ext>
            </a:extLst>
          </p:cNvPr>
          <p:cNvSpPr/>
          <p:nvPr/>
        </p:nvSpPr>
        <p:spPr>
          <a:xfrm rot="5400000">
            <a:off x="-332201" y="4732897"/>
            <a:ext cx="2414260" cy="4413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zh-CN" altLang="en-US" sz="2000" b="1" dirty="0">
                <a:latin typeface="微软雅黑" pitchFamily="34" charset="-122"/>
                <a:ea typeface="微软雅黑" pitchFamily="34" charset="-122"/>
              </a:rPr>
              <a:t>专家培训</a:t>
            </a:r>
          </a:p>
        </p:txBody>
      </p:sp>
      <p:sp>
        <p:nvSpPr>
          <p:cNvPr id="13" name="矩形 12">
            <a:extLst>
              <a:ext uri="{FF2B5EF4-FFF2-40B4-BE49-F238E27FC236}">
                <a16:creationId xmlns:a16="http://schemas.microsoft.com/office/drawing/2014/main" id="{24A469BD-ABF1-DC45-B5A7-A051D9EF05C2}"/>
              </a:ext>
            </a:extLst>
          </p:cNvPr>
          <p:cNvSpPr/>
          <p:nvPr/>
        </p:nvSpPr>
        <p:spPr>
          <a:xfrm rot="5400000">
            <a:off x="5514596" y="1853224"/>
            <a:ext cx="2414260" cy="4413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zh-CN" altLang="en-US" sz="2000" b="1" dirty="0">
                <a:latin typeface="微软雅黑" pitchFamily="34" charset="-122"/>
                <a:ea typeface="微软雅黑" pitchFamily="34" charset="-122"/>
              </a:rPr>
              <a:t>转诊会诊</a:t>
            </a:r>
          </a:p>
        </p:txBody>
      </p:sp>
      <p:sp>
        <p:nvSpPr>
          <p:cNvPr id="14" name="矩形 13">
            <a:extLst>
              <a:ext uri="{FF2B5EF4-FFF2-40B4-BE49-F238E27FC236}">
                <a16:creationId xmlns:a16="http://schemas.microsoft.com/office/drawing/2014/main" id="{CF313FEB-D843-264F-9E61-278DDC31B808}"/>
              </a:ext>
            </a:extLst>
          </p:cNvPr>
          <p:cNvSpPr/>
          <p:nvPr/>
        </p:nvSpPr>
        <p:spPr>
          <a:xfrm rot="5400000">
            <a:off x="5505382" y="4732897"/>
            <a:ext cx="2414260" cy="4413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zh-CN" altLang="en-US" sz="2000" b="1" dirty="0">
                <a:latin typeface="微软雅黑" pitchFamily="34" charset="-122"/>
                <a:ea typeface="微软雅黑" pitchFamily="34" charset="-122"/>
              </a:rPr>
              <a:t>协同建档</a:t>
            </a:r>
          </a:p>
        </p:txBody>
      </p:sp>
    </p:spTree>
    <p:extLst>
      <p:ext uri="{BB962C8B-B14F-4D97-AF65-F5344CB8AC3E}">
        <p14:creationId xmlns:p14="http://schemas.microsoft.com/office/powerpoint/2010/main" val="1594838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公司</a:t>
            </a:r>
            <a:r>
              <a:rPr lang="zh-CN" altLang="en-US" dirty="0" smtClean="0"/>
              <a:t>背景</a:t>
            </a:r>
            <a:endParaRPr lang="zh-CN" altLang="en-US" dirty="0"/>
          </a:p>
        </p:txBody>
      </p:sp>
    </p:spTree>
    <p:extLst>
      <p:ext uri="{BB962C8B-B14F-4D97-AF65-F5344CB8AC3E}">
        <p14:creationId xmlns:p14="http://schemas.microsoft.com/office/powerpoint/2010/main" val="4226597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r>
              <a:rPr lang="en-US" altLang="zh-CN" dirty="0" smtClean="0"/>
              <a:t>02</a:t>
            </a:r>
            <a:r>
              <a:rPr lang="zh-CN" altLang="en-US" dirty="0" smtClean="0"/>
              <a:t>健康服务包</a:t>
            </a:r>
            <a:endParaRPr lang="zh-CN" altLang="en-US" dirty="0"/>
          </a:p>
        </p:txBody>
      </p:sp>
    </p:spTree>
    <p:extLst>
      <p:ext uri="{BB962C8B-B14F-4D97-AF65-F5344CB8AC3E}">
        <p14:creationId xmlns:p14="http://schemas.microsoft.com/office/powerpoint/2010/main" val="1207093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MH_Other_1"/>
          <p:cNvSpPr/>
          <p:nvPr>
            <p:custDataLst>
              <p:tags r:id="rId2"/>
            </p:custDataLst>
          </p:nvPr>
        </p:nvSpPr>
        <p:spPr>
          <a:xfrm>
            <a:off x="4278488" y="2590801"/>
            <a:ext cx="4007555" cy="733425"/>
          </a:xfrm>
          <a:prstGeom prst="rect">
            <a:avLst/>
          </a:prstGeom>
          <a:solidFill>
            <a:srgbClr val="F2F2F2"/>
          </a:solidFill>
          <a:ln w="63500">
            <a:solidFill>
              <a:srgbClr val="D7D7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mn-ea"/>
            </a:endParaRPr>
          </a:p>
        </p:txBody>
      </p:sp>
      <p:sp>
        <p:nvSpPr>
          <p:cNvPr id="10" name="MH_Other_2"/>
          <p:cNvSpPr/>
          <p:nvPr>
            <p:custDataLst>
              <p:tags r:id="rId3"/>
            </p:custDataLst>
          </p:nvPr>
        </p:nvSpPr>
        <p:spPr>
          <a:xfrm>
            <a:off x="2448633" y="2264658"/>
            <a:ext cx="1281113" cy="12811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latin typeface="+mn-ea"/>
            </a:endParaRPr>
          </a:p>
        </p:txBody>
      </p:sp>
      <p:sp>
        <p:nvSpPr>
          <p:cNvPr id="14" name="MH_Other_3"/>
          <p:cNvSpPr/>
          <p:nvPr>
            <p:custDataLst>
              <p:tags r:id="rId4"/>
            </p:custDataLst>
          </p:nvPr>
        </p:nvSpPr>
        <p:spPr>
          <a:xfrm>
            <a:off x="8536867" y="2138363"/>
            <a:ext cx="1281113" cy="1281112"/>
          </a:xfrm>
          <a:prstGeom prst="ellipse">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latin typeface="+mn-ea"/>
            </a:endParaRPr>
          </a:p>
        </p:txBody>
      </p:sp>
      <p:sp>
        <p:nvSpPr>
          <p:cNvPr id="22" name="MH_SubTitle_2"/>
          <p:cNvSpPr/>
          <p:nvPr>
            <p:custDataLst>
              <p:tags r:id="rId5"/>
            </p:custDataLst>
          </p:nvPr>
        </p:nvSpPr>
        <p:spPr bwMode="auto">
          <a:xfrm>
            <a:off x="8654342" y="2251076"/>
            <a:ext cx="1038225" cy="1038225"/>
          </a:xfrm>
          <a:prstGeom prst="ellipse">
            <a:avLst/>
          </a:prstGeom>
          <a:solidFill>
            <a:schemeClr val="accent2"/>
          </a:solidFill>
          <a:ln w="1016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dirty="0" smtClean="0">
                <a:solidFill>
                  <a:srgbClr val="FFFFFF"/>
                </a:solidFill>
              </a:rPr>
              <a:t>医生</a:t>
            </a:r>
            <a:endParaRPr lang="zh-CN" altLang="en-US" dirty="0">
              <a:solidFill>
                <a:srgbClr val="FFFFFF"/>
              </a:solidFill>
            </a:endParaRPr>
          </a:p>
        </p:txBody>
      </p:sp>
      <p:sp>
        <p:nvSpPr>
          <p:cNvPr id="26" name="MH_Other_4"/>
          <p:cNvSpPr/>
          <p:nvPr>
            <p:custDataLst>
              <p:tags r:id="rId6"/>
            </p:custDataLst>
          </p:nvPr>
        </p:nvSpPr>
        <p:spPr>
          <a:xfrm>
            <a:off x="5053013" y="2293938"/>
            <a:ext cx="2679876" cy="104776"/>
          </a:xfrm>
          <a:custGeom>
            <a:avLst/>
            <a:gdLst>
              <a:gd name="connsiteX0" fmla="*/ 0 w 3007862"/>
              <a:gd name="connsiteY0" fmla="*/ 33698 h 134792"/>
              <a:gd name="connsiteX1" fmla="*/ 2940466 w 3007862"/>
              <a:gd name="connsiteY1" fmla="*/ 33698 h 134792"/>
              <a:gd name="connsiteX2" fmla="*/ 2940466 w 3007862"/>
              <a:gd name="connsiteY2" fmla="*/ 0 h 134792"/>
              <a:gd name="connsiteX3" fmla="*/ 3007862 w 3007862"/>
              <a:gd name="connsiteY3" fmla="*/ 67396 h 134792"/>
              <a:gd name="connsiteX4" fmla="*/ 2940466 w 3007862"/>
              <a:gd name="connsiteY4" fmla="*/ 134792 h 134792"/>
              <a:gd name="connsiteX5" fmla="*/ 2940466 w 3007862"/>
              <a:gd name="connsiteY5" fmla="*/ 101094 h 134792"/>
              <a:gd name="connsiteX6" fmla="*/ 0 w 3007862"/>
              <a:gd name="connsiteY6" fmla="*/ 101094 h 134792"/>
              <a:gd name="connsiteX7" fmla="*/ 0 w 3007862"/>
              <a:gd name="connsiteY7" fmla="*/ 33698 h 134792"/>
              <a:gd name="connsiteX0" fmla="*/ 0 w 3106336"/>
              <a:gd name="connsiteY0" fmla="*/ 33698 h 134792"/>
              <a:gd name="connsiteX1" fmla="*/ 2940466 w 3106336"/>
              <a:gd name="connsiteY1" fmla="*/ 33698 h 134792"/>
              <a:gd name="connsiteX2" fmla="*/ 2940466 w 3106336"/>
              <a:gd name="connsiteY2" fmla="*/ 0 h 134792"/>
              <a:gd name="connsiteX3" fmla="*/ 3106336 w 3106336"/>
              <a:gd name="connsiteY3" fmla="*/ 39260 h 134792"/>
              <a:gd name="connsiteX4" fmla="*/ 2940466 w 3106336"/>
              <a:gd name="connsiteY4" fmla="*/ 134792 h 134792"/>
              <a:gd name="connsiteX5" fmla="*/ 2940466 w 3106336"/>
              <a:gd name="connsiteY5" fmla="*/ 101094 h 134792"/>
              <a:gd name="connsiteX6" fmla="*/ 0 w 3106336"/>
              <a:gd name="connsiteY6" fmla="*/ 101094 h 134792"/>
              <a:gd name="connsiteX7" fmla="*/ 0 w 3106336"/>
              <a:gd name="connsiteY7" fmla="*/ 33698 h 1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6336" h="134792">
                <a:moveTo>
                  <a:pt x="0" y="33698"/>
                </a:moveTo>
                <a:lnTo>
                  <a:pt x="2940466" y="33698"/>
                </a:lnTo>
                <a:lnTo>
                  <a:pt x="2940466" y="0"/>
                </a:lnTo>
                <a:lnTo>
                  <a:pt x="3106336" y="39260"/>
                </a:lnTo>
                <a:lnTo>
                  <a:pt x="2940466" y="134792"/>
                </a:lnTo>
                <a:lnTo>
                  <a:pt x="2940466" y="101094"/>
                </a:lnTo>
                <a:lnTo>
                  <a:pt x="0" y="101094"/>
                </a:lnTo>
                <a:lnTo>
                  <a:pt x="0" y="33698"/>
                </a:lnTo>
                <a:close/>
              </a:path>
            </a:pathLst>
          </a:custGeom>
          <a:gradFill flip="none" rotWithShape="1">
            <a:gsLst>
              <a:gs pos="25000">
                <a:srgbClr val="F2F2F2"/>
              </a:gs>
              <a:gs pos="100000">
                <a:srgbClr val="D9D9D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mn-ea"/>
            </a:endParaRPr>
          </a:p>
        </p:txBody>
      </p:sp>
      <p:sp>
        <p:nvSpPr>
          <p:cNvPr id="29" name="MH_Other_5"/>
          <p:cNvSpPr/>
          <p:nvPr>
            <p:custDataLst>
              <p:tags r:id="rId7"/>
            </p:custDataLst>
          </p:nvPr>
        </p:nvSpPr>
        <p:spPr>
          <a:xfrm flipH="1">
            <a:off x="4791075" y="3516313"/>
            <a:ext cx="2941814" cy="83433"/>
          </a:xfrm>
          <a:custGeom>
            <a:avLst/>
            <a:gdLst>
              <a:gd name="connsiteX0" fmla="*/ 0 w 3007862"/>
              <a:gd name="connsiteY0" fmla="*/ 33698 h 134792"/>
              <a:gd name="connsiteX1" fmla="*/ 2940466 w 3007862"/>
              <a:gd name="connsiteY1" fmla="*/ 33698 h 134792"/>
              <a:gd name="connsiteX2" fmla="*/ 2940466 w 3007862"/>
              <a:gd name="connsiteY2" fmla="*/ 0 h 134792"/>
              <a:gd name="connsiteX3" fmla="*/ 3007862 w 3007862"/>
              <a:gd name="connsiteY3" fmla="*/ 67396 h 134792"/>
              <a:gd name="connsiteX4" fmla="*/ 2940466 w 3007862"/>
              <a:gd name="connsiteY4" fmla="*/ 134792 h 134792"/>
              <a:gd name="connsiteX5" fmla="*/ 2940466 w 3007862"/>
              <a:gd name="connsiteY5" fmla="*/ 101094 h 134792"/>
              <a:gd name="connsiteX6" fmla="*/ 0 w 3007862"/>
              <a:gd name="connsiteY6" fmla="*/ 101094 h 134792"/>
              <a:gd name="connsiteX7" fmla="*/ 0 w 3007862"/>
              <a:gd name="connsiteY7" fmla="*/ 33698 h 134792"/>
              <a:gd name="connsiteX0" fmla="*/ 0 w 3106336"/>
              <a:gd name="connsiteY0" fmla="*/ 33698 h 134792"/>
              <a:gd name="connsiteX1" fmla="*/ 2940466 w 3106336"/>
              <a:gd name="connsiteY1" fmla="*/ 33698 h 134792"/>
              <a:gd name="connsiteX2" fmla="*/ 2940466 w 3106336"/>
              <a:gd name="connsiteY2" fmla="*/ 0 h 134792"/>
              <a:gd name="connsiteX3" fmla="*/ 3106336 w 3106336"/>
              <a:gd name="connsiteY3" fmla="*/ 39260 h 134792"/>
              <a:gd name="connsiteX4" fmla="*/ 2940466 w 3106336"/>
              <a:gd name="connsiteY4" fmla="*/ 134792 h 134792"/>
              <a:gd name="connsiteX5" fmla="*/ 2940466 w 3106336"/>
              <a:gd name="connsiteY5" fmla="*/ 101094 h 134792"/>
              <a:gd name="connsiteX6" fmla="*/ 0 w 3106336"/>
              <a:gd name="connsiteY6" fmla="*/ 101094 h 134792"/>
              <a:gd name="connsiteX7" fmla="*/ 0 w 3106336"/>
              <a:gd name="connsiteY7" fmla="*/ 33698 h 1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6336" h="134792">
                <a:moveTo>
                  <a:pt x="0" y="33698"/>
                </a:moveTo>
                <a:lnTo>
                  <a:pt x="2940466" y="33698"/>
                </a:lnTo>
                <a:lnTo>
                  <a:pt x="2940466" y="0"/>
                </a:lnTo>
                <a:lnTo>
                  <a:pt x="3106336" y="39260"/>
                </a:lnTo>
                <a:lnTo>
                  <a:pt x="2940466" y="134792"/>
                </a:lnTo>
                <a:lnTo>
                  <a:pt x="2940466" y="101094"/>
                </a:lnTo>
                <a:lnTo>
                  <a:pt x="0" y="101094"/>
                </a:lnTo>
                <a:lnTo>
                  <a:pt x="0" y="33698"/>
                </a:lnTo>
                <a:close/>
              </a:path>
            </a:pathLst>
          </a:custGeom>
          <a:gradFill flip="none" rotWithShape="1">
            <a:gsLst>
              <a:gs pos="25000">
                <a:srgbClr val="F2F2F2"/>
              </a:gs>
              <a:gs pos="100000">
                <a:srgbClr val="D9D9D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mn-ea"/>
            </a:endParaRPr>
          </a:p>
        </p:txBody>
      </p:sp>
      <p:sp>
        <p:nvSpPr>
          <p:cNvPr id="30" name="MH_Text_1"/>
          <p:cNvSpPr/>
          <p:nvPr>
            <p:custDataLst>
              <p:tags r:id="rId8"/>
            </p:custDataLst>
          </p:nvPr>
        </p:nvSpPr>
        <p:spPr>
          <a:xfrm>
            <a:off x="2018419" y="3599746"/>
            <a:ext cx="2485847" cy="1482725"/>
          </a:xfrm>
          <a:prstGeom prst="roundRect">
            <a:avLst>
              <a:gd name="adj" fmla="val 4144"/>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285750" indent="-285750" algn="ctr">
              <a:lnSpc>
                <a:spcPct val="130000"/>
              </a:lnSpc>
              <a:buFont typeface="Wingdings" panose="05000000000000000000" pitchFamily="2" charset="2"/>
              <a:buChar char="ü"/>
              <a:defRPr/>
            </a:pPr>
            <a:r>
              <a:rPr lang="zh-CN" altLang="en-US" dirty="0" smtClean="0">
                <a:solidFill>
                  <a:schemeClr val="tx1"/>
                </a:solidFill>
                <a:latin typeface="微软雅黑" panose="020B0503020204020204" pitchFamily="34" charset="-122"/>
                <a:ea typeface="微软雅黑" panose="020B0503020204020204" pitchFamily="34" charset="-122"/>
              </a:rPr>
              <a:t>购买健康服务包</a:t>
            </a:r>
            <a:endParaRPr lang="en-US" altLang="zh-CN" dirty="0" smtClean="0">
              <a:solidFill>
                <a:schemeClr val="tx1"/>
              </a:solidFill>
              <a:latin typeface="微软雅黑" panose="020B0503020204020204" pitchFamily="34" charset="-122"/>
              <a:ea typeface="微软雅黑" panose="020B0503020204020204" pitchFamily="34" charset="-122"/>
            </a:endParaRPr>
          </a:p>
          <a:p>
            <a:pPr marL="285750" indent="-285750" algn="ctr">
              <a:lnSpc>
                <a:spcPct val="130000"/>
              </a:lnSpc>
              <a:buFont typeface="Wingdings" panose="05000000000000000000" pitchFamily="2" charset="2"/>
              <a:buChar char="ü"/>
              <a:defRPr/>
            </a:pPr>
            <a:r>
              <a:rPr lang="zh-CN" altLang="en-US" dirty="0" smtClean="0">
                <a:solidFill>
                  <a:schemeClr val="tx1"/>
                </a:solidFill>
                <a:latin typeface="微软雅黑" panose="020B0503020204020204" pitchFamily="34" charset="-122"/>
                <a:ea typeface="微软雅黑" panose="020B0503020204020204" pitchFamily="34" charset="-122"/>
              </a:rPr>
              <a:t>听讲座，远程问诊</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16" name="MH_Text_2"/>
          <p:cNvSpPr/>
          <p:nvPr>
            <p:custDataLst>
              <p:tags r:id="rId9"/>
            </p:custDataLst>
          </p:nvPr>
        </p:nvSpPr>
        <p:spPr>
          <a:xfrm>
            <a:off x="8130467" y="3476626"/>
            <a:ext cx="2661711" cy="1482725"/>
          </a:xfrm>
          <a:prstGeom prst="roundRect">
            <a:avLst>
              <a:gd name="adj" fmla="val 4144"/>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285750" indent="-285750" algn="ctr">
              <a:lnSpc>
                <a:spcPct val="130000"/>
              </a:lnSpc>
              <a:buFont typeface="Wingdings" panose="05000000000000000000" pitchFamily="2" charset="2"/>
              <a:buChar char="ü"/>
              <a:defRPr/>
            </a:pPr>
            <a:r>
              <a:rPr lang="zh-CN" altLang="en-US" dirty="0">
                <a:solidFill>
                  <a:schemeClr val="tx1"/>
                </a:solidFill>
                <a:latin typeface="微软雅黑" panose="020B0503020204020204" pitchFamily="34" charset="-122"/>
                <a:ea typeface="微软雅黑" panose="020B0503020204020204" pitchFamily="34" charset="-122"/>
              </a:rPr>
              <a:t>发布健康服务包</a:t>
            </a:r>
            <a:endParaRPr lang="en-US" altLang="zh-CN" dirty="0">
              <a:solidFill>
                <a:schemeClr val="tx1"/>
              </a:solidFill>
              <a:latin typeface="微软雅黑" panose="020B0503020204020204" pitchFamily="34" charset="-122"/>
              <a:ea typeface="微软雅黑" panose="020B0503020204020204" pitchFamily="34" charset="-122"/>
            </a:endParaRPr>
          </a:p>
          <a:p>
            <a:pPr marL="285750" indent="-285750" algn="ctr">
              <a:lnSpc>
                <a:spcPct val="130000"/>
              </a:lnSpc>
              <a:buFont typeface="Wingdings" panose="05000000000000000000" pitchFamily="2" charset="2"/>
              <a:buChar char="ü"/>
              <a:defRPr/>
            </a:pPr>
            <a:r>
              <a:rPr lang="zh-CN" altLang="en-US" dirty="0">
                <a:solidFill>
                  <a:schemeClr val="tx1"/>
                </a:solidFill>
                <a:latin typeface="微软雅黑" panose="020B0503020204020204" pitchFamily="34" charset="-122"/>
                <a:ea typeface="微软雅黑" panose="020B0503020204020204" pitchFamily="34" charset="-122"/>
              </a:rPr>
              <a:t>管理健康服务包</a:t>
            </a:r>
            <a:endParaRPr lang="en-US" altLang="zh-CN" dirty="0">
              <a:solidFill>
                <a:schemeClr val="tx1"/>
              </a:solidFill>
              <a:latin typeface="微软雅黑" panose="020B0503020204020204" pitchFamily="34" charset="-122"/>
              <a:ea typeface="微软雅黑" panose="020B0503020204020204" pitchFamily="34" charset="-122"/>
            </a:endParaRPr>
          </a:p>
          <a:p>
            <a:pPr marL="285750" indent="-285750" algn="ctr">
              <a:lnSpc>
                <a:spcPct val="130000"/>
              </a:lnSpc>
              <a:buFont typeface="Wingdings" panose="05000000000000000000" pitchFamily="2" charset="2"/>
              <a:buChar char="ü"/>
              <a:defRPr/>
            </a:pPr>
            <a:r>
              <a:rPr lang="zh-CN" altLang="en-US" dirty="0">
                <a:solidFill>
                  <a:schemeClr val="tx1"/>
                </a:solidFill>
                <a:latin typeface="微软雅黑" panose="020B0503020204020204" pitchFamily="34" charset="-122"/>
                <a:ea typeface="微软雅黑" panose="020B0503020204020204" pitchFamily="34" charset="-122"/>
              </a:rPr>
              <a:t>提供健康讲座、远程问诊等服务</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17" name="MH_SubTitle_1"/>
          <p:cNvSpPr/>
          <p:nvPr>
            <p:custDataLst>
              <p:tags r:id="rId10"/>
            </p:custDataLst>
          </p:nvPr>
        </p:nvSpPr>
        <p:spPr bwMode="auto">
          <a:xfrm>
            <a:off x="2572458" y="2374196"/>
            <a:ext cx="1038225" cy="1038225"/>
          </a:xfrm>
          <a:prstGeom prst="ellipse">
            <a:avLst/>
          </a:prstGeom>
          <a:solidFill>
            <a:schemeClr val="accent1"/>
          </a:solidFill>
          <a:ln w="1016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dirty="0" smtClean="0">
                <a:solidFill>
                  <a:srgbClr val="FFFFFF"/>
                </a:solidFill>
              </a:rPr>
              <a:t>患者</a:t>
            </a:r>
            <a:endParaRPr lang="zh-CN" altLang="en-US" dirty="0">
              <a:solidFill>
                <a:srgbClr val="FFFFFF"/>
              </a:solidFill>
            </a:endParaRPr>
          </a:p>
        </p:txBody>
      </p:sp>
      <p:sp>
        <p:nvSpPr>
          <p:cNvPr id="3083" name="MH_PageTitle"/>
          <p:cNvSpPr>
            <a:spLocks noGrp="1"/>
          </p:cNvSpPr>
          <p:nvPr>
            <p:ph type="title"/>
            <p:custDataLst>
              <p:tags r:id="rId11"/>
            </p:custDataLst>
          </p:nvPr>
        </p:nvSpPr>
        <p:spPr/>
        <p:txBody>
          <a:bodyPr/>
          <a:lstStyle/>
          <a:p>
            <a:r>
              <a:rPr lang="zh-CN" altLang="en-US" dirty="0" smtClean="0"/>
              <a:t>健康服务包</a:t>
            </a:r>
          </a:p>
        </p:txBody>
      </p:sp>
      <p:sp>
        <p:nvSpPr>
          <p:cNvPr id="2" name="矩形 1"/>
          <p:cNvSpPr/>
          <p:nvPr/>
        </p:nvSpPr>
        <p:spPr>
          <a:xfrm>
            <a:off x="5818346" y="1828563"/>
            <a:ext cx="1338828" cy="369332"/>
          </a:xfrm>
          <a:prstGeom prst="rect">
            <a:avLst/>
          </a:prstGeom>
        </p:spPr>
        <p:txBody>
          <a:bodyPr wrap="none">
            <a:spAutoFit/>
          </a:bodyPr>
          <a:lstStyle/>
          <a:p>
            <a:r>
              <a:rPr lang="zh-CN" altLang="en-US" b="1" dirty="0"/>
              <a:t>健康服务包</a:t>
            </a:r>
          </a:p>
        </p:txBody>
      </p:sp>
      <p:sp>
        <p:nvSpPr>
          <p:cNvPr id="13" name="矩形 12"/>
          <p:cNvSpPr/>
          <p:nvPr/>
        </p:nvSpPr>
        <p:spPr>
          <a:xfrm>
            <a:off x="5109439" y="2817148"/>
            <a:ext cx="3185487" cy="369332"/>
          </a:xfrm>
          <a:prstGeom prst="rect">
            <a:avLst/>
          </a:prstGeom>
        </p:spPr>
        <p:txBody>
          <a:bodyPr wrap="none">
            <a:spAutoFit/>
          </a:bodyPr>
          <a:lstStyle/>
          <a:p>
            <a:r>
              <a:rPr lang="zh-CN" altLang="en-US" dirty="0" smtClean="0"/>
              <a:t>互联网基层医疗健康服务平台</a:t>
            </a:r>
            <a:endParaRPr lang="zh-CN" altLang="en-US" dirty="0"/>
          </a:p>
        </p:txBody>
      </p:sp>
      <p:sp>
        <p:nvSpPr>
          <p:cNvPr id="3" name="矩形 2"/>
          <p:cNvSpPr/>
          <p:nvPr/>
        </p:nvSpPr>
        <p:spPr>
          <a:xfrm>
            <a:off x="1117636" y="1076373"/>
            <a:ext cx="7536705" cy="369332"/>
          </a:xfrm>
          <a:prstGeom prst="rect">
            <a:avLst/>
          </a:prstGeom>
        </p:spPr>
        <p:txBody>
          <a:bodyPr wrap="square">
            <a:spAutoFit/>
          </a:bodyPr>
          <a:lstStyle/>
          <a:p>
            <a:r>
              <a:rPr lang="zh-CN" altLang="en-US" dirty="0"/>
              <a:t>实现健康服务包发布、管理、购买以及服务包内容的线上服务</a:t>
            </a:r>
          </a:p>
        </p:txBody>
      </p:sp>
    </p:spTree>
    <p:custDataLst>
      <p:tags r:id="rId1"/>
    </p:custDataLst>
    <p:extLst>
      <p:ext uri="{BB962C8B-B14F-4D97-AF65-F5344CB8AC3E}">
        <p14:creationId xmlns:p14="http://schemas.microsoft.com/office/powerpoint/2010/main" val="907173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标题 67"/>
          <p:cNvSpPr>
            <a:spLocks noGrp="1"/>
          </p:cNvSpPr>
          <p:nvPr>
            <p:ph type="title"/>
          </p:nvPr>
        </p:nvSpPr>
        <p:spPr/>
        <p:txBody>
          <a:bodyPr/>
          <a:lstStyle/>
          <a:p>
            <a:r>
              <a:rPr lang="zh-CN" altLang="en-US" dirty="0" smtClean="0"/>
              <a:t>健康服务包</a:t>
            </a:r>
            <a:endParaRPr lang="zh-CN" altLang="en-US" dirty="0"/>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8490" y="1614400"/>
            <a:ext cx="3281040" cy="40244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836" y="1614400"/>
            <a:ext cx="4382784" cy="4024400"/>
          </a:xfrm>
          <a:prstGeom prst="rect">
            <a:avLst/>
          </a:prstGeom>
        </p:spPr>
      </p:pic>
    </p:spTree>
    <p:extLst>
      <p:ext uri="{BB962C8B-B14F-4D97-AF65-F5344CB8AC3E}">
        <p14:creationId xmlns:p14="http://schemas.microsoft.com/office/powerpoint/2010/main" val="1525768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smtClean="0"/>
              <a:t>健康服务包</a:t>
            </a:r>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543" y="1738488"/>
            <a:ext cx="6246112" cy="4814711"/>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667" y="1065389"/>
            <a:ext cx="6807198" cy="3829050"/>
          </a:xfrm>
          <a:prstGeom prst="rect">
            <a:avLst/>
          </a:prstGeom>
        </p:spPr>
      </p:pic>
    </p:spTree>
    <p:extLst>
      <p:ext uri="{BB962C8B-B14F-4D97-AF65-F5344CB8AC3E}">
        <p14:creationId xmlns:p14="http://schemas.microsoft.com/office/powerpoint/2010/main" val="775722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03</a:t>
            </a:r>
            <a:r>
              <a:rPr lang="zh-CN" altLang="en-US" dirty="0" smtClean="0"/>
              <a:t>人的数字孪生</a:t>
            </a:r>
            <a:endParaRPr lang="zh-CN" altLang="en-US" dirty="0"/>
          </a:p>
        </p:txBody>
      </p:sp>
    </p:spTree>
    <p:extLst>
      <p:ext uri="{BB962C8B-B14F-4D97-AF65-F5344CB8AC3E}">
        <p14:creationId xmlns:p14="http://schemas.microsoft.com/office/powerpoint/2010/main" val="3488298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智能</a:t>
            </a:r>
            <a:r>
              <a:rPr lang="zh-CN" altLang="en-US" dirty="0"/>
              <a:t>孪生</a:t>
            </a:r>
            <a:r>
              <a:rPr lang="zh-CN" altLang="en-US" dirty="0" smtClean="0"/>
              <a:t>协同平台助力医疗产业数字化</a:t>
            </a:r>
            <a:r>
              <a:rPr lang="zh-CN" altLang="en-US" dirty="0"/>
              <a:t>、网络化、</a:t>
            </a:r>
            <a:r>
              <a:rPr lang="zh-CN" altLang="en-US" dirty="0" smtClean="0"/>
              <a:t>智能化</a:t>
            </a:r>
            <a:endParaRPr lang="zh-CN" altLang="en-US" dirty="0"/>
          </a:p>
        </p:txBody>
      </p:sp>
      <p:sp>
        <p:nvSpPr>
          <p:cNvPr id="4" name="矩形 3"/>
          <p:cNvSpPr/>
          <p:nvPr/>
        </p:nvSpPr>
        <p:spPr>
          <a:xfrm>
            <a:off x="617972" y="1268661"/>
            <a:ext cx="1748901" cy="53266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线下为主</a:t>
            </a:r>
          </a:p>
        </p:txBody>
      </p:sp>
      <p:sp>
        <p:nvSpPr>
          <p:cNvPr id="5" name="矩形 4"/>
          <p:cNvSpPr/>
          <p:nvPr/>
        </p:nvSpPr>
        <p:spPr>
          <a:xfrm>
            <a:off x="617974" y="1893930"/>
            <a:ext cx="1748901" cy="53266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被动响应</a:t>
            </a:r>
          </a:p>
        </p:txBody>
      </p:sp>
      <p:sp>
        <p:nvSpPr>
          <p:cNvPr id="6" name="矩形 5"/>
          <p:cNvSpPr/>
          <p:nvPr/>
        </p:nvSpPr>
        <p:spPr>
          <a:xfrm>
            <a:off x="617974" y="2519199"/>
            <a:ext cx="1748901" cy="53266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人工操作</a:t>
            </a:r>
          </a:p>
        </p:txBody>
      </p:sp>
      <p:sp>
        <p:nvSpPr>
          <p:cNvPr id="7" name="矩形 6"/>
          <p:cNvSpPr/>
          <p:nvPr/>
        </p:nvSpPr>
        <p:spPr>
          <a:xfrm>
            <a:off x="617973" y="3144468"/>
            <a:ext cx="1748901" cy="53266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经验判断</a:t>
            </a:r>
          </a:p>
        </p:txBody>
      </p:sp>
      <p:sp>
        <p:nvSpPr>
          <p:cNvPr id="8" name="矩形 7"/>
          <p:cNvSpPr/>
          <p:nvPr/>
        </p:nvSpPr>
        <p:spPr>
          <a:xfrm>
            <a:off x="617972" y="3769737"/>
            <a:ext cx="1748901" cy="53266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诊疗服务驱动</a:t>
            </a:r>
          </a:p>
        </p:txBody>
      </p:sp>
      <p:sp>
        <p:nvSpPr>
          <p:cNvPr id="9" name="矩形 8"/>
          <p:cNvSpPr/>
          <p:nvPr/>
        </p:nvSpPr>
        <p:spPr>
          <a:xfrm>
            <a:off x="622087" y="4395006"/>
            <a:ext cx="1748901" cy="53266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诊疗服务为主</a:t>
            </a:r>
          </a:p>
        </p:txBody>
      </p:sp>
      <p:sp>
        <p:nvSpPr>
          <p:cNvPr id="10" name="矩形 9"/>
          <p:cNvSpPr/>
          <p:nvPr/>
        </p:nvSpPr>
        <p:spPr>
          <a:xfrm>
            <a:off x="248245" y="756078"/>
            <a:ext cx="2400931" cy="4295316"/>
          </a:xfrm>
          <a:prstGeom prst="rect">
            <a:avLst/>
          </a:prstGeom>
          <a:noFill/>
          <a:ln w="9525" cap="flat" cmpd="sng" algn="ctr">
            <a:solidFill>
              <a:schemeClr val="accent5"/>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lstStyle/>
          <a:p>
            <a:pPr algn="ctr"/>
            <a:r>
              <a:rPr lang="zh-CN" altLang="en-US" sz="2000" b="1" dirty="0" smtClean="0">
                <a:latin typeface="微软雅黑" panose="020B0503020204020204" pitchFamily="34" charset="-122"/>
                <a:ea typeface="微软雅黑" panose="020B0503020204020204" pitchFamily="34" charset="-122"/>
              </a:rPr>
              <a:t>现在 以医院为中心</a:t>
            </a:r>
            <a:endParaRPr lang="zh-CN" altLang="en-US" sz="2000" b="1" dirty="0">
              <a:latin typeface="微软雅黑" panose="020B0503020204020204" pitchFamily="34" charset="-122"/>
              <a:ea typeface="微软雅黑" panose="020B0503020204020204" pitchFamily="34" charset="-122"/>
            </a:endParaRPr>
          </a:p>
        </p:txBody>
      </p:sp>
      <p:sp>
        <p:nvSpPr>
          <p:cNvPr id="77" name="虚尾箭头 76"/>
          <p:cNvSpPr/>
          <p:nvPr/>
        </p:nvSpPr>
        <p:spPr>
          <a:xfrm>
            <a:off x="2892506" y="2444468"/>
            <a:ext cx="665825" cy="735989"/>
          </a:xfrm>
          <a:prstGeom prst="striped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anose="020B0503020204020204" pitchFamily="34" charset="-122"/>
              <a:ea typeface="微软雅黑" panose="020B0503020204020204" pitchFamily="34" charset="-122"/>
            </a:endParaRPr>
          </a:p>
        </p:txBody>
      </p:sp>
      <p:sp>
        <p:nvSpPr>
          <p:cNvPr id="61" name="矩形 60"/>
          <p:cNvSpPr/>
          <p:nvPr/>
        </p:nvSpPr>
        <p:spPr>
          <a:xfrm>
            <a:off x="0" y="5283827"/>
            <a:ext cx="12316968" cy="1597872"/>
          </a:xfrm>
          <a:prstGeom prst="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vert="horz" rtlCol="0" anchor="t"/>
          <a:lstStyle/>
          <a:p>
            <a:r>
              <a:rPr lang="zh-CN" altLang="en-US" b="1" dirty="0">
                <a:latin typeface="微软雅黑" panose="020B0503020204020204" pitchFamily="34" charset="-122"/>
                <a:ea typeface="微软雅黑" panose="020B0503020204020204" pitchFamily="34" charset="-122"/>
              </a:rPr>
              <a:t>八</a:t>
            </a:r>
            <a:endParaRPr lang="en-US" altLang="zh-CN" b="1" dirty="0">
              <a:latin typeface="微软雅黑" panose="020B0503020204020204" pitchFamily="34" charset="-122"/>
              <a:ea typeface="微软雅黑" panose="020B0503020204020204" pitchFamily="34" charset="-122"/>
            </a:endParaRPr>
          </a:p>
          <a:p>
            <a:r>
              <a:rPr lang="zh-CN" altLang="en-US" b="1" dirty="0">
                <a:latin typeface="微软雅黑" panose="020B0503020204020204" pitchFamily="34" charset="-122"/>
                <a:ea typeface="微软雅黑" panose="020B0503020204020204" pitchFamily="34" charset="-122"/>
              </a:rPr>
              <a:t>大 赋</a:t>
            </a:r>
            <a:endParaRPr lang="en-US" altLang="zh-CN" b="1" dirty="0">
              <a:latin typeface="微软雅黑" panose="020B0503020204020204" pitchFamily="34" charset="-122"/>
              <a:ea typeface="微软雅黑" panose="020B0503020204020204" pitchFamily="34" charset="-122"/>
            </a:endParaRPr>
          </a:p>
          <a:p>
            <a:r>
              <a:rPr lang="zh-CN" altLang="en-US" b="1" dirty="0">
                <a:latin typeface="微软雅黑" panose="020B0503020204020204" pitchFamily="34" charset="-122"/>
                <a:ea typeface="微软雅黑" panose="020B0503020204020204" pitchFamily="34" charset="-122"/>
              </a:rPr>
              <a:t>技 能</a:t>
            </a:r>
            <a:endParaRPr lang="en-US" altLang="zh-CN" b="1" dirty="0">
              <a:latin typeface="微软雅黑" panose="020B0503020204020204" pitchFamily="34" charset="-122"/>
              <a:ea typeface="微软雅黑" panose="020B0503020204020204" pitchFamily="34" charset="-122"/>
            </a:endParaRPr>
          </a:p>
          <a:p>
            <a:r>
              <a:rPr lang="zh-CN" altLang="en-US" b="1" dirty="0">
                <a:latin typeface="微软雅黑" panose="020B0503020204020204" pitchFamily="34" charset="-122"/>
                <a:ea typeface="微软雅黑" panose="020B0503020204020204" pitchFamily="34" charset="-122"/>
              </a:rPr>
              <a:t>术</a:t>
            </a:r>
            <a:r>
              <a:rPr lang="en-US" altLang="zh-CN" b="1" dirty="0">
                <a:latin typeface="微软雅黑" panose="020B0503020204020204" pitchFamily="34" charset="-122"/>
                <a:ea typeface="微软雅黑" panose="020B0503020204020204" pitchFamily="34" charset="-122"/>
              </a:rPr>
              <a:t/>
            </a:r>
            <a:br>
              <a:rPr lang="en-US" altLang="zh-CN" b="1" dirty="0">
                <a:latin typeface="微软雅黑" panose="020B0503020204020204" pitchFamily="34" charset="-122"/>
                <a:ea typeface="微软雅黑" panose="020B0503020204020204" pitchFamily="34" charset="-122"/>
              </a:rPr>
            </a:br>
            <a:endParaRPr lang="zh-CN" altLang="en-US" b="1" dirty="0">
              <a:latin typeface="微软雅黑" panose="020B0503020204020204" pitchFamily="34" charset="-122"/>
              <a:ea typeface="微软雅黑" panose="020B0503020204020204" pitchFamily="34" charset="-122"/>
            </a:endParaRPr>
          </a:p>
        </p:txBody>
      </p:sp>
      <p:sp>
        <p:nvSpPr>
          <p:cNvPr id="62" name="îṥḻíḓé"/>
          <p:cNvSpPr>
            <a:spLocks/>
          </p:cNvSpPr>
          <p:nvPr/>
        </p:nvSpPr>
        <p:spPr bwMode="auto">
          <a:xfrm>
            <a:off x="4523987" y="5919344"/>
            <a:ext cx="2637976" cy="513357"/>
          </a:xfrm>
          <a:prstGeom prst="rect">
            <a:avLst/>
          </a:prstGeom>
          <a:noFill/>
        </p:spPr>
        <p:txBody>
          <a:bodyPr wrap="square" lIns="91440" tIns="45720" rIns="91440" bIns="45720" anchor="ctr" anchorCtr="0"/>
          <a:lstStyle/>
          <a:p>
            <a:pPr marL="0" marR="0" lvl="0" indent="0" algn="ctr" defTabSz="914400">
              <a:lnSpc>
                <a:spcPct val="100000"/>
              </a:lnSpc>
              <a:spcBef>
                <a:spcPts val="0"/>
              </a:spcBef>
              <a:spcAft>
                <a:spcPts val="0"/>
              </a:spcAft>
              <a:buClrTx/>
              <a:buSzTx/>
              <a:buFontTx/>
              <a:buNone/>
              <a:defRPr/>
            </a:pPr>
            <a:r>
              <a:rPr lang="zh-CN" sz="1600" b="1" dirty="0">
                <a:solidFill>
                  <a:schemeClr val="bg1"/>
                </a:solidFill>
                <a:latin typeface="微软雅黑" panose="020B0503020204020204" pitchFamily="34" charset="-122"/>
                <a:ea typeface="微软雅黑" panose="020B0503020204020204" pitchFamily="34" charset="-122"/>
              </a:rPr>
              <a:t>智能机器人</a:t>
            </a:r>
            <a:endParaRPr lang="zh-CN" sz="1600" b="1" i="0" u="none" strike="noStrike" cap="none" spc="0" dirty="0">
              <a:ln>
                <a:noFill/>
              </a:ln>
              <a:solidFill>
                <a:schemeClr val="bg1"/>
              </a:solidFill>
              <a:latin typeface="微软雅黑" panose="020B0503020204020204" pitchFamily="34" charset="-122"/>
              <a:ea typeface="微软雅黑" panose="020B0503020204020204" pitchFamily="34" charset="-122"/>
            </a:endParaRPr>
          </a:p>
        </p:txBody>
      </p:sp>
      <p:sp>
        <p:nvSpPr>
          <p:cNvPr id="63" name="ïṧļïḑè"/>
          <p:cNvSpPr>
            <a:spLocks/>
          </p:cNvSpPr>
          <p:nvPr/>
        </p:nvSpPr>
        <p:spPr bwMode="auto">
          <a:xfrm>
            <a:off x="1613054" y="5919344"/>
            <a:ext cx="2637976" cy="513357"/>
          </a:xfrm>
          <a:prstGeom prst="rect">
            <a:avLst/>
          </a:prstGeom>
          <a:noFill/>
        </p:spPr>
        <p:txBody>
          <a:bodyPr wrap="square" lIns="91440" tIns="45720" rIns="91440" bIns="45720" anchor="ctr" anchorCtr="0"/>
          <a:lstStyle/>
          <a:p>
            <a:pPr marL="0" marR="0" lvl="0" indent="0" algn="ctr" defTabSz="914400">
              <a:lnSpc>
                <a:spcPct val="100000"/>
              </a:lnSpc>
              <a:spcBef>
                <a:spcPts val="0"/>
              </a:spcBef>
              <a:spcAft>
                <a:spcPts val="0"/>
              </a:spcAft>
              <a:buClrTx/>
              <a:buSzTx/>
              <a:buFontTx/>
              <a:buNone/>
              <a:defRPr/>
            </a:pPr>
            <a:r>
              <a:rPr lang="en-US" sz="1600" b="1" i="0" u="none" strike="noStrike" cap="none" spc="0" dirty="0">
                <a:ln>
                  <a:noFill/>
                </a:ln>
                <a:solidFill>
                  <a:schemeClr val="bg1"/>
                </a:solidFill>
                <a:latin typeface="微软雅黑" panose="020B0503020204020204" pitchFamily="34" charset="-122"/>
                <a:ea typeface="微软雅黑" panose="020B0503020204020204" pitchFamily="34" charset="-122"/>
              </a:rPr>
              <a:t>AVR</a:t>
            </a:r>
            <a:endParaRPr lang="zh-CN" sz="1600" b="1" i="0" u="none" strike="noStrike" cap="none" spc="0" dirty="0">
              <a:ln>
                <a:noFill/>
              </a:ln>
              <a:solidFill>
                <a:schemeClr val="bg1"/>
              </a:solidFill>
              <a:latin typeface="微软雅黑" panose="020B0503020204020204" pitchFamily="34" charset="-122"/>
              <a:ea typeface="微软雅黑" panose="020B0503020204020204" pitchFamily="34" charset="-122"/>
            </a:endParaRPr>
          </a:p>
        </p:txBody>
      </p:sp>
      <p:sp>
        <p:nvSpPr>
          <p:cNvPr id="64" name="iśľiďê"/>
          <p:cNvSpPr>
            <a:spLocks/>
          </p:cNvSpPr>
          <p:nvPr/>
        </p:nvSpPr>
        <p:spPr bwMode="auto">
          <a:xfrm>
            <a:off x="3066003" y="5919344"/>
            <a:ext cx="2637976" cy="513357"/>
          </a:xfrm>
          <a:prstGeom prst="rect">
            <a:avLst/>
          </a:prstGeom>
          <a:noFill/>
        </p:spPr>
        <p:txBody>
          <a:bodyPr wrap="square" lIns="91440" tIns="45720" rIns="91440" bIns="45720" anchor="ctr" anchorCtr="0"/>
          <a:lstStyle/>
          <a:p>
            <a:pPr marL="0" marR="0" lvl="0" indent="0" algn="ctr" defTabSz="914400">
              <a:lnSpc>
                <a:spcPct val="100000"/>
              </a:lnSpc>
              <a:spcBef>
                <a:spcPts val="0"/>
              </a:spcBef>
              <a:spcAft>
                <a:spcPts val="0"/>
              </a:spcAft>
              <a:buClrTx/>
              <a:buSzTx/>
              <a:buFontTx/>
              <a:buNone/>
              <a:defRPr/>
            </a:pPr>
            <a:r>
              <a:rPr lang="en-US" sz="1600" b="1" i="0" u="none" strike="noStrike" cap="none" spc="0" dirty="0">
                <a:ln>
                  <a:noFill/>
                </a:ln>
                <a:solidFill>
                  <a:schemeClr val="bg1"/>
                </a:solidFill>
                <a:latin typeface="微软雅黑" panose="020B0503020204020204" pitchFamily="34" charset="-122"/>
                <a:ea typeface="微软雅黑" panose="020B0503020204020204" pitchFamily="34" charset="-122"/>
              </a:rPr>
              <a:t>3D</a:t>
            </a:r>
            <a:r>
              <a:rPr lang="zh-CN" sz="1600" b="1" i="0" u="none" strike="noStrike" cap="none" spc="0" dirty="0">
                <a:ln>
                  <a:noFill/>
                </a:ln>
                <a:solidFill>
                  <a:schemeClr val="bg1"/>
                </a:solidFill>
                <a:latin typeface="微软雅黑" panose="020B0503020204020204" pitchFamily="34" charset="-122"/>
                <a:ea typeface="微软雅黑" panose="020B0503020204020204" pitchFamily="34" charset="-122"/>
              </a:rPr>
              <a:t>扫描</a:t>
            </a:r>
            <a:r>
              <a:rPr lang="en-US" sz="1600" b="1" i="0" u="none" strike="noStrike" cap="none" spc="0" dirty="0">
                <a:ln>
                  <a:noFill/>
                </a:ln>
                <a:solidFill>
                  <a:schemeClr val="bg1"/>
                </a:solidFill>
                <a:latin typeface="微软雅黑" panose="020B0503020204020204" pitchFamily="34" charset="-122"/>
                <a:ea typeface="微软雅黑" panose="020B0503020204020204" pitchFamily="34" charset="-122"/>
              </a:rPr>
              <a:t>+3D</a:t>
            </a:r>
            <a:r>
              <a:rPr lang="zh-CN" sz="1600" b="1" i="0" u="none" strike="noStrike" cap="none" spc="0" dirty="0">
                <a:ln>
                  <a:noFill/>
                </a:ln>
                <a:solidFill>
                  <a:schemeClr val="bg1"/>
                </a:solidFill>
                <a:latin typeface="微软雅黑" panose="020B0503020204020204" pitchFamily="34" charset="-122"/>
                <a:ea typeface="微软雅黑" panose="020B0503020204020204" pitchFamily="34" charset="-122"/>
              </a:rPr>
              <a:t>打印</a:t>
            </a:r>
            <a:endParaRPr sz="1600" dirty="0">
              <a:solidFill>
                <a:schemeClr val="bg1"/>
              </a:solidFill>
              <a:latin typeface="微软雅黑" panose="020B0503020204020204" pitchFamily="34" charset="-122"/>
              <a:ea typeface="微软雅黑" panose="020B0503020204020204" pitchFamily="34" charset="-122"/>
            </a:endParaRPr>
          </a:p>
        </p:txBody>
      </p:sp>
      <p:sp>
        <p:nvSpPr>
          <p:cNvPr id="65" name="ïṩḷiḓé"/>
          <p:cNvSpPr>
            <a:spLocks/>
          </p:cNvSpPr>
          <p:nvPr/>
        </p:nvSpPr>
        <p:spPr bwMode="auto">
          <a:xfrm>
            <a:off x="8885713" y="5919344"/>
            <a:ext cx="2637976" cy="513357"/>
          </a:xfrm>
          <a:prstGeom prst="rect">
            <a:avLst/>
          </a:prstGeom>
          <a:noFill/>
        </p:spPr>
        <p:txBody>
          <a:bodyPr wrap="square" lIns="91440" tIns="45720" rIns="91440" bIns="45720" anchor="ctr" anchorCtr="0"/>
          <a:lstStyle/>
          <a:p>
            <a:pPr marL="0" marR="0" lvl="0" indent="0" algn="ctr" defTabSz="914400">
              <a:lnSpc>
                <a:spcPct val="100000"/>
              </a:lnSpc>
              <a:spcBef>
                <a:spcPts val="0"/>
              </a:spcBef>
              <a:spcAft>
                <a:spcPts val="0"/>
              </a:spcAft>
              <a:buClrTx/>
              <a:buSzTx/>
              <a:buFontTx/>
              <a:buNone/>
              <a:defRPr/>
            </a:pPr>
            <a:r>
              <a:rPr lang="zh-CN" sz="1600" b="1" i="0" u="none" strike="noStrike" cap="none" spc="0" dirty="0">
                <a:ln>
                  <a:noFill/>
                </a:ln>
                <a:solidFill>
                  <a:schemeClr val="bg1"/>
                </a:solidFill>
                <a:latin typeface="微软雅黑" panose="020B0503020204020204" pitchFamily="34" charset="-122"/>
                <a:ea typeface="微软雅黑" panose="020B0503020204020204" pitchFamily="34" charset="-122"/>
              </a:rPr>
              <a:t>大数据</a:t>
            </a:r>
            <a:endParaRPr sz="1600" dirty="0">
              <a:solidFill>
                <a:schemeClr val="bg1"/>
              </a:solidFill>
              <a:latin typeface="微软雅黑" panose="020B0503020204020204" pitchFamily="34" charset="-122"/>
              <a:ea typeface="微软雅黑" panose="020B0503020204020204" pitchFamily="34" charset="-122"/>
            </a:endParaRPr>
          </a:p>
        </p:txBody>
      </p:sp>
      <p:sp>
        <p:nvSpPr>
          <p:cNvPr id="66" name="íşḷíḑê"/>
          <p:cNvSpPr/>
          <p:nvPr/>
        </p:nvSpPr>
        <p:spPr bwMode="auto">
          <a:xfrm>
            <a:off x="2649176" y="5442283"/>
            <a:ext cx="561776" cy="530993"/>
          </a:xfrm>
          <a:prstGeom prst="ellipse">
            <a:avLst/>
          </a:prstGeom>
          <a:solidFill>
            <a:schemeClr val="bg1">
              <a:lumMod val="50000"/>
            </a:schemeClr>
          </a:solidFill>
          <a:ln w="38100" cap="flat" cmpd="sng" algn="ctr">
            <a:solidFill>
              <a:srgbClr val="FFFFFF"/>
            </a:solidFill>
            <a:prstDash val="solid"/>
          </a:ln>
        </p:spPr>
        <p:txBody>
          <a:bodyPr lIns="0" rIns="0" anchor="ctr"/>
          <a:lstStyle/>
          <a:p>
            <a:pPr algn="ctr">
              <a:defRPr/>
            </a:pPr>
            <a:r>
              <a:rPr lang="en-US" b="1" dirty="0">
                <a:solidFill>
                  <a:srgbClr val="FFFFFF"/>
                </a:solidFill>
                <a:latin typeface="微软雅黑" panose="020B0503020204020204" pitchFamily="34" charset="-122"/>
                <a:ea typeface="微软雅黑" panose="020B0503020204020204" pitchFamily="34" charset="-122"/>
                <a:cs typeface="Arial"/>
              </a:rPr>
              <a:t>02</a:t>
            </a:r>
            <a:endParaRPr b="1" dirty="0">
              <a:solidFill>
                <a:srgbClr val="FFFFFF"/>
              </a:solidFill>
              <a:latin typeface="微软雅黑" panose="020B0503020204020204" pitchFamily="34" charset="-122"/>
              <a:ea typeface="微软雅黑" panose="020B0503020204020204" pitchFamily="34" charset="-122"/>
              <a:cs typeface="Arial"/>
            </a:endParaRPr>
          </a:p>
        </p:txBody>
      </p:sp>
      <p:sp>
        <p:nvSpPr>
          <p:cNvPr id="67" name="îŝḷîďê"/>
          <p:cNvSpPr/>
          <p:nvPr/>
        </p:nvSpPr>
        <p:spPr bwMode="auto">
          <a:xfrm>
            <a:off x="4104103" y="5442283"/>
            <a:ext cx="561776" cy="530993"/>
          </a:xfrm>
          <a:prstGeom prst="ellipse">
            <a:avLst/>
          </a:prstGeom>
          <a:solidFill>
            <a:srgbClr val="4276AA"/>
          </a:solidFill>
          <a:ln w="38100" cap="flat" cmpd="sng" algn="ctr">
            <a:solidFill>
              <a:srgbClr val="FFFFFF"/>
            </a:solidFill>
            <a:prstDash val="solid"/>
          </a:ln>
        </p:spPr>
        <p:txBody>
          <a:bodyPr lIns="0" rIns="0" anchor="ctr"/>
          <a:lstStyle/>
          <a:p>
            <a:pPr algn="ctr">
              <a:defRPr/>
            </a:pPr>
            <a:r>
              <a:rPr lang="en-US" b="1" dirty="0">
                <a:solidFill>
                  <a:srgbClr val="FFFFFF"/>
                </a:solidFill>
                <a:latin typeface="微软雅黑" panose="020B0503020204020204" pitchFamily="34" charset="-122"/>
                <a:ea typeface="微软雅黑" panose="020B0503020204020204" pitchFamily="34" charset="-122"/>
                <a:cs typeface="Arial"/>
              </a:rPr>
              <a:t>03</a:t>
            </a:r>
            <a:endParaRPr b="1" dirty="0">
              <a:solidFill>
                <a:srgbClr val="FFFFFF"/>
              </a:solidFill>
              <a:latin typeface="微软雅黑" panose="020B0503020204020204" pitchFamily="34" charset="-122"/>
              <a:ea typeface="微软雅黑" panose="020B0503020204020204" pitchFamily="34" charset="-122"/>
              <a:cs typeface="Arial"/>
            </a:endParaRPr>
          </a:p>
        </p:txBody>
      </p:sp>
      <p:sp>
        <p:nvSpPr>
          <p:cNvPr id="68" name="ïṥļíḍe"/>
          <p:cNvSpPr/>
          <p:nvPr/>
        </p:nvSpPr>
        <p:spPr bwMode="auto">
          <a:xfrm>
            <a:off x="5559031" y="5442283"/>
            <a:ext cx="561776" cy="530993"/>
          </a:xfrm>
          <a:prstGeom prst="ellipse">
            <a:avLst/>
          </a:prstGeom>
          <a:solidFill>
            <a:schemeClr val="bg1">
              <a:lumMod val="50000"/>
            </a:schemeClr>
          </a:solidFill>
          <a:ln w="38100" cap="flat" cmpd="sng" algn="ctr">
            <a:solidFill>
              <a:srgbClr val="FFFFFF"/>
            </a:solidFill>
            <a:prstDash val="solid"/>
          </a:ln>
        </p:spPr>
        <p:txBody>
          <a:bodyPr lIns="0" rIns="0" anchor="ctr"/>
          <a:lstStyle/>
          <a:p>
            <a:pPr algn="ctr">
              <a:defRPr/>
            </a:pPr>
            <a:r>
              <a:rPr lang="en-US" b="1" dirty="0">
                <a:solidFill>
                  <a:srgbClr val="FFFFFF"/>
                </a:solidFill>
                <a:latin typeface="微软雅黑" panose="020B0503020204020204" pitchFamily="34" charset="-122"/>
                <a:ea typeface="微软雅黑" panose="020B0503020204020204" pitchFamily="34" charset="-122"/>
                <a:cs typeface="Arial"/>
              </a:rPr>
              <a:t>04</a:t>
            </a:r>
            <a:endParaRPr b="1" dirty="0">
              <a:solidFill>
                <a:srgbClr val="FFFFFF"/>
              </a:solidFill>
              <a:latin typeface="微软雅黑" panose="020B0503020204020204" pitchFamily="34" charset="-122"/>
              <a:ea typeface="微软雅黑" panose="020B0503020204020204" pitchFamily="34" charset="-122"/>
              <a:cs typeface="Arial"/>
            </a:endParaRPr>
          </a:p>
        </p:txBody>
      </p:sp>
      <p:sp>
        <p:nvSpPr>
          <p:cNvPr id="69" name="îṥḻíḓé"/>
          <p:cNvSpPr>
            <a:spLocks/>
          </p:cNvSpPr>
          <p:nvPr/>
        </p:nvSpPr>
        <p:spPr bwMode="auto">
          <a:xfrm>
            <a:off x="5973636" y="5919344"/>
            <a:ext cx="2637976" cy="513357"/>
          </a:xfrm>
          <a:prstGeom prst="rect">
            <a:avLst/>
          </a:prstGeom>
          <a:noFill/>
        </p:spPr>
        <p:txBody>
          <a:bodyPr wrap="square" lIns="91440" tIns="45720" rIns="91440" bIns="45720" anchor="ctr" anchorCtr="0"/>
          <a:lstStyle/>
          <a:p>
            <a:pPr marL="0" marR="0" lvl="0" indent="0" algn="ctr" defTabSz="914400">
              <a:lnSpc>
                <a:spcPct val="100000"/>
              </a:lnSpc>
              <a:spcBef>
                <a:spcPts val="0"/>
              </a:spcBef>
              <a:spcAft>
                <a:spcPts val="0"/>
              </a:spcAft>
              <a:buClrTx/>
              <a:buSzTx/>
              <a:buFontTx/>
              <a:buNone/>
              <a:defRPr/>
            </a:pPr>
            <a:r>
              <a:rPr lang="zh-CN" sz="1600" b="1" dirty="0">
                <a:solidFill>
                  <a:schemeClr val="bg1"/>
                </a:solidFill>
                <a:latin typeface="微软雅黑" panose="020B0503020204020204" pitchFamily="34" charset="-122"/>
                <a:ea typeface="微软雅黑" panose="020B0503020204020204" pitchFamily="34" charset="-122"/>
              </a:rPr>
              <a:t>实时协同互动</a:t>
            </a:r>
            <a:endParaRPr lang="zh-CN" sz="1600" b="1" i="0" u="none" strike="noStrike" cap="none" spc="0" dirty="0">
              <a:ln>
                <a:noFill/>
              </a:ln>
              <a:solidFill>
                <a:schemeClr val="bg1"/>
              </a:solidFill>
              <a:latin typeface="微软雅黑" panose="020B0503020204020204" pitchFamily="34" charset="-122"/>
              <a:ea typeface="微软雅黑" panose="020B0503020204020204" pitchFamily="34" charset="-122"/>
            </a:endParaRPr>
          </a:p>
        </p:txBody>
      </p:sp>
      <p:sp>
        <p:nvSpPr>
          <p:cNvPr id="70" name="ïṧļïḑè"/>
          <p:cNvSpPr>
            <a:spLocks/>
          </p:cNvSpPr>
          <p:nvPr/>
        </p:nvSpPr>
        <p:spPr bwMode="auto">
          <a:xfrm>
            <a:off x="7434921" y="5919344"/>
            <a:ext cx="2637976" cy="513357"/>
          </a:xfrm>
          <a:prstGeom prst="rect">
            <a:avLst/>
          </a:prstGeom>
          <a:noFill/>
        </p:spPr>
        <p:txBody>
          <a:bodyPr wrap="square" lIns="91440" tIns="45720" rIns="91440" bIns="45720" anchor="ctr" anchorCtr="0"/>
          <a:lstStyle/>
          <a:p>
            <a:pPr marL="0" marR="0" lvl="0" indent="0" algn="ctr" defTabSz="914400">
              <a:lnSpc>
                <a:spcPct val="100000"/>
              </a:lnSpc>
              <a:spcBef>
                <a:spcPts val="0"/>
              </a:spcBef>
              <a:spcAft>
                <a:spcPts val="0"/>
              </a:spcAft>
              <a:buClrTx/>
              <a:buSzTx/>
              <a:buFontTx/>
              <a:buNone/>
              <a:defRPr/>
            </a:pPr>
            <a:r>
              <a:rPr lang="zh-CN" sz="1600" b="1" i="0" u="none" strike="noStrike" cap="none" spc="0" dirty="0">
                <a:ln>
                  <a:noFill/>
                </a:ln>
                <a:solidFill>
                  <a:schemeClr val="bg1"/>
                </a:solidFill>
                <a:latin typeface="微软雅黑" panose="020B0503020204020204" pitchFamily="34" charset="-122"/>
                <a:ea typeface="微软雅黑" panose="020B0503020204020204" pitchFamily="34" charset="-122"/>
              </a:rPr>
              <a:t>数字孪生</a:t>
            </a:r>
            <a:endParaRPr sz="1600" dirty="0">
              <a:solidFill>
                <a:schemeClr val="bg1"/>
              </a:solidFill>
              <a:latin typeface="微软雅黑" panose="020B0503020204020204" pitchFamily="34" charset="-122"/>
              <a:ea typeface="微软雅黑" panose="020B0503020204020204" pitchFamily="34" charset="-122"/>
            </a:endParaRPr>
          </a:p>
        </p:txBody>
      </p:sp>
      <p:sp>
        <p:nvSpPr>
          <p:cNvPr id="71" name="ïṩḷiḓé"/>
          <p:cNvSpPr>
            <a:spLocks/>
          </p:cNvSpPr>
          <p:nvPr/>
        </p:nvSpPr>
        <p:spPr bwMode="auto">
          <a:xfrm>
            <a:off x="156147" y="5919344"/>
            <a:ext cx="2637976" cy="513357"/>
          </a:xfrm>
          <a:prstGeom prst="rect">
            <a:avLst/>
          </a:prstGeom>
          <a:noFill/>
        </p:spPr>
        <p:txBody>
          <a:bodyPr wrap="square" lIns="91440" tIns="45720" rIns="91440" bIns="45720" anchor="ctr" anchorCtr="0"/>
          <a:lstStyle/>
          <a:p>
            <a:pPr marL="0" marR="0" lvl="0" indent="0" algn="ctr" defTabSz="914400">
              <a:lnSpc>
                <a:spcPct val="100000"/>
              </a:lnSpc>
              <a:spcBef>
                <a:spcPts val="0"/>
              </a:spcBef>
              <a:spcAft>
                <a:spcPts val="0"/>
              </a:spcAft>
              <a:buClrTx/>
              <a:buSzTx/>
              <a:buFontTx/>
              <a:buNone/>
              <a:defRPr/>
            </a:pPr>
            <a:r>
              <a:rPr lang="zh-CN" sz="1600" b="1" dirty="0">
                <a:solidFill>
                  <a:schemeClr val="bg1"/>
                </a:solidFill>
                <a:latin typeface="微软雅黑" panose="020B0503020204020204" pitchFamily="34" charset="-122"/>
                <a:ea typeface="微软雅黑" panose="020B0503020204020204" pitchFamily="34" charset="-122"/>
              </a:rPr>
              <a:t>传感器</a:t>
            </a:r>
            <a:r>
              <a:rPr lang="en-US" sz="1600" b="1" dirty="0">
                <a:solidFill>
                  <a:schemeClr val="bg1"/>
                </a:solidFill>
                <a:latin typeface="微软雅黑" panose="020B0503020204020204" pitchFamily="34" charset="-122"/>
                <a:ea typeface="微软雅黑" panose="020B0503020204020204" pitchFamily="34" charset="-122"/>
              </a:rPr>
              <a:t>+</a:t>
            </a:r>
            <a:r>
              <a:rPr lang="zh-CN" sz="1600" b="1" dirty="0">
                <a:solidFill>
                  <a:schemeClr val="bg1"/>
                </a:solidFill>
                <a:latin typeface="微软雅黑" panose="020B0503020204020204" pitchFamily="34" charset="-122"/>
                <a:ea typeface="微软雅黑" panose="020B0503020204020204" pitchFamily="34" charset="-122"/>
              </a:rPr>
              <a:t>物联网</a:t>
            </a:r>
            <a:endParaRPr lang="zh-CN" sz="1600" b="1" i="0" u="none" strike="noStrike" cap="none" spc="0" dirty="0">
              <a:ln>
                <a:noFill/>
              </a:ln>
              <a:solidFill>
                <a:schemeClr val="bg1"/>
              </a:solidFill>
              <a:latin typeface="微软雅黑" panose="020B0503020204020204" pitchFamily="34" charset="-122"/>
              <a:ea typeface="微软雅黑" panose="020B0503020204020204" pitchFamily="34" charset="-122"/>
            </a:endParaRPr>
          </a:p>
        </p:txBody>
      </p:sp>
      <p:sp>
        <p:nvSpPr>
          <p:cNvPr id="72" name="íşḷíḑê"/>
          <p:cNvSpPr/>
          <p:nvPr/>
        </p:nvSpPr>
        <p:spPr bwMode="auto">
          <a:xfrm>
            <a:off x="8468886" y="5442283"/>
            <a:ext cx="561776" cy="530993"/>
          </a:xfrm>
          <a:prstGeom prst="ellipse">
            <a:avLst/>
          </a:prstGeom>
          <a:solidFill>
            <a:schemeClr val="bg1">
              <a:lumMod val="50000"/>
            </a:schemeClr>
          </a:solidFill>
          <a:ln w="38100" cap="flat" cmpd="sng" algn="ctr">
            <a:solidFill>
              <a:srgbClr val="FFFFFF"/>
            </a:solidFill>
            <a:prstDash val="solid"/>
          </a:ln>
        </p:spPr>
        <p:txBody>
          <a:bodyPr lIns="0" rIns="0" anchor="ctr"/>
          <a:lstStyle/>
          <a:p>
            <a:pPr algn="ctr">
              <a:defRPr/>
            </a:pPr>
            <a:r>
              <a:rPr lang="en-US" b="1" dirty="0">
                <a:solidFill>
                  <a:srgbClr val="FFFFFF"/>
                </a:solidFill>
                <a:latin typeface="微软雅黑" panose="020B0503020204020204" pitchFamily="34" charset="-122"/>
                <a:ea typeface="微软雅黑" panose="020B0503020204020204" pitchFamily="34" charset="-122"/>
                <a:cs typeface="Arial"/>
              </a:rPr>
              <a:t>06</a:t>
            </a:r>
            <a:endParaRPr b="1" dirty="0">
              <a:solidFill>
                <a:srgbClr val="FFFFFF"/>
              </a:solidFill>
              <a:latin typeface="微软雅黑" panose="020B0503020204020204" pitchFamily="34" charset="-122"/>
              <a:ea typeface="微软雅黑" panose="020B0503020204020204" pitchFamily="34" charset="-122"/>
              <a:cs typeface="Arial"/>
            </a:endParaRPr>
          </a:p>
        </p:txBody>
      </p:sp>
      <p:sp>
        <p:nvSpPr>
          <p:cNvPr id="73" name="ïṧ1iďê"/>
          <p:cNvSpPr/>
          <p:nvPr/>
        </p:nvSpPr>
        <p:spPr bwMode="auto">
          <a:xfrm>
            <a:off x="1194248" y="5442283"/>
            <a:ext cx="561776" cy="530993"/>
          </a:xfrm>
          <a:prstGeom prst="ellipse">
            <a:avLst/>
          </a:prstGeom>
          <a:solidFill>
            <a:srgbClr val="4276AA"/>
          </a:solidFill>
          <a:ln w="38100" cap="flat" cmpd="sng" algn="ctr">
            <a:solidFill>
              <a:srgbClr val="FFFFFF"/>
            </a:solidFill>
            <a:prstDash val="solid"/>
          </a:ln>
        </p:spPr>
        <p:txBody>
          <a:bodyPr lIns="0" rIns="0" anchor="ctr"/>
          <a:lstStyle/>
          <a:p>
            <a:pPr marL="0" marR="0" lvl="0" indent="0" algn="ctr" defTabSz="914400">
              <a:lnSpc>
                <a:spcPct val="100000"/>
              </a:lnSpc>
              <a:spcBef>
                <a:spcPts val="0"/>
              </a:spcBef>
              <a:spcAft>
                <a:spcPts val="0"/>
              </a:spcAft>
              <a:buClrTx/>
              <a:buSzTx/>
              <a:buFontTx/>
              <a:buNone/>
              <a:defRPr/>
            </a:pPr>
            <a:r>
              <a:rPr lang="en-US" sz="1800" b="1" i="0" u="none" strike="noStrike" cap="none" spc="0" dirty="0">
                <a:ln>
                  <a:noFill/>
                </a:ln>
                <a:solidFill>
                  <a:srgbClr val="FFFFFF"/>
                </a:solidFill>
                <a:latin typeface="微软雅黑" panose="020B0503020204020204" pitchFamily="34" charset="-122"/>
                <a:ea typeface="微软雅黑" panose="020B0503020204020204" pitchFamily="34" charset="-122"/>
                <a:cs typeface="Arial"/>
              </a:rPr>
              <a:t>01</a:t>
            </a:r>
            <a:endParaRPr sz="1800" b="1" i="0" u="none" strike="noStrike" cap="none" spc="0" dirty="0">
              <a:ln>
                <a:noFill/>
              </a:ln>
              <a:solidFill>
                <a:srgbClr val="FFFFFF"/>
              </a:solidFill>
              <a:latin typeface="微软雅黑" panose="020B0503020204020204" pitchFamily="34" charset="-122"/>
              <a:ea typeface="微软雅黑" panose="020B0503020204020204" pitchFamily="34" charset="-122"/>
              <a:cs typeface="Arial"/>
            </a:endParaRPr>
          </a:p>
        </p:txBody>
      </p:sp>
      <p:sp>
        <p:nvSpPr>
          <p:cNvPr id="74" name="ïṥļíḍe"/>
          <p:cNvSpPr/>
          <p:nvPr/>
        </p:nvSpPr>
        <p:spPr bwMode="auto">
          <a:xfrm>
            <a:off x="11378742" y="5442283"/>
            <a:ext cx="561776" cy="530993"/>
          </a:xfrm>
          <a:prstGeom prst="ellipse">
            <a:avLst/>
          </a:prstGeom>
          <a:solidFill>
            <a:schemeClr val="bg1">
              <a:lumMod val="50000"/>
            </a:schemeClr>
          </a:solidFill>
          <a:ln w="38100" cap="flat" cmpd="sng" algn="ctr">
            <a:solidFill>
              <a:srgbClr val="FFFFFF"/>
            </a:solidFill>
            <a:prstDash val="solid"/>
          </a:ln>
        </p:spPr>
        <p:txBody>
          <a:bodyPr lIns="0" rIns="0" anchor="ctr"/>
          <a:lstStyle/>
          <a:p>
            <a:pPr algn="ctr">
              <a:defRPr/>
            </a:pPr>
            <a:r>
              <a:rPr lang="en-US" b="1">
                <a:solidFill>
                  <a:srgbClr val="FFFFFF"/>
                </a:solidFill>
                <a:latin typeface="微软雅黑" panose="020B0503020204020204" pitchFamily="34" charset="-122"/>
                <a:ea typeface="微软雅黑" panose="020B0503020204020204" pitchFamily="34" charset="-122"/>
                <a:cs typeface="Arial"/>
              </a:rPr>
              <a:t>08</a:t>
            </a:r>
            <a:endParaRPr b="1">
              <a:solidFill>
                <a:srgbClr val="FFFFFF"/>
              </a:solidFill>
              <a:latin typeface="微软雅黑" panose="020B0503020204020204" pitchFamily="34" charset="-122"/>
              <a:ea typeface="微软雅黑" panose="020B0503020204020204" pitchFamily="34" charset="-122"/>
              <a:cs typeface="Arial"/>
            </a:endParaRPr>
          </a:p>
        </p:txBody>
      </p:sp>
      <p:sp>
        <p:nvSpPr>
          <p:cNvPr id="75" name="îŝḷîďê"/>
          <p:cNvSpPr/>
          <p:nvPr/>
        </p:nvSpPr>
        <p:spPr bwMode="auto">
          <a:xfrm>
            <a:off x="9923814" y="5442283"/>
            <a:ext cx="561776" cy="530993"/>
          </a:xfrm>
          <a:prstGeom prst="ellipse">
            <a:avLst/>
          </a:prstGeom>
          <a:solidFill>
            <a:srgbClr val="4276AA"/>
          </a:solidFill>
          <a:ln w="38100" cap="flat" cmpd="sng" algn="ctr">
            <a:solidFill>
              <a:srgbClr val="FFFFFF"/>
            </a:solidFill>
            <a:prstDash val="solid"/>
          </a:ln>
        </p:spPr>
        <p:txBody>
          <a:bodyPr lIns="0" rIns="0" anchor="ctr"/>
          <a:lstStyle/>
          <a:p>
            <a:pPr algn="ctr">
              <a:defRPr/>
            </a:pPr>
            <a:r>
              <a:rPr lang="en-US" b="1" dirty="0">
                <a:solidFill>
                  <a:srgbClr val="FFFFFF"/>
                </a:solidFill>
                <a:latin typeface="微软雅黑" panose="020B0503020204020204" pitchFamily="34" charset="-122"/>
                <a:ea typeface="微软雅黑" panose="020B0503020204020204" pitchFamily="34" charset="-122"/>
                <a:cs typeface="Arial"/>
              </a:rPr>
              <a:t>07</a:t>
            </a:r>
            <a:endParaRPr b="1" dirty="0">
              <a:solidFill>
                <a:srgbClr val="FFFFFF"/>
              </a:solidFill>
              <a:latin typeface="微软雅黑" panose="020B0503020204020204" pitchFamily="34" charset="-122"/>
              <a:ea typeface="微软雅黑" panose="020B0503020204020204" pitchFamily="34" charset="-122"/>
              <a:cs typeface="Arial"/>
            </a:endParaRPr>
          </a:p>
        </p:txBody>
      </p:sp>
      <p:sp>
        <p:nvSpPr>
          <p:cNvPr id="76" name="ïṧ1iďê"/>
          <p:cNvSpPr/>
          <p:nvPr/>
        </p:nvSpPr>
        <p:spPr bwMode="auto">
          <a:xfrm>
            <a:off x="7013959" y="5442283"/>
            <a:ext cx="561776" cy="530993"/>
          </a:xfrm>
          <a:prstGeom prst="ellipse">
            <a:avLst/>
          </a:prstGeom>
          <a:solidFill>
            <a:srgbClr val="4276AA"/>
          </a:solidFill>
          <a:ln w="38100" cap="flat" cmpd="sng" algn="ctr">
            <a:solidFill>
              <a:srgbClr val="FFFFFF"/>
            </a:solidFill>
            <a:prstDash val="solid"/>
          </a:ln>
        </p:spPr>
        <p:txBody>
          <a:bodyPr lIns="0" rIns="0" anchor="ctr"/>
          <a:lstStyle/>
          <a:p>
            <a:pPr marL="0" marR="0" lvl="0" indent="0" algn="ctr" defTabSz="914400">
              <a:lnSpc>
                <a:spcPct val="100000"/>
              </a:lnSpc>
              <a:spcBef>
                <a:spcPts val="0"/>
              </a:spcBef>
              <a:spcAft>
                <a:spcPts val="0"/>
              </a:spcAft>
              <a:buClrTx/>
              <a:buSzTx/>
              <a:buFontTx/>
              <a:buNone/>
              <a:defRPr/>
            </a:pPr>
            <a:r>
              <a:rPr lang="en-US" sz="1800" b="1" i="0" u="none" strike="noStrike" cap="none" spc="0" dirty="0">
                <a:ln>
                  <a:noFill/>
                </a:ln>
                <a:solidFill>
                  <a:srgbClr val="FFFFFF"/>
                </a:solidFill>
                <a:latin typeface="微软雅黑" panose="020B0503020204020204" pitchFamily="34" charset="-122"/>
                <a:ea typeface="微软雅黑" panose="020B0503020204020204" pitchFamily="34" charset="-122"/>
                <a:cs typeface="Arial"/>
              </a:rPr>
              <a:t>05</a:t>
            </a:r>
            <a:endParaRPr sz="1800" b="1" i="0" u="none" strike="noStrike" cap="none" spc="0" dirty="0">
              <a:ln>
                <a:noFill/>
              </a:ln>
              <a:solidFill>
                <a:srgbClr val="FFFFFF"/>
              </a:solidFill>
              <a:latin typeface="微软雅黑" panose="020B0503020204020204" pitchFamily="34" charset="-122"/>
              <a:ea typeface="微软雅黑" panose="020B0503020204020204" pitchFamily="34" charset="-122"/>
              <a:cs typeface="Arial"/>
            </a:endParaRPr>
          </a:p>
        </p:txBody>
      </p:sp>
      <p:sp>
        <p:nvSpPr>
          <p:cNvPr id="78" name="iśľiďê"/>
          <p:cNvSpPr>
            <a:spLocks/>
          </p:cNvSpPr>
          <p:nvPr/>
        </p:nvSpPr>
        <p:spPr bwMode="auto">
          <a:xfrm>
            <a:off x="11037896" y="5919343"/>
            <a:ext cx="1243467" cy="513357"/>
          </a:xfrm>
          <a:prstGeom prst="rect">
            <a:avLst/>
          </a:prstGeom>
          <a:noFill/>
        </p:spPr>
        <p:txBody>
          <a:bodyPr wrap="square" lIns="91440" tIns="45720" rIns="91440" bIns="45720" anchor="ctr" anchorCtr="0"/>
          <a:lstStyle/>
          <a:p>
            <a:pPr marL="0" marR="0" lvl="0" indent="0" algn="ctr" defTabSz="914400">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pitchFamily="34" charset="-122"/>
                <a:ea typeface="微软雅黑" panose="020B0503020204020204" pitchFamily="34" charset="-122"/>
              </a:rPr>
              <a:t>超级</a:t>
            </a:r>
            <a:r>
              <a:rPr lang="zh-CN" sz="1600" b="1" dirty="0">
                <a:solidFill>
                  <a:schemeClr val="bg1"/>
                </a:solidFill>
                <a:latin typeface="微软雅黑" panose="020B0503020204020204" pitchFamily="34" charset="-122"/>
                <a:ea typeface="微软雅黑" panose="020B0503020204020204" pitchFamily="34" charset="-122"/>
              </a:rPr>
              <a:t>大脑</a:t>
            </a:r>
            <a:endParaRPr lang="zh-CN" sz="1600" b="1" i="0" u="none" strike="noStrike" cap="none" spc="0" dirty="0">
              <a:ln>
                <a:noFill/>
              </a:ln>
              <a:solidFill>
                <a:schemeClr val="bg1"/>
              </a:solidFill>
              <a:latin typeface="微软雅黑" panose="020B0503020204020204" pitchFamily="34" charset="-122"/>
              <a:ea typeface="微软雅黑" panose="020B0503020204020204" pitchFamily="34" charset="-122"/>
            </a:endParaRPr>
          </a:p>
        </p:txBody>
      </p:sp>
      <p:sp>
        <p:nvSpPr>
          <p:cNvPr id="80" name="矩形 79"/>
          <p:cNvSpPr/>
          <p:nvPr/>
        </p:nvSpPr>
        <p:spPr>
          <a:xfrm>
            <a:off x="3828540" y="774525"/>
            <a:ext cx="7969883" cy="4276869"/>
          </a:xfrm>
          <a:prstGeom prst="rect">
            <a:avLst/>
          </a:prstGeom>
          <a:noFill/>
          <a:ln w="9525" cap="flat" cmpd="sng" algn="ctr">
            <a:solidFill>
              <a:schemeClr val="accent3"/>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t"/>
          <a:lstStyle/>
          <a:p>
            <a:r>
              <a:rPr lang="zh-CN" altLang="en-US" sz="2000" b="1" dirty="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将来  以患者为中心</a:t>
            </a:r>
            <a:endParaRPr lang="zh-CN" altLang="en-US" sz="2000" b="1" dirty="0">
              <a:latin typeface="微软雅黑" panose="020B0503020204020204" pitchFamily="34" charset="-122"/>
              <a:ea typeface="微软雅黑" panose="020B0503020204020204" pitchFamily="34" charset="-122"/>
            </a:endParaRPr>
          </a:p>
        </p:txBody>
      </p:sp>
      <p:grpSp>
        <p:nvGrpSpPr>
          <p:cNvPr id="105" name="组合 104"/>
          <p:cNvGrpSpPr/>
          <p:nvPr/>
        </p:nvGrpSpPr>
        <p:grpSpPr>
          <a:xfrm>
            <a:off x="3998791" y="1288509"/>
            <a:ext cx="7557504" cy="646487"/>
            <a:chOff x="3998791" y="1288509"/>
            <a:chExt cx="7557504" cy="646487"/>
          </a:xfrm>
        </p:grpSpPr>
        <p:sp>
          <p:nvSpPr>
            <p:cNvPr id="12" name="矩形 11"/>
            <p:cNvSpPr/>
            <p:nvPr/>
          </p:nvSpPr>
          <p:spPr>
            <a:xfrm>
              <a:off x="3998791" y="1288509"/>
              <a:ext cx="1748901" cy="64648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线上线下</a:t>
              </a:r>
              <a:r>
                <a:rPr lang="en-US" altLang="zh-CN" sz="1600" b="1" dirty="0">
                  <a:latin typeface="微软雅黑" panose="020B0503020204020204" pitchFamily="34" charset="-122"/>
                  <a:ea typeface="微软雅黑" panose="020B0503020204020204" pitchFamily="34" charset="-122"/>
                </a:rPr>
                <a:t/>
              </a:r>
              <a:br>
                <a:rPr lang="en-US" altLang="zh-CN" sz="1600" b="1" dirty="0">
                  <a:latin typeface="微软雅黑" panose="020B0503020204020204" pitchFamily="34" charset="-122"/>
                  <a:ea typeface="微软雅黑" panose="020B0503020204020204" pitchFamily="34" charset="-122"/>
                </a:rPr>
              </a:br>
              <a:r>
                <a:rPr lang="zh-CN" altLang="en-US" sz="1600" b="1" dirty="0">
                  <a:latin typeface="微软雅黑" panose="020B0503020204020204" pitchFamily="34" charset="-122"/>
                  <a:ea typeface="微软雅黑" panose="020B0503020204020204" pitchFamily="34" charset="-122"/>
                </a:rPr>
                <a:t>远程大协同</a:t>
              </a:r>
            </a:p>
          </p:txBody>
        </p:sp>
        <p:sp>
          <p:nvSpPr>
            <p:cNvPr id="81" name="矩形 80"/>
            <p:cNvSpPr/>
            <p:nvPr/>
          </p:nvSpPr>
          <p:spPr>
            <a:xfrm>
              <a:off x="5747692" y="1288509"/>
              <a:ext cx="5808603" cy="646486"/>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r>
                <a:rPr lang="zh-CN" altLang="en-US" sz="1200" dirty="0" smtClean="0">
                  <a:solidFill>
                    <a:srgbClr val="FF0000"/>
                  </a:solidFill>
                  <a:latin typeface="微软雅黑" panose="020B0503020204020204" pitchFamily="34" charset="-122"/>
                  <a:ea typeface="微软雅黑" panose="020B0503020204020204" pitchFamily="34" charset="-122"/>
                </a:rPr>
                <a:t>远程问诊，远程</a:t>
              </a:r>
              <a:r>
                <a:rPr lang="zh-CN" altLang="en-US" sz="1200" dirty="0">
                  <a:solidFill>
                    <a:srgbClr val="FF0000"/>
                  </a:solidFill>
                  <a:latin typeface="微软雅黑" panose="020B0503020204020204" pitchFamily="34" charset="-122"/>
                  <a:ea typeface="微软雅黑" panose="020B0503020204020204" pitchFamily="34" charset="-122"/>
                </a:rPr>
                <a:t>会诊、远程</a:t>
              </a:r>
              <a:r>
                <a:rPr lang="zh-CN" altLang="en-US" sz="1200" dirty="0" smtClean="0">
                  <a:solidFill>
                    <a:srgbClr val="FF0000"/>
                  </a:solidFill>
                  <a:latin typeface="微软雅黑" panose="020B0503020204020204" pitchFamily="34" charset="-122"/>
                  <a:ea typeface="微软雅黑" panose="020B0503020204020204" pitchFamily="34" charset="-122"/>
                </a:rPr>
                <a:t>超声、</a:t>
              </a:r>
              <a:r>
                <a:rPr lang="zh-CN" altLang="en-US" sz="1200" dirty="0">
                  <a:solidFill>
                    <a:srgbClr val="FF0000"/>
                  </a:solidFill>
                  <a:latin typeface="微软雅黑" panose="020B0503020204020204" pitchFamily="34" charset="-122"/>
                  <a:ea typeface="微软雅黑" panose="020B0503020204020204" pitchFamily="34" charset="-122"/>
                </a:rPr>
                <a:t>远程</a:t>
              </a:r>
              <a:r>
                <a:rPr lang="zh-CN" altLang="en-US" sz="1200" dirty="0" smtClean="0">
                  <a:solidFill>
                    <a:srgbClr val="FF0000"/>
                  </a:solidFill>
                  <a:latin typeface="微软雅黑" panose="020B0503020204020204" pitchFamily="34" charset="-122"/>
                  <a:ea typeface="微软雅黑" panose="020B0503020204020204" pitchFamily="34" charset="-122"/>
                </a:rPr>
                <a:t>手术</a:t>
              </a:r>
              <a:endParaRPr lang="en-US" altLang="zh-CN" sz="1200" dirty="0">
                <a:solidFill>
                  <a:srgbClr val="FF0000"/>
                </a:solidFill>
                <a:latin typeface="微软雅黑" panose="020B0503020204020204" pitchFamily="34" charset="-122"/>
                <a:ea typeface="微软雅黑" panose="020B0503020204020204" pitchFamily="34" charset="-122"/>
              </a:endParaRPr>
            </a:p>
            <a:p>
              <a:r>
                <a:rPr lang="zh-CN" altLang="en-US" sz="1200" dirty="0">
                  <a:solidFill>
                    <a:srgbClr val="333333"/>
                  </a:solidFill>
                  <a:latin typeface="微软雅黑" panose="020B0503020204020204" pitchFamily="34" charset="-122"/>
                  <a:ea typeface="微软雅黑" panose="020B0503020204020204" pitchFamily="34" charset="-122"/>
                </a:rPr>
                <a:t>让专家能随时随地开展会诊，提升诊断准确率和指导效率，促进优质医疗资源下沉；提升基层医疗服务能力，让基层医疗机构的患者能及时得到救治；</a:t>
              </a:r>
              <a:endParaRPr lang="zh-CN" altLang="en-US" sz="1400" dirty="0">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3998791" y="2033020"/>
            <a:ext cx="7557503" cy="532660"/>
            <a:chOff x="3998791" y="2064766"/>
            <a:chExt cx="7557503" cy="532660"/>
          </a:xfrm>
        </p:grpSpPr>
        <p:sp>
          <p:nvSpPr>
            <p:cNvPr id="13" name="矩形 12"/>
            <p:cNvSpPr/>
            <p:nvPr/>
          </p:nvSpPr>
          <p:spPr>
            <a:xfrm>
              <a:off x="3998791" y="2064766"/>
              <a:ext cx="1748901" cy="53266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smtClean="0">
                  <a:latin typeface="微软雅黑" panose="020B0503020204020204" pitchFamily="34" charset="-122"/>
                  <a:ea typeface="微软雅黑" panose="020B0503020204020204" pitchFamily="34" charset="-122"/>
                </a:rPr>
                <a:t>主动实时服务</a:t>
              </a:r>
              <a:endParaRPr lang="zh-CN" altLang="en-US" sz="1600" b="1" dirty="0">
                <a:latin typeface="微软雅黑" panose="020B0503020204020204" pitchFamily="34" charset="-122"/>
                <a:ea typeface="微软雅黑" panose="020B0503020204020204" pitchFamily="34" charset="-122"/>
              </a:endParaRPr>
            </a:p>
          </p:txBody>
        </p:sp>
        <p:sp>
          <p:nvSpPr>
            <p:cNvPr id="82" name="矩形 81"/>
            <p:cNvSpPr/>
            <p:nvPr/>
          </p:nvSpPr>
          <p:spPr>
            <a:xfrm>
              <a:off x="5747691" y="2064766"/>
              <a:ext cx="5808603" cy="53266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通过</a:t>
              </a:r>
              <a:r>
                <a:rPr lang="zh-CN" altLang="en-US" sz="1200" dirty="0">
                  <a:solidFill>
                    <a:srgbClr val="FF0000"/>
                  </a:solidFill>
                  <a:latin typeface="微软雅黑" panose="020B0503020204020204" pitchFamily="34" charset="-122"/>
                  <a:ea typeface="微软雅黑" panose="020B0503020204020204" pitchFamily="34" charset="-122"/>
                </a:rPr>
                <a:t>传感器</a:t>
              </a:r>
              <a:r>
                <a:rPr lang="en-US" altLang="zh-CN" sz="1200" dirty="0">
                  <a:solidFill>
                    <a:srgbClr val="FF0000"/>
                  </a:solidFill>
                  <a:latin typeface="微软雅黑" panose="020B0503020204020204" pitchFamily="34" charset="-122"/>
                  <a:ea typeface="微软雅黑" panose="020B0503020204020204" pitchFamily="34" charset="-122"/>
                </a:rPr>
                <a:t>+</a:t>
              </a:r>
              <a:r>
                <a:rPr lang="zh-CN" altLang="en-US" sz="1200" dirty="0">
                  <a:solidFill>
                    <a:srgbClr val="FF0000"/>
                  </a:solidFill>
                  <a:latin typeface="微软雅黑" panose="020B0503020204020204" pitchFamily="34" charset="-122"/>
                  <a:ea typeface="微软雅黑" panose="020B0503020204020204" pitchFamily="34" charset="-122"/>
                </a:rPr>
                <a:t>物联网</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，病患</a:t>
              </a:r>
              <a:r>
                <a:rPr lang="zh-CN" altLang="en-US" sz="1200" dirty="0">
                  <a:solidFill>
                    <a:srgbClr val="FF0000"/>
                  </a:solidFill>
                  <a:latin typeface="微软雅黑" panose="020B0503020204020204" pitchFamily="34" charset="-122"/>
                  <a:ea typeface="微软雅黑" panose="020B0503020204020204" pitchFamily="34" charset="-122"/>
                </a:rPr>
                <a:t>数字孪生</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，实现院前主动预防和院后持续跟踪；</a:t>
              </a:r>
            </a:p>
          </p:txBody>
        </p:sp>
      </p:grpSp>
      <p:grpSp>
        <p:nvGrpSpPr>
          <p:cNvPr id="103" name="组合 102"/>
          <p:cNvGrpSpPr/>
          <p:nvPr/>
        </p:nvGrpSpPr>
        <p:grpSpPr>
          <a:xfrm>
            <a:off x="3998791" y="2663704"/>
            <a:ext cx="7546395" cy="777086"/>
            <a:chOff x="3998791" y="2721513"/>
            <a:chExt cx="7546395" cy="777086"/>
          </a:xfrm>
        </p:grpSpPr>
        <p:sp>
          <p:nvSpPr>
            <p:cNvPr id="14" name="矩形 13"/>
            <p:cNvSpPr/>
            <p:nvPr/>
          </p:nvSpPr>
          <p:spPr>
            <a:xfrm>
              <a:off x="3998791" y="2722175"/>
              <a:ext cx="1748901" cy="77576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AI</a:t>
              </a:r>
              <a:r>
                <a:rPr lang="zh-CN" altLang="en-US" sz="1600" b="1" dirty="0">
                  <a:latin typeface="微软雅黑" panose="020B0503020204020204" pitchFamily="34" charset="-122"/>
                  <a:ea typeface="微软雅黑" panose="020B0503020204020204" pitchFamily="34" charset="-122"/>
                </a:rPr>
                <a:t>辅助诊疗</a:t>
              </a:r>
              <a:r>
                <a:rPr lang="en-US" altLang="zh-CN" sz="1600" b="1" dirty="0">
                  <a:latin typeface="微软雅黑" panose="020B0503020204020204" pitchFamily="34" charset="-122"/>
                  <a:ea typeface="微软雅黑" panose="020B0503020204020204" pitchFamily="34" charset="-122"/>
                </a:rPr>
                <a:t/>
              </a:r>
              <a:br>
                <a:rPr lang="en-US" altLang="zh-CN" sz="1600" b="1" dirty="0">
                  <a:latin typeface="微软雅黑" panose="020B0503020204020204" pitchFamily="34" charset="-122"/>
                  <a:ea typeface="微软雅黑" panose="020B0503020204020204" pitchFamily="34" charset="-122"/>
                </a:rPr>
              </a:br>
              <a:r>
                <a:rPr lang="zh-CN" altLang="en-US" sz="1600" b="1" dirty="0">
                  <a:latin typeface="微软雅黑" panose="020B0503020204020204" pitchFamily="34" charset="-122"/>
                  <a:ea typeface="微软雅黑" panose="020B0503020204020204" pitchFamily="34" charset="-122"/>
                </a:rPr>
                <a:t>自动处理</a:t>
              </a:r>
            </a:p>
          </p:txBody>
        </p:sp>
        <p:sp>
          <p:nvSpPr>
            <p:cNvPr id="95" name="矩形 94"/>
            <p:cNvSpPr/>
            <p:nvPr/>
          </p:nvSpPr>
          <p:spPr>
            <a:xfrm>
              <a:off x="5736583" y="2721513"/>
              <a:ext cx="5808603" cy="777086"/>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根据病患</a:t>
              </a:r>
              <a:r>
                <a:rPr lang="zh-CN" altLang="en-US" sz="1200" dirty="0">
                  <a:solidFill>
                    <a:srgbClr val="FF0000"/>
                  </a:solidFill>
                  <a:latin typeface="微软雅黑" panose="020B0503020204020204" pitchFamily="34" charset="-122"/>
                  <a:ea typeface="微软雅黑" panose="020B0503020204020204" pitchFamily="34" charset="-122"/>
                </a:rPr>
                <a:t>数字孪生</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a:solidFill>
                    <a:srgbClr val="333333"/>
                  </a:solidFill>
                  <a:latin typeface="微软雅黑" panose="020B0503020204020204" pitchFamily="34" charset="-122"/>
                  <a:ea typeface="微软雅黑" panose="020B0503020204020204" pitchFamily="34" charset="-122"/>
                </a:rPr>
                <a:t>以 </a:t>
              </a:r>
              <a:r>
                <a:rPr lang="en-US" altLang="zh-CN" sz="1200" dirty="0">
                  <a:solidFill>
                    <a:srgbClr val="333333"/>
                  </a:solidFill>
                  <a:latin typeface="微软雅黑" panose="020B0503020204020204" pitchFamily="34" charset="-122"/>
                  <a:ea typeface="微软雅黑" panose="020B0503020204020204" pitchFamily="34" charset="-122"/>
                </a:rPr>
                <a:t>PACS </a:t>
              </a:r>
              <a:r>
                <a:rPr lang="zh-CN" altLang="en-US" sz="1200" dirty="0">
                  <a:solidFill>
                    <a:srgbClr val="333333"/>
                  </a:solidFill>
                  <a:latin typeface="微软雅黑" panose="020B0503020204020204" pitchFamily="34" charset="-122"/>
                  <a:ea typeface="微软雅黑" panose="020B0503020204020204" pitchFamily="34" charset="-122"/>
                </a:rPr>
                <a:t>影像数据为依托，通过</a:t>
              </a:r>
              <a:r>
                <a:rPr lang="zh-CN" altLang="en-US" sz="1200" dirty="0">
                  <a:solidFill>
                    <a:srgbClr val="FF0000"/>
                  </a:solidFill>
                  <a:latin typeface="微软雅黑" panose="020B0503020204020204" pitchFamily="34" charset="-122"/>
                  <a:ea typeface="微软雅黑" panose="020B0503020204020204" pitchFamily="34" charset="-122"/>
                </a:rPr>
                <a:t>大数据</a:t>
              </a:r>
              <a:r>
                <a:rPr lang="en-US" altLang="zh-CN" sz="1200" dirty="0">
                  <a:solidFill>
                    <a:srgbClr val="FF0000"/>
                  </a:solidFill>
                  <a:latin typeface="微软雅黑" panose="020B0503020204020204" pitchFamily="34" charset="-122"/>
                  <a:ea typeface="微软雅黑" panose="020B0503020204020204" pitchFamily="34" charset="-122"/>
                </a:rPr>
                <a:t>+</a:t>
              </a:r>
              <a:r>
                <a:rPr lang="zh-CN" altLang="en-US" sz="1200" dirty="0">
                  <a:solidFill>
                    <a:srgbClr val="FF0000"/>
                  </a:solidFill>
                  <a:latin typeface="微软雅黑" panose="020B0503020204020204" pitchFamily="34" charset="-122"/>
                  <a:ea typeface="微软雅黑" panose="020B0503020204020204" pitchFamily="34" charset="-122"/>
                </a:rPr>
                <a:t>人工智能</a:t>
              </a:r>
              <a:r>
                <a:rPr lang="zh-CN" altLang="en-US" sz="1200" dirty="0">
                  <a:solidFill>
                    <a:srgbClr val="333333"/>
                  </a:solidFill>
                  <a:latin typeface="微软雅黑" panose="020B0503020204020204" pitchFamily="34" charset="-122"/>
                  <a:ea typeface="微软雅黑" panose="020B0503020204020204" pitchFamily="34" charset="-122"/>
                </a:rPr>
                <a:t>技术方案，构建</a:t>
              </a:r>
              <a:r>
                <a:rPr lang="en-US" altLang="zh-CN" sz="1200" dirty="0">
                  <a:solidFill>
                    <a:srgbClr val="333333"/>
                  </a:solidFill>
                  <a:latin typeface="微软雅黑" panose="020B0503020204020204" pitchFamily="34" charset="-122"/>
                  <a:ea typeface="微软雅黑" panose="020B0503020204020204" pitchFamily="34" charset="-122"/>
                </a:rPr>
                <a:t>AI</a:t>
              </a:r>
              <a:r>
                <a:rPr lang="zh-CN" altLang="en-US" sz="1200" dirty="0">
                  <a:solidFill>
                    <a:srgbClr val="333333"/>
                  </a:solidFill>
                  <a:latin typeface="微软雅黑" panose="020B0503020204020204" pitchFamily="34" charset="-122"/>
                  <a:ea typeface="微软雅黑" panose="020B0503020204020204" pitchFamily="34" charset="-122"/>
                </a:rPr>
                <a:t>辅助诊疗应用，对影像医学数据进行建模分析，对病情、病灶进行分析，</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形成专业知识谱图，利用人工智能自动化处理；</a:t>
              </a:r>
              <a:r>
                <a:rPr lang="zh-CN" altLang="en-US" sz="1200" dirty="0">
                  <a:solidFill>
                    <a:srgbClr val="333333"/>
                  </a:solidFill>
                  <a:latin typeface="微软雅黑" panose="020B0503020204020204" pitchFamily="34" charset="-122"/>
                  <a:ea typeface="微软雅黑" panose="020B0503020204020204" pitchFamily="34" charset="-122"/>
                </a:rPr>
                <a:t>为医生</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提供智能指导方案，形成</a:t>
              </a:r>
              <a:r>
                <a:rPr lang="zh-CN" altLang="en-US" sz="1200" dirty="0">
                  <a:solidFill>
                    <a:srgbClr val="333333"/>
                  </a:solidFill>
                  <a:latin typeface="微软雅黑" panose="020B0503020204020204" pitchFamily="34" charset="-122"/>
                  <a:ea typeface="微软雅黑" panose="020B0503020204020204" pitchFamily="34" charset="-122"/>
                </a:rPr>
                <a:t>决策支撑，提升医疗效率和质量；</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02" name="组合 101"/>
          <p:cNvGrpSpPr/>
          <p:nvPr/>
        </p:nvGrpSpPr>
        <p:grpSpPr>
          <a:xfrm>
            <a:off x="3998792" y="3538814"/>
            <a:ext cx="7557501" cy="532660"/>
            <a:chOff x="3998792" y="3611347"/>
            <a:chExt cx="7557501" cy="532660"/>
          </a:xfrm>
        </p:grpSpPr>
        <p:sp>
          <p:nvSpPr>
            <p:cNvPr id="16" name="矩形 15"/>
            <p:cNvSpPr/>
            <p:nvPr/>
          </p:nvSpPr>
          <p:spPr>
            <a:xfrm>
              <a:off x="3998792" y="3611347"/>
              <a:ext cx="1748901" cy="53266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病患体验驱动</a:t>
              </a:r>
              <a:r>
                <a:rPr lang="en-US" altLang="zh-CN" sz="1600" b="1" dirty="0">
                  <a:latin typeface="微软雅黑" panose="020B0503020204020204" pitchFamily="34" charset="-122"/>
                  <a:ea typeface="微软雅黑" panose="020B0503020204020204" pitchFamily="34" charset="-122"/>
                </a:rPr>
                <a:t/>
              </a:r>
              <a:br>
                <a:rPr lang="en-US" altLang="zh-CN" sz="1600" b="1" dirty="0">
                  <a:latin typeface="微软雅黑" panose="020B0503020204020204" pitchFamily="34" charset="-122"/>
                  <a:ea typeface="微软雅黑" panose="020B0503020204020204" pitchFamily="34" charset="-122"/>
                </a:rPr>
              </a:br>
              <a:r>
                <a:rPr lang="zh-CN" altLang="en-US" sz="1600" b="1" dirty="0">
                  <a:latin typeface="微软雅黑" panose="020B0503020204020204" pitchFamily="34" charset="-122"/>
                  <a:ea typeface="微软雅黑" panose="020B0503020204020204" pitchFamily="34" charset="-122"/>
                </a:rPr>
                <a:t>人机协作</a:t>
              </a:r>
            </a:p>
          </p:txBody>
        </p:sp>
        <p:sp>
          <p:nvSpPr>
            <p:cNvPr id="97" name="矩形 96"/>
            <p:cNvSpPr/>
            <p:nvPr/>
          </p:nvSpPr>
          <p:spPr>
            <a:xfrm>
              <a:off x="5747690" y="3614708"/>
              <a:ext cx="5808603" cy="52593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构建病患</a:t>
              </a:r>
              <a:r>
                <a:rPr lang="zh-CN" altLang="en-US" sz="1200" dirty="0">
                  <a:solidFill>
                    <a:srgbClr val="FF0000"/>
                  </a:solidFill>
                  <a:latin typeface="微软雅黑" panose="020B0503020204020204" pitchFamily="34" charset="-122"/>
                  <a:ea typeface="微软雅黑" panose="020B0503020204020204" pitchFamily="34" charset="-122"/>
                </a:rPr>
                <a:t>数字孪生</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，以病患为中心，实时健康服务驱动；医疗服务借助</a:t>
              </a:r>
              <a:r>
                <a:rPr lang="en-US" altLang="zh-CN" sz="1200" dirty="0">
                  <a:solidFill>
                    <a:srgbClr val="FF0000"/>
                  </a:solidFill>
                  <a:latin typeface="微软雅黑" panose="020B0503020204020204" pitchFamily="34" charset="-122"/>
                  <a:ea typeface="微软雅黑" panose="020B0503020204020204" pitchFamily="34" charset="-122"/>
                </a:rPr>
                <a:t>AVR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a:solidFill>
                    <a:srgbClr val="FF0000"/>
                  </a:solidFill>
                  <a:latin typeface="微软雅黑" panose="020B0503020204020204" pitchFamily="34" charset="-122"/>
                  <a:ea typeface="微软雅黑" panose="020B0503020204020204" pitchFamily="34" charset="-122"/>
                </a:rPr>
                <a:t>人机协作</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，共同高效完成；</a:t>
              </a:r>
            </a:p>
          </p:txBody>
        </p:sp>
      </p:grpSp>
      <p:grpSp>
        <p:nvGrpSpPr>
          <p:cNvPr id="101" name="组合 100"/>
          <p:cNvGrpSpPr/>
          <p:nvPr/>
        </p:nvGrpSpPr>
        <p:grpSpPr>
          <a:xfrm>
            <a:off x="3998791" y="4169500"/>
            <a:ext cx="7557504" cy="758166"/>
            <a:chOff x="3998791" y="4259357"/>
            <a:chExt cx="7557504" cy="758166"/>
          </a:xfrm>
        </p:grpSpPr>
        <p:sp>
          <p:nvSpPr>
            <p:cNvPr id="17" name="矩形 16"/>
            <p:cNvSpPr/>
            <p:nvPr/>
          </p:nvSpPr>
          <p:spPr>
            <a:xfrm>
              <a:off x="3998791" y="4264781"/>
              <a:ext cx="1748901" cy="74731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超级大脑和专家大协同指导</a:t>
              </a:r>
            </a:p>
          </p:txBody>
        </p:sp>
        <p:sp>
          <p:nvSpPr>
            <p:cNvPr id="99" name="矩形 98"/>
            <p:cNvSpPr/>
            <p:nvPr/>
          </p:nvSpPr>
          <p:spPr>
            <a:xfrm>
              <a:off x="5747692" y="4259357"/>
              <a:ext cx="5808603" cy="758166"/>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病患</a:t>
              </a:r>
              <a:r>
                <a:rPr lang="zh-CN" altLang="en-US" sz="1200" dirty="0">
                  <a:solidFill>
                    <a:srgbClr val="FF0000"/>
                  </a:solidFill>
                  <a:latin typeface="微软雅黑" panose="020B0503020204020204" pitchFamily="34" charset="-122"/>
                  <a:ea typeface="微软雅黑" panose="020B0503020204020204" pitchFamily="34" charset="-122"/>
                </a:rPr>
                <a:t>数字孪生</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实时数据、各科病例数据、专家经验，大数据建模构建专业知识谱图，形成人工智能方案，病患与医生在</a:t>
              </a:r>
              <a:r>
                <a:rPr lang="zh-CN" altLang="en-US" sz="1200" dirty="0">
                  <a:solidFill>
                    <a:srgbClr val="FF0000"/>
                  </a:solidFill>
                  <a:latin typeface="微软雅黑" panose="020B0503020204020204" pitchFamily="34" charset="-122"/>
                  <a:ea typeface="微软雅黑" panose="020B0503020204020204" pitchFamily="34" charset="-122"/>
                </a:rPr>
                <a:t>超级大脑</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的人工智能指导下得到更智能的服务；同时联合专家线上</a:t>
              </a:r>
              <a:r>
                <a:rPr lang="zh-CN" altLang="en-US" sz="1200" dirty="0">
                  <a:solidFill>
                    <a:srgbClr val="FF0000"/>
                  </a:solidFill>
                  <a:latin typeface="微软雅黑" panose="020B0503020204020204" pitchFamily="34" charset="-122"/>
                  <a:ea typeface="微软雅黑" panose="020B0503020204020204" pitchFamily="34" charset="-122"/>
                </a:rPr>
                <a:t>大协同</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指导；</a:t>
              </a:r>
            </a:p>
          </p:txBody>
        </p:sp>
      </p:grpSp>
      <p:sp>
        <p:nvSpPr>
          <p:cNvPr id="100" name="矩形 99"/>
          <p:cNvSpPr/>
          <p:nvPr/>
        </p:nvSpPr>
        <p:spPr>
          <a:xfrm>
            <a:off x="-106532" y="6461555"/>
            <a:ext cx="12526392" cy="420144"/>
          </a:xfrm>
          <a:prstGeom prst="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基于超级大脑的</a:t>
            </a:r>
            <a:r>
              <a:rPr lang="zh-CN" altLang="en-US" sz="1800" b="1" dirty="0">
                <a:solidFill>
                  <a:schemeClr val="bg1"/>
                </a:solidFill>
                <a:latin typeface="微软雅黑" panose="020B0503020204020204" pitchFamily="34" charset="-122"/>
                <a:ea typeface="微软雅黑" panose="020B0503020204020204" pitchFamily="34" charset="-122"/>
              </a:rPr>
              <a:t>智能孪生</a:t>
            </a:r>
            <a:r>
              <a:rPr lang="zh-CN" altLang="en-US" sz="1800" b="1" dirty="0" smtClean="0">
                <a:solidFill>
                  <a:schemeClr val="bg1"/>
                </a:solidFill>
                <a:latin typeface="微软雅黑" panose="020B0503020204020204" pitchFamily="34" charset="-122"/>
                <a:ea typeface="微软雅黑" panose="020B0503020204020204" pitchFamily="34" charset="-122"/>
              </a:rPr>
              <a:t>协同平台</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106" name="上箭头 105"/>
          <p:cNvSpPr/>
          <p:nvPr/>
        </p:nvSpPr>
        <p:spPr>
          <a:xfrm>
            <a:off x="6399473" y="5078396"/>
            <a:ext cx="893151" cy="142043"/>
          </a:xfrm>
          <a:prstGeom prst="up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a typeface="微软雅黑" panose="020B0503020204020204" pitchFamily="34" charset="-122"/>
            </a:endParaRPr>
          </a:p>
        </p:txBody>
      </p:sp>
      <p:sp>
        <p:nvSpPr>
          <p:cNvPr id="107" name="上箭头 106"/>
          <p:cNvSpPr/>
          <p:nvPr/>
        </p:nvSpPr>
        <p:spPr>
          <a:xfrm>
            <a:off x="8791846" y="5089077"/>
            <a:ext cx="893151" cy="142043"/>
          </a:xfrm>
          <a:prstGeom prst="up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974775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kern="1200" dirty="0"/>
              <a:t>5G</a:t>
            </a:r>
            <a:r>
              <a:rPr lang="zh-CN" altLang="en-US" kern="1200" dirty="0" smtClean="0"/>
              <a:t>时代基于人体数字孪生的智能</a:t>
            </a:r>
            <a:r>
              <a:rPr lang="zh-CN" altLang="en-US" kern="1200" dirty="0"/>
              <a:t>孪生协同平台</a:t>
            </a:r>
            <a:endParaRPr lang="zh-CN" altLang="en-US" dirty="0"/>
          </a:p>
        </p:txBody>
      </p:sp>
      <p:sp>
        <p:nvSpPr>
          <p:cNvPr id="4" name="标题 1"/>
          <p:cNvSpPr txBox="1"/>
          <p:nvPr/>
        </p:nvSpPr>
        <p:spPr>
          <a:xfrm>
            <a:off x="2654675" y="311860"/>
            <a:ext cx="8188138" cy="483870"/>
          </a:xfrm>
          <a:prstGeom prst="rect">
            <a:avLst/>
          </a:prstGeom>
        </p:spPr>
        <p:txBody>
          <a:bodyPr/>
          <a:lstStyle>
            <a:lvl1pPr algn="l" rtl="0" eaLnBrk="0" fontAlgn="base" hangingPunct="0">
              <a:spcBef>
                <a:spcPct val="0"/>
              </a:spcBef>
              <a:spcAft>
                <a:spcPct val="0"/>
              </a:spcAft>
              <a:defRPr sz="2400" b="1">
                <a:solidFill>
                  <a:srgbClr val="2A62AE"/>
                </a:solidFill>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2400" b="1">
                <a:solidFill>
                  <a:schemeClr val="tx1"/>
                </a:solidFill>
                <a:latin typeface="Garamond" panose="02020502050306020203" pitchFamily="18" charset="0"/>
                <a:cs typeface="Arial" panose="020B0604020202020204" pitchFamily="34" charset="0"/>
              </a:defRPr>
            </a:lvl2pPr>
            <a:lvl3pPr algn="l" rtl="0" eaLnBrk="0" fontAlgn="base" hangingPunct="0">
              <a:spcBef>
                <a:spcPct val="0"/>
              </a:spcBef>
              <a:spcAft>
                <a:spcPct val="0"/>
              </a:spcAft>
              <a:defRPr sz="2400" b="1">
                <a:solidFill>
                  <a:schemeClr val="tx1"/>
                </a:solidFill>
                <a:latin typeface="Garamond" panose="02020502050306020203" pitchFamily="18" charset="0"/>
                <a:cs typeface="Arial" panose="020B0604020202020204" pitchFamily="34" charset="0"/>
              </a:defRPr>
            </a:lvl3pPr>
            <a:lvl4pPr algn="l" rtl="0" eaLnBrk="0" fontAlgn="base" hangingPunct="0">
              <a:spcBef>
                <a:spcPct val="0"/>
              </a:spcBef>
              <a:spcAft>
                <a:spcPct val="0"/>
              </a:spcAft>
              <a:defRPr sz="2400" b="1">
                <a:solidFill>
                  <a:schemeClr val="tx1"/>
                </a:solidFill>
                <a:latin typeface="Garamond" panose="02020502050306020203" pitchFamily="18" charset="0"/>
                <a:cs typeface="Arial" panose="020B0604020202020204" pitchFamily="34" charset="0"/>
              </a:defRPr>
            </a:lvl4pPr>
            <a:lvl5pPr algn="l" rtl="0" eaLnBrk="0" fontAlgn="base" hangingPunct="0">
              <a:spcBef>
                <a:spcPct val="0"/>
              </a:spcBef>
              <a:spcAft>
                <a:spcPct val="0"/>
              </a:spcAft>
              <a:defRPr sz="2400" b="1">
                <a:solidFill>
                  <a:schemeClr val="tx1"/>
                </a:solidFill>
                <a:latin typeface="Garamond" panose="02020502050306020203" pitchFamily="18"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srgbClr val="2A62A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24" name="文本框 23">
            <a:extLst>
              <a:ext uri="{FF2B5EF4-FFF2-40B4-BE49-F238E27FC236}">
                <a16:creationId xmlns:a16="http://schemas.microsoft.com/office/drawing/2014/main" id="{3A16F778-1288-4C87-A8A4-B10810ABEACA}"/>
              </a:ext>
            </a:extLst>
          </p:cNvPr>
          <p:cNvSpPr txBox="1"/>
          <p:nvPr/>
        </p:nvSpPr>
        <p:spPr>
          <a:xfrm>
            <a:off x="7831093" y="1125787"/>
            <a:ext cx="3330579" cy="3701398"/>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全球化的医疗大健康协同网络</a:t>
            </a:r>
            <a:endParaRPr lang="en-US" altLang="zh-CN"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药厂</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研发</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医疗机构</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医疗器械</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经销商</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药店</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诊所</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患者</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保险机构</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pic>
        <p:nvPicPr>
          <p:cNvPr id="25" name="图片 24">
            <a:extLst>
              <a:ext uri="{FF2B5EF4-FFF2-40B4-BE49-F238E27FC236}">
                <a16:creationId xmlns:a16="http://schemas.microsoft.com/office/drawing/2014/main" id="{7879227E-1CA0-4E27-96BE-2C6A6981E4A5}"/>
              </a:ext>
            </a:extLst>
          </p:cNvPr>
          <p:cNvPicPr>
            <a:picLocks noChangeAspect="1"/>
          </p:cNvPicPr>
          <p:nvPr/>
        </p:nvPicPr>
        <p:blipFill>
          <a:blip r:embed="rId2"/>
          <a:stretch>
            <a:fillRect/>
          </a:stretch>
        </p:blipFill>
        <p:spPr>
          <a:xfrm>
            <a:off x="1606699" y="1409948"/>
            <a:ext cx="5583633" cy="3791795"/>
          </a:xfrm>
          <a:prstGeom prst="rect">
            <a:avLst/>
          </a:prstGeom>
        </p:spPr>
      </p:pic>
      <p:sp>
        <p:nvSpPr>
          <p:cNvPr id="26" name="矩形 25">
            <a:extLst>
              <a:ext uri="{FF2B5EF4-FFF2-40B4-BE49-F238E27FC236}">
                <a16:creationId xmlns:a16="http://schemas.microsoft.com/office/drawing/2014/main" id="{9588FCC8-B528-48C7-A852-7CE552F31F0C}"/>
              </a:ext>
            </a:extLst>
          </p:cNvPr>
          <p:cNvSpPr/>
          <p:nvPr/>
        </p:nvSpPr>
        <p:spPr>
          <a:xfrm>
            <a:off x="611" y="5475818"/>
            <a:ext cx="12192000" cy="79543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C84D30F8-FCF2-4BEB-BAD9-0A017F05C421}"/>
              </a:ext>
            </a:extLst>
          </p:cNvPr>
          <p:cNvSpPr/>
          <p:nvPr/>
        </p:nvSpPr>
        <p:spPr>
          <a:xfrm>
            <a:off x="0" y="6259736"/>
            <a:ext cx="12192000" cy="68935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28" name="文本框 27">
            <a:extLst>
              <a:ext uri="{FF2B5EF4-FFF2-40B4-BE49-F238E27FC236}">
                <a16:creationId xmlns:a16="http://schemas.microsoft.com/office/drawing/2014/main" id="{3E277F63-9BEF-40FA-9327-FAA1C5402FAA}"/>
              </a:ext>
            </a:extLst>
          </p:cNvPr>
          <p:cNvSpPr txBox="1"/>
          <p:nvPr/>
        </p:nvSpPr>
        <p:spPr>
          <a:xfrm>
            <a:off x="3041431" y="6418011"/>
            <a:ext cx="610913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uLnTx/>
                <a:uFillTx/>
                <a:latin typeface="微软雅黑" panose="020B0503020204020204" pitchFamily="34" charset="-122"/>
                <a:ea typeface="微软雅黑" panose="020B0503020204020204" pitchFamily="34" charset="-122"/>
                <a:cs typeface="Arial"/>
              </a:rPr>
              <a:t>智能</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孪生协同平台（</a:t>
            </a: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WebEx3.0</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a:t>
            </a:r>
            <a:endPar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itchFamily="34" charset="-122"/>
              <a:ea typeface="微软雅黑" pitchFamily="34" charset="-122"/>
              <a:cs typeface="Arial"/>
            </a:endParaRPr>
          </a:p>
        </p:txBody>
      </p:sp>
      <p:grpSp>
        <p:nvGrpSpPr>
          <p:cNvPr id="29" name="组合 28">
            <a:extLst>
              <a:ext uri="{FF2B5EF4-FFF2-40B4-BE49-F238E27FC236}">
                <a16:creationId xmlns:a16="http://schemas.microsoft.com/office/drawing/2014/main" id="{5810259E-F162-4FE6-89D3-19F0D0FFBDEC}"/>
              </a:ext>
            </a:extLst>
          </p:cNvPr>
          <p:cNvGrpSpPr/>
          <p:nvPr/>
        </p:nvGrpSpPr>
        <p:grpSpPr>
          <a:xfrm>
            <a:off x="479511" y="5713888"/>
            <a:ext cx="1960841" cy="319294"/>
            <a:chOff x="639779" y="5590531"/>
            <a:chExt cx="1960841" cy="319294"/>
          </a:xfrm>
        </p:grpSpPr>
        <p:sp>
          <p:nvSpPr>
            <p:cNvPr id="30" name="iconfont-1191-866884">
              <a:extLst>
                <a:ext uri="{FF2B5EF4-FFF2-40B4-BE49-F238E27FC236}">
                  <a16:creationId xmlns:a16="http://schemas.microsoft.com/office/drawing/2014/main" id="{23CE734C-49B8-4A26-B034-4D581FC4336C}"/>
                </a:ext>
              </a:extLst>
            </p:cNvPr>
            <p:cNvSpPr>
              <a:spLocks noChangeAspect="1"/>
            </p:cNvSpPr>
            <p:nvPr/>
          </p:nvSpPr>
          <p:spPr bwMode="auto">
            <a:xfrm>
              <a:off x="639779" y="5597788"/>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1" name="文本框 30">
              <a:extLst>
                <a:ext uri="{FF2B5EF4-FFF2-40B4-BE49-F238E27FC236}">
                  <a16:creationId xmlns:a16="http://schemas.microsoft.com/office/drawing/2014/main" id="{F439B9B8-B924-4DF9-A4FE-EC841D876078}"/>
                </a:ext>
              </a:extLst>
            </p:cNvPr>
            <p:cNvSpPr txBox="1"/>
            <p:nvPr/>
          </p:nvSpPr>
          <p:spPr>
            <a:xfrm>
              <a:off x="901439" y="5590531"/>
              <a:ext cx="1699181"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传感器</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物联网</a:t>
              </a:r>
            </a:p>
          </p:txBody>
        </p:sp>
      </p:grpSp>
      <p:sp>
        <p:nvSpPr>
          <p:cNvPr id="32" name="iconfont-1191-866884">
            <a:extLst>
              <a:ext uri="{FF2B5EF4-FFF2-40B4-BE49-F238E27FC236}">
                <a16:creationId xmlns:a16="http://schemas.microsoft.com/office/drawing/2014/main" id="{1CB9B361-5932-4C47-9CCA-AFA378587122}"/>
              </a:ext>
            </a:extLst>
          </p:cNvPr>
          <p:cNvSpPr>
            <a:spLocks noChangeAspect="1"/>
          </p:cNvSpPr>
          <p:nvPr/>
        </p:nvSpPr>
        <p:spPr bwMode="auto">
          <a:xfrm>
            <a:off x="2284594" y="5717517"/>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3" name="文本框 32">
            <a:extLst>
              <a:ext uri="{FF2B5EF4-FFF2-40B4-BE49-F238E27FC236}">
                <a16:creationId xmlns:a16="http://schemas.microsoft.com/office/drawing/2014/main" id="{459889FE-FD2A-44E9-9E6B-012E182F3493}"/>
              </a:ext>
            </a:extLst>
          </p:cNvPr>
          <p:cNvSpPr txBox="1"/>
          <p:nvPr/>
        </p:nvSpPr>
        <p:spPr>
          <a:xfrm>
            <a:off x="2546255" y="5719647"/>
            <a:ext cx="593658" cy="307777"/>
          </a:xfrm>
          <a:prstGeom prst="rect">
            <a:avLst/>
          </a:prstGeom>
          <a:noFill/>
        </p:spPr>
        <p:txBody>
          <a:bodyPr wrap="square" rtlCol="0">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AVR</a:t>
            </a: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iconfont-1191-866884">
            <a:extLst>
              <a:ext uri="{FF2B5EF4-FFF2-40B4-BE49-F238E27FC236}">
                <a16:creationId xmlns:a16="http://schemas.microsoft.com/office/drawing/2014/main" id="{5E77C764-96E3-4DFC-8385-3E78EE24D224}"/>
              </a:ext>
            </a:extLst>
          </p:cNvPr>
          <p:cNvSpPr>
            <a:spLocks noChangeAspect="1"/>
          </p:cNvSpPr>
          <p:nvPr/>
        </p:nvSpPr>
        <p:spPr bwMode="auto">
          <a:xfrm>
            <a:off x="3362165" y="5717517"/>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5" name="文本框 34">
            <a:extLst>
              <a:ext uri="{FF2B5EF4-FFF2-40B4-BE49-F238E27FC236}">
                <a16:creationId xmlns:a16="http://schemas.microsoft.com/office/drawing/2014/main" id="{77F39E8C-F961-4A0C-B1AC-B90A86AF4690}"/>
              </a:ext>
            </a:extLst>
          </p:cNvPr>
          <p:cNvSpPr txBox="1"/>
          <p:nvPr/>
        </p:nvSpPr>
        <p:spPr>
          <a:xfrm>
            <a:off x="3623826" y="5719647"/>
            <a:ext cx="1549380" cy="307777"/>
          </a:xfrm>
          <a:prstGeom prst="rect">
            <a:avLst/>
          </a:prstGeom>
          <a:noFill/>
        </p:spPr>
        <p:txBody>
          <a:bodyPr wrap="square" rtlCol="0">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3D</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扫描</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+3D</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打印</a:t>
            </a:r>
          </a:p>
        </p:txBody>
      </p:sp>
      <p:sp>
        <p:nvSpPr>
          <p:cNvPr id="36" name="iconfont-1191-866884">
            <a:extLst>
              <a:ext uri="{FF2B5EF4-FFF2-40B4-BE49-F238E27FC236}">
                <a16:creationId xmlns:a16="http://schemas.microsoft.com/office/drawing/2014/main" id="{6668063A-0D13-4903-903C-AFCF62F997FA}"/>
              </a:ext>
            </a:extLst>
          </p:cNvPr>
          <p:cNvSpPr>
            <a:spLocks noChangeAspect="1"/>
          </p:cNvSpPr>
          <p:nvPr/>
        </p:nvSpPr>
        <p:spPr bwMode="auto">
          <a:xfrm>
            <a:off x="5206453" y="5717517"/>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7" name="文本框 36">
            <a:extLst>
              <a:ext uri="{FF2B5EF4-FFF2-40B4-BE49-F238E27FC236}">
                <a16:creationId xmlns:a16="http://schemas.microsoft.com/office/drawing/2014/main" id="{78885B6A-4C5E-4A52-B779-CC3E3DD0C7E4}"/>
              </a:ext>
            </a:extLst>
          </p:cNvPr>
          <p:cNvSpPr txBox="1"/>
          <p:nvPr/>
        </p:nvSpPr>
        <p:spPr>
          <a:xfrm>
            <a:off x="5468114" y="5719647"/>
            <a:ext cx="1138871"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智能机器人</a:t>
            </a:r>
          </a:p>
        </p:txBody>
      </p:sp>
      <p:sp>
        <p:nvSpPr>
          <p:cNvPr id="38" name="iconfont-1191-866884">
            <a:extLst>
              <a:ext uri="{FF2B5EF4-FFF2-40B4-BE49-F238E27FC236}">
                <a16:creationId xmlns:a16="http://schemas.microsoft.com/office/drawing/2014/main" id="{7B050138-9D2C-450F-A5D1-0A10BDD764C0}"/>
              </a:ext>
            </a:extLst>
          </p:cNvPr>
          <p:cNvSpPr>
            <a:spLocks noChangeAspect="1"/>
          </p:cNvSpPr>
          <p:nvPr/>
        </p:nvSpPr>
        <p:spPr bwMode="auto">
          <a:xfrm>
            <a:off x="6640232" y="5717517"/>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9" name="文本框 38">
            <a:extLst>
              <a:ext uri="{FF2B5EF4-FFF2-40B4-BE49-F238E27FC236}">
                <a16:creationId xmlns:a16="http://schemas.microsoft.com/office/drawing/2014/main" id="{A63AA284-7856-4E90-8A9B-41B94748E3F2}"/>
              </a:ext>
            </a:extLst>
          </p:cNvPr>
          <p:cNvSpPr txBox="1"/>
          <p:nvPr/>
        </p:nvSpPr>
        <p:spPr>
          <a:xfrm>
            <a:off x="6901893" y="5713888"/>
            <a:ext cx="1304304" cy="319294"/>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实时协同互动</a:t>
            </a:r>
          </a:p>
        </p:txBody>
      </p:sp>
      <p:sp>
        <p:nvSpPr>
          <p:cNvPr id="40" name="iconfont-1191-866884">
            <a:extLst>
              <a:ext uri="{FF2B5EF4-FFF2-40B4-BE49-F238E27FC236}">
                <a16:creationId xmlns:a16="http://schemas.microsoft.com/office/drawing/2014/main" id="{4114F4E2-C9F6-421E-8F12-546CDBA30C34}"/>
              </a:ext>
            </a:extLst>
          </p:cNvPr>
          <p:cNvSpPr>
            <a:spLocks noChangeAspect="1"/>
          </p:cNvSpPr>
          <p:nvPr/>
        </p:nvSpPr>
        <p:spPr bwMode="auto">
          <a:xfrm>
            <a:off x="8239444" y="5717517"/>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41" name="文本框 40">
            <a:extLst>
              <a:ext uri="{FF2B5EF4-FFF2-40B4-BE49-F238E27FC236}">
                <a16:creationId xmlns:a16="http://schemas.microsoft.com/office/drawing/2014/main" id="{6DC4084C-DB42-49C5-8C29-E0627CAC73E3}"/>
              </a:ext>
            </a:extLst>
          </p:cNvPr>
          <p:cNvSpPr txBox="1"/>
          <p:nvPr/>
        </p:nvSpPr>
        <p:spPr>
          <a:xfrm>
            <a:off x="8501105" y="5713888"/>
            <a:ext cx="962031" cy="319294"/>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数字孪生</a:t>
            </a:r>
          </a:p>
        </p:txBody>
      </p:sp>
      <p:sp>
        <p:nvSpPr>
          <p:cNvPr id="42" name="iconfont-1191-866884">
            <a:extLst>
              <a:ext uri="{FF2B5EF4-FFF2-40B4-BE49-F238E27FC236}">
                <a16:creationId xmlns:a16="http://schemas.microsoft.com/office/drawing/2014/main" id="{20BCF9AE-054E-496C-9E7A-5B61E27FDC56}"/>
              </a:ext>
            </a:extLst>
          </p:cNvPr>
          <p:cNvSpPr>
            <a:spLocks noChangeAspect="1"/>
          </p:cNvSpPr>
          <p:nvPr/>
        </p:nvSpPr>
        <p:spPr bwMode="auto">
          <a:xfrm>
            <a:off x="10753320" y="5717517"/>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43" name="文本框 42">
            <a:extLst>
              <a:ext uri="{FF2B5EF4-FFF2-40B4-BE49-F238E27FC236}">
                <a16:creationId xmlns:a16="http://schemas.microsoft.com/office/drawing/2014/main" id="{99E559E2-9A75-40F8-9E09-4C8649FD86B6}"/>
              </a:ext>
            </a:extLst>
          </p:cNvPr>
          <p:cNvSpPr txBox="1"/>
          <p:nvPr/>
        </p:nvSpPr>
        <p:spPr>
          <a:xfrm>
            <a:off x="11014981" y="5719647"/>
            <a:ext cx="1088915"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超级大脑</a:t>
            </a:r>
          </a:p>
        </p:txBody>
      </p:sp>
      <p:sp>
        <p:nvSpPr>
          <p:cNvPr id="44" name="iconfont-1191-866884">
            <a:extLst>
              <a:ext uri="{FF2B5EF4-FFF2-40B4-BE49-F238E27FC236}">
                <a16:creationId xmlns:a16="http://schemas.microsoft.com/office/drawing/2014/main" id="{41247BCE-2D70-46D8-81A8-C2B0B90F5B38}"/>
              </a:ext>
            </a:extLst>
          </p:cNvPr>
          <p:cNvSpPr>
            <a:spLocks noChangeAspect="1"/>
          </p:cNvSpPr>
          <p:nvPr/>
        </p:nvSpPr>
        <p:spPr bwMode="auto">
          <a:xfrm>
            <a:off x="9496383" y="5717517"/>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45" name="文本框 44">
            <a:extLst>
              <a:ext uri="{FF2B5EF4-FFF2-40B4-BE49-F238E27FC236}">
                <a16:creationId xmlns:a16="http://schemas.microsoft.com/office/drawing/2014/main" id="{742680AB-4242-4C55-9D7C-03FDA6509E10}"/>
              </a:ext>
            </a:extLst>
          </p:cNvPr>
          <p:cNvSpPr txBox="1"/>
          <p:nvPr/>
        </p:nvSpPr>
        <p:spPr>
          <a:xfrm>
            <a:off x="9758044" y="5719647"/>
            <a:ext cx="962031"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大数据</a:t>
            </a:r>
          </a:p>
        </p:txBody>
      </p:sp>
      <p:sp>
        <p:nvSpPr>
          <p:cNvPr id="3" name="矩形 2"/>
          <p:cNvSpPr/>
          <p:nvPr/>
        </p:nvSpPr>
        <p:spPr>
          <a:xfrm>
            <a:off x="167480" y="849134"/>
            <a:ext cx="3823483" cy="369332"/>
          </a:xfrm>
          <a:prstGeom prst="rect">
            <a:avLst/>
          </a:prstGeom>
        </p:spPr>
        <p:txBody>
          <a:bodyPr wrap="none">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是智能孪生</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专家的大协同网络平台</a:t>
            </a:r>
          </a:p>
        </p:txBody>
      </p:sp>
    </p:spTree>
    <p:extLst>
      <p:ext uri="{BB962C8B-B14F-4D97-AF65-F5344CB8AC3E}">
        <p14:creationId xmlns:p14="http://schemas.microsoft.com/office/powerpoint/2010/main" val="4119602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89522" y="1146759"/>
            <a:ext cx="11220450" cy="5286375"/>
          </a:xfrm>
          <a:prstGeom prst="rect">
            <a:avLst/>
          </a:prstGeom>
        </p:spPr>
      </p:pic>
      <p:sp>
        <p:nvSpPr>
          <p:cNvPr id="4" name="标题 1"/>
          <p:cNvSpPr txBox="1">
            <a:spLocks/>
          </p:cNvSpPr>
          <p:nvPr/>
        </p:nvSpPr>
        <p:spPr>
          <a:xfrm>
            <a:off x="167480" y="130927"/>
            <a:ext cx="10073800" cy="2307473"/>
          </a:xfrm>
          <a:prstGeom prst="rect">
            <a:avLst/>
          </a:prstGeom>
        </p:spPr>
        <p:txBody>
          <a:bodyPr/>
          <a:lstStyle>
            <a:lvl1pPr>
              <a:defRPr sz="3600" b="1">
                <a:solidFill>
                  <a:srgbClr val="0070C0"/>
                </a:solidFill>
                <a:latin typeface="微软雅黑"/>
                <a:ea typeface="微软雅黑"/>
                <a:cs typeface="微软雅黑"/>
                <a:sym typeface="微软雅黑"/>
              </a:defRPr>
            </a:lvl1pPr>
            <a:lvl2pPr>
              <a:defRPr sz="3600" b="1">
                <a:solidFill>
                  <a:srgbClr val="0070C0"/>
                </a:solidFill>
                <a:latin typeface="微软雅黑"/>
                <a:ea typeface="微软雅黑"/>
                <a:cs typeface="微软雅黑"/>
                <a:sym typeface="微软雅黑"/>
              </a:defRPr>
            </a:lvl2pPr>
            <a:lvl3pPr>
              <a:defRPr sz="3600" b="1">
                <a:solidFill>
                  <a:srgbClr val="0070C0"/>
                </a:solidFill>
                <a:latin typeface="微软雅黑"/>
                <a:ea typeface="微软雅黑"/>
                <a:cs typeface="微软雅黑"/>
                <a:sym typeface="微软雅黑"/>
              </a:defRPr>
            </a:lvl3pPr>
            <a:lvl4pPr>
              <a:defRPr sz="3600" b="1">
                <a:solidFill>
                  <a:srgbClr val="0070C0"/>
                </a:solidFill>
                <a:latin typeface="微软雅黑"/>
                <a:ea typeface="微软雅黑"/>
                <a:cs typeface="微软雅黑"/>
                <a:sym typeface="微软雅黑"/>
              </a:defRPr>
            </a:lvl4pPr>
            <a:lvl5pPr>
              <a:defRPr sz="3600" b="1">
                <a:solidFill>
                  <a:srgbClr val="0070C0"/>
                </a:solidFill>
                <a:latin typeface="微软雅黑"/>
                <a:ea typeface="微软雅黑"/>
                <a:cs typeface="微软雅黑"/>
                <a:sym typeface="微软雅黑"/>
              </a:defRPr>
            </a:lvl5pPr>
            <a:lvl6pPr>
              <a:defRPr sz="3600" b="1">
                <a:solidFill>
                  <a:srgbClr val="0070C0"/>
                </a:solidFill>
                <a:latin typeface="微软雅黑"/>
                <a:ea typeface="微软雅黑"/>
                <a:cs typeface="微软雅黑"/>
                <a:sym typeface="微软雅黑"/>
              </a:defRPr>
            </a:lvl6pPr>
            <a:lvl7pPr>
              <a:defRPr sz="3600" b="1">
                <a:solidFill>
                  <a:srgbClr val="0070C0"/>
                </a:solidFill>
                <a:latin typeface="微软雅黑"/>
                <a:ea typeface="微软雅黑"/>
                <a:cs typeface="微软雅黑"/>
                <a:sym typeface="微软雅黑"/>
              </a:defRPr>
            </a:lvl7pPr>
            <a:lvl8pPr>
              <a:defRPr sz="3600" b="1">
                <a:solidFill>
                  <a:srgbClr val="0070C0"/>
                </a:solidFill>
                <a:latin typeface="微软雅黑"/>
                <a:ea typeface="微软雅黑"/>
                <a:cs typeface="微软雅黑"/>
                <a:sym typeface="微软雅黑"/>
              </a:defRPr>
            </a:lvl8pPr>
            <a:lvl9pPr>
              <a:defRPr sz="3600" b="1">
                <a:solidFill>
                  <a:srgbClr val="0070C0"/>
                </a:solidFill>
                <a:latin typeface="微软雅黑"/>
                <a:ea typeface="微软雅黑"/>
                <a:cs typeface="微软雅黑"/>
                <a:sym typeface="微软雅黑"/>
              </a:defRPr>
            </a:lvl9pPr>
          </a:lstStyle>
          <a:p>
            <a:r>
              <a:rPr lang="zh-CN" altLang="en-US" sz="2400" dirty="0" smtClean="0">
                <a:solidFill>
                  <a:srgbClr val="4472C4"/>
                </a:solidFill>
              </a:rPr>
              <a:t>人体数字孪生</a:t>
            </a:r>
            <a:endParaRPr lang="zh-CN" altLang="en-US" sz="2400" dirty="0">
              <a:solidFill>
                <a:srgbClr val="4472C4"/>
              </a:solidFill>
            </a:endParaRPr>
          </a:p>
        </p:txBody>
      </p:sp>
    </p:spTree>
    <p:extLst>
      <p:ext uri="{BB962C8B-B14F-4D97-AF65-F5344CB8AC3E}">
        <p14:creationId xmlns:p14="http://schemas.microsoft.com/office/powerpoint/2010/main" val="2669319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defRPr/>
            </a:pPr>
            <a:r>
              <a:rPr kumimoji="1" lang="en-US" altLang="zh-CN" dirty="0"/>
              <a:t>5G</a:t>
            </a:r>
            <a:r>
              <a:rPr kumimoji="1" lang="zh-CN" altLang="en-US" dirty="0"/>
              <a:t>时代智能孪生协同平台（基于数字孪生的智能大协同）</a:t>
            </a:r>
            <a:endParaRPr lang="zh-CN" altLang="en-US" sz="3200" dirty="0"/>
          </a:p>
        </p:txBody>
      </p:sp>
      <p:sp>
        <p:nvSpPr>
          <p:cNvPr id="14" name="矩形 13">
            <a:extLst>
              <a:ext uri="{FF2B5EF4-FFF2-40B4-BE49-F238E27FC236}">
                <a16:creationId xmlns:a16="http://schemas.microsoft.com/office/drawing/2014/main" id="{9588FCC8-B528-48C7-A852-7CE552F31F0C}"/>
              </a:ext>
            </a:extLst>
          </p:cNvPr>
          <p:cNvSpPr/>
          <p:nvPr/>
        </p:nvSpPr>
        <p:spPr>
          <a:xfrm>
            <a:off x="0" y="5526055"/>
            <a:ext cx="12192000" cy="7137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C84D30F8-FCF2-4BEB-BAD9-0A017F05C421}"/>
              </a:ext>
            </a:extLst>
          </p:cNvPr>
          <p:cNvSpPr/>
          <p:nvPr/>
        </p:nvSpPr>
        <p:spPr>
          <a:xfrm>
            <a:off x="-611" y="6211407"/>
            <a:ext cx="12192000" cy="66506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16" name="文本框 15">
            <a:extLst>
              <a:ext uri="{FF2B5EF4-FFF2-40B4-BE49-F238E27FC236}">
                <a16:creationId xmlns:a16="http://schemas.microsoft.com/office/drawing/2014/main" id="{3E277F63-9BEF-40FA-9327-FAA1C5402FAA}"/>
              </a:ext>
            </a:extLst>
          </p:cNvPr>
          <p:cNvSpPr txBox="1"/>
          <p:nvPr/>
        </p:nvSpPr>
        <p:spPr>
          <a:xfrm>
            <a:off x="3040820" y="6345388"/>
            <a:ext cx="610913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uLnTx/>
                <a:uFillTx/>
                <a:latin typeface="微软雅黑" panose="020B0503020204020204" pitchFamily="34" charset="-122"/>
                <a:ea typeface="微软雅黑" panose="020B0503020204020204" pitchFamily="34" charset="-122"/>
                <a:cs typeface="Arial"/>
              </a:rPr>
              <a:t>智能</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孪生协同平台（</a:t>
            </a: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WebEx3.0</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a:t>
            </a:r>
            <a:endPar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itchFamily="34" charset="-122"/>
              <a:ea typeface="微软雅黑" pitchFamily="34" charset="-122"/>
              <a:cs typeface="Arial"/>
            </a:endParaRPr>
          </a:p>
        </p:txBody>
      </p:sp>
      <p:grpSp>
        <p:nvGrpSpPr>
          <p:cNvPr id="17" name="组合 16">
            <a:extLst>
              <a:ext uri="{FF2B5EF4-FFF2-40B4-BE49-F238E27FC236}">
                <a16:creationId xmlns:a16="http://schemas.microsoft.com/office/drawing/2014/main" id="{5810259E-F162-4FE6-89D3-19F0D0FFBDEC}"/>
              </a:ext>
            </a:extLst>
          </p:cNvPr>
          <p:cNvGrpSpPr/>
          <p:nvPr/>
        </p:nvGrpSpPr>
        <p:grpSpPr>
          <a:xfrm>
            <a:off x="478900" y="5723290"/>
            <a:ext cx="1960841" cy="319294"/>
            <a:chOff x="639779" y="5590531"/>
            <a:chExt cx="1960841" cy="319294"/>
          </a:xfrm>
        </p:grpSpPr>
        <p:sp>
          <p:nvSpPr>
            <p:cNvPr id="18" name="iconfont-1191-866884">
              <a:extLst>
                <a:ext uri="{FF2B5EF4-FFF2-40B4-BE49-F238E27FC236}">
                  <a16:creationId xmlns:a16="http://schemas.microsoft.com/office/drawing/2014/main" id="{23CE734C-49B8-4A26-B034-4D581FC4336C}"/>
                </a:ext>
              </a:extLst>
            </p:cNvPr>
            <p:cNvSpPr>
              <a:spLocks noChangeAspect="1"/>
            </p:cNvSpPr>
            <p:nvPr/>
          </p:nvSpPr>
          <p:spPr bwMode="auto">
            <a:xfrm>
              <a:off x="639779" y="5597788"/>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19" name="文本框 18">
              <a:extLst>
                <a:ext uri="{FF2B5EF4-FFF2-40B4-BE49-F238E27FC236}">
                  <a16:creationId xmlns:a16="http://schemas.microsoft.com/office/drawing/2014/main" id="{F439B9B8-B924-4DF9-A4FE-EC841D876078}"/>
                </a:ext>
              </a:extLst>
            </p:cNvPr>
            <p:cNvSpPr txBox="1"/>
            <p:nvPr/>
          </p:nvSpPr>
          <p:spPr>
            <a:xfrm>
              <a:off x="901439" y="5590531"/>
              <a:ext cx="1699181"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传感器</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物联网</a:t>
              </a:r>
            </a:p>
          </p:txBody>
        </p:sp>
      </p:grpSp>
      <p:sp>
        <p:nvSpPr>
          <p:cNvPr id="22" name="iconfont-1191-866884">
            <a:extLst>
              <a:ext uri="{FF2B5EF4-FFF2-40B4-BE49-F238E27FC236}">
                <a16:creationId xmlns:a16="http://schemas.microsoft.com/office/drawing/2014/main" id="{1CB9B361-5932-4C47-9CCA-AFA378587122}"/>
              </a:ext>
            </a:extLst>
          </p:cNvPr>
          <p:cNvSpPr>
            <a:spLocks noChangeAspect="1"/>
          </p:cNvSpPr>
          <p:nvPr/>
        </p:nvSpPr>
        <p:spPr bwMode="auto">
          <a:xfrm>
            <a:off x="2283983"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27" name="文本框 26">
            <a:extLst>
              <a:ext uri="{FF2B5EF4-FFF2-40B4-BE49-F238E27FC236}">
                <a16:creationId xmlns:a16="http://schemas.microsoft.com/office/drawing/2014/main" id="{459889FE-FD2A-44E9-9E6B-012E182F3493}"/>
              </a:ext>
            </a:extLst>
          </p:cNvPr>
          <p:cNvSpPr txBox="1"/>
          <p:nvPr/>
        </p:nvSpPr>
        <p:spPr>
          <a:xfrm>
            <a:off x="2545644" y="5729049"/>
            <a:ext cx="593658" cy="307777"/>
          </a:xfrm>
          <a:prstGeom prst="rect">
            <a:avLst/>
          </a:prstGeom>
          <a:noFill/>
        </p:spPr>
        <p:txBody>
          <a:bodyPr wrap="square" rtlCol="0">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AVR</a:t>
            </a: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iconfont-1191-866884">
            <a:extLst>
              <a:ext uri="{FF2B5EF4-FFF2-40B4-BE49-F238E27FC236}">
                <a16:creationId xmlns:a16="http://schemas.microsoft.com/office/drawing/2014/main" id="{5E77C764-96E3-4DFC-8385-3E78EE24D224}"/>
              </a:ext>
            </a:extLst>
          </p:cNvPr>
          <p:cNvSpPr>
            <a:spLocks noChangeAspect="1"/>
          </p:cNvSpPr>
          <p:nvPr/>
        </p:nvSpPr>
        <p:spPr bwMode="auto">
          <a:xfrm>
            <a:off x="3361554"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1" name="文本框 30">
            <a:extLst>
              <a:ext uri="{FF2B5EF4-FFF2-40B4-BE49-F238E27FC236}">
                <a16:creationId xmlns:a16="http://schemas.microsoft.com/office/drawing/2014/main" id="{77F39E8C-F961-4A0C-B1AC-B90A86AF4690}"/>
              </a:ext>
            </a:extLst>
          </p:cNvPr>
          <p:cNvSpPr txBox="1"/>
          <p:nvPr/>
        </p:nvSpPr>
        <p:spPr>
          <a:xfrm>
            <a:off x="3623215" y="5729049"/>
            <a:ext cx="1549380" cy="307777"/>
          </a:xfrm>
          <a:prstGeom prst="rect">
            <a:avLst/>
          </a:prstGeom>
          <a:noFill/>
        </p:spPr>
        <p:txBody>
          <a:bodyPr wrap="square" rtlCol="0">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3D</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扫描</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+3D</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打印</a:t>
            </a:r>
          </a:p>
        </p:txBody>
      </p:sp>
      <p:sp>
        <p:nvSpPr>
          <p:cNvPr id="32" name="iconfont-1191-866884">
            <a:extLst>
              <a:ext uri="{FF2B5EF4-FFF2-40B4-BE49-F238E27FC236}">
                <a16:creationId xmlns:a16="http://schemas.microsoft.com/office/drawing/2014/main" id="{6668063A-0D13-4903-903C-AFCF62F997FA}"/>
              </a:ext>
            </a:extLst>
          </p:cNvPr>
          <p:cNvSpPr>
            <a:spLocks noChangeAspect="1"/>
          </p:cNvSpPr>
          <p:nvPr/>
        </p:nvSpPr>
        <p:spPr bwMode="auto">
          <a:xfrm>
            <a:off x="5205842"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3" name="文本框 32">
            <a:extLst>
              <a:ext uri="{FF2B5EF4-FFF2-40B4-BE49-F238E27FC236}">
                <a16:creationId xmlns:a16="http://schemas.microsoft.com/office/drawing/2014/main" id="{78885B6A-4C5E-4A52-B779-CC3E3DD0C7E4}"/>
              </a:ext>
            </a:extLst>
          </p:cNvPr>
          <p:cNvSpPr txBox="1"/>
          <p:nvPr/>
        </p:nvSpPr>
        <p:spPr>
          <a:xfrm>
            <a:off x="5467503" y="5729049"/>
            <a:ext cx="1138871"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智能机器人</a:t>
            </a:r>
          </a:p>
        </p:txBody>
      </p:sp>
      <p:sp>
        <p:nvSpPr>
          <p:cNvPr id="34" name="iconfont-1191-866884">
            <a:extLst>
              <a:ext uri="{FF2B5EF4-FFF2-40B4-BE49-F238E27FC236}">
                <a16:creationId xmlns:a16="http://schemas.microsoft.com/office/drawing/2014/main" id="{7B050138-9D2C-450F-A5D1-0A10BDD764C0}"/>
              </a:ext>
            </a:extLst>
          </p:cNvPr>
          <p:cNvSpPr>
            <a:spLocks noChangeAspect="1"/>
          </p:cNvSpPr>
          <p:nvPr/>
        </p:nvSpPr>
        <p:spPr bwMode="auto">
          <a:xfrm>
            <a:off x="6639621"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5" name="文本框 34">
            <a:extLst>
              <a:ext uri="{FF2B5EF4-FFF2-40B4-BE49-F238E27FC236}">
                <a16:creationId xmlns:a16="http://schemas.microsoft.com/office/drawing/2014/main" id="{A63AA284-7856-4E90-8A9B-41B94748E3F2}"/>
              </a:ext>
            </a:extLst>
          </p:cNvPr>
          <p:cNvSpPr txBox="1"/>
          <p:nvPr/>
        </p:nvSpPr>
        <p:spPr>
          <a:xfrm>
            <a:off x="6901282" y="5723290"/>
            <a:ext cx="1304304" cy="319294"/>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实时协同互动</a:t>
            </a:r>
          </a:p>
        </p:txBody>
      </p:sp>
      <p:sp>
        <p:nvSpPr>
          <p:cNvPr id="36" name="iconfont-1191-866884">
            <a:extLst>
              <a:ext uri="{FF2B5EF4-FFF2-40B4-BE49-F238E27FC236}">
                <a16:creationId xmlns:a16="http://schemas.microsoft.com/office/drawing/2014/main" id="{4114F4E2-C9F6-421E-8F12-546CDBA30C34}"/>
              </a:ext>
            </a:extLst>
          </p:cNvPr>
          <p:cNvSpPr>
            <a:spLocks noChangeAspect="1"/>
          </p:cNvSpPr>
          <p:nvPr/>
        </p:nvSpPr>
        <p:spPr bwMode="auto">
          <a:xfrm>
            <a:off x="8238833"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7" name="文本框 36">
            <a:extLst>
              <a:ext uri="{FF2B5EF4-FFF2-40B4-BE49-F238E27FC236}">
                <a16:creationId xmlns:a16="http://schemas.microsoft.com/office/drawing/2014/main" id="{6DC4084C-DB42-49C5-8C29-E0627CAC73E3}"/>
              </a:ext>
            </a:extLst>
          </p:cNvPr>
          <p:cNvSpPr txBox="1"/>
          <p:nvPr/>
        </p:nvSpPr>
        <p:spPr>
          <a:xfrm>
            <a:off x="8500494" y="5723290"/>
            <a:ext cx="962031" cy="319294"/>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数字孪生</a:t>
            </a:r>
          </a:p>
        </p:txBody>
      </p:sp>
      <p:sp>
        <p:nvSpPr>
          <p:cNvPr id="38" name="iconfont-1191-866884">
            <a:extLst>
              <a:ext uri="{FF2B5EF4-FFF2-40B4-BE49-F238E27FC236}">
                <a16:creationId xmlns:a16="http://schemas.microsoft.com/office/drawing/2014/main" id="{20BCF9AE-054E-496C-9E7A-5B61E27FDC56}"/>
              </a:ext>
            </a:extLst>
          </p:cNvPr>
          <p:cNvSpPr>
            <a:spLocks noChangeAspect="1"/>
          </p:cNvSpPr>
          <p:nvPr/>
        </p:nvSpPr>
        <p:spPr bwMode="auto">
          <a:xfrm>
            <a:off x="10752709"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39" name="文本框 38">
            <a:extLst>
              <a:ext uri="{FF2B5EF4-FFF2-40B4-BE49-F238E27FC236}">
                <a16:creationId xmlns:a16="http://schemas.microsoft.com/office/drawing/2014/main" id="{99E559E2-9A75-40F8-9E09-4C8649FD86B6}"/>
              </a:ext>
            </a:extLst>
          </p:cNvPr>
          <p:cNvSpPr txBox="1"/>
          <p:nvPr/>
        </p:nvSpPr>
        <p:spPr>
          <a:xfrm>
            <a:off x="11014370" y="5729049"/>
            <a:ext cx="1088915"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超级大脑</a:t>
            </a:r>
          </a:p>
        </p:txBody>
      </p:sp>
      <p:sp>
        <p:nvSpPr>
          <p:cNvPr id="40" name="iconfont-1191-866884">
            <a:extLst>
              <a:ext uri="{FF2B5EF4-FFF2-40B4-BE49-F238E27FC236}">
                <a16:creationId xmlns:a16="http://schemas.microsoft.com/office/drawing/2014/main" id="{41247BCE-2D70-46D8-81A8-C2B0B90F5B38}"/>
              </a:ext>
            </a:extLst>
          </p:cNvPr>
          <p:cNvSpPr>
            <a:spLocks noChangeAspect="1"/>
          </p:cNvSpPr>
          <p:nvPr/>
        </p:nvSpPr>
        <p:spPr bwMode="auto">
          <a:xfrm>
            <a:off x="9495772" y="5726919"/>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sp>
      <p:sp>
        <p:nvSpPr>
          <p:cNvPr id="41" name="文本框 40">
            <a:extLst>
              <a:ext uri="{FF2B5EF4-FFF2-40B4-BE49-F238E27FC236}">
                <a16:creationId xmlns:a16="http://schemas.microsoft.com/office/drawing/2014/main" id="{742680AB-4242-4C55-9D7C-03FDA6509E10}"/>
              </a:ext>
            </a:extLst>
          </p:cNvPr>
          <p:cNvSpPr txBox="1"/>
          <p:nvPr/>
        </p:nvSpPr>
        <p:spPr>
          <a:xfrm>
            <a:off x="9757433" y="5729049"/>
            <a:ext cx="962031" cy="307777"/>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大数据</a:t>
            </a:r>
          </a:p>
        </p:txBody>
      </p:sp>
      <p:sp>
        <p:nvSpPr>
          <p:cNvPr id="42" name="矩形 41"/>
          <p:cNvSpPr/>
          <p:nvPr/>
        </p:nvSpPr>
        <p:spPr>
          <a:xfrm>
            <a:off x="130226" y="1852423"/>
            <a:ext cx="2148010" cy="3262956"/>
          </a:xfrm>
          <a:prstGeom prst="rect">
            <a:avLst/>
          </a:prstGeom>
          <a:ln/>
        </p:spPr>
        <p:style>
          <a:lnRef idx="2">
            <a:schemeClr val="accent3"/>
          </a:lnRef>
          <a:fillRef idx="1">
            <a:schemeClr val="lt1"/>
          </a:fillRef>
          <a:effectRef idx="0">
            <a:schemeClr val="accent3"/>
          </a:effectRef>
          <a:fontRef idx="minor">
            <a:schemeClr val="dk1"/>
          </a:fontRef>
        </p:style>
        <p:txBody>
          <a:bodyPr rtlCol="0" anchor="t"/>
          <a:lstStyle/>
          <a:p>
            <a:pPr algn="ctr"/>
            <a:r>
              <a:rPr kumimoji="1" lang="zh-CN" altLang="en-US" sz="1800" b="1" dirty="0">
                <a:latin typeface="微软雅黑" pitchFamily="34" charset="-122"/>
                <a:ea typeface="微软雅黑" pitchFamily="34" charset="-122"/>
              </a:rPr>
              <a:t>病患</a:t>
            </a:r>
            <a:endParaRPr kumimoji="1" lang="en-US" altLang="zh-CN" sz="1800" b="1" dirty="0">
              <a:latin typeface="微软雅黑" pitchFamily="34" charset="-122"/>
              <a:ea typeface="微软雅黑" pitchFamily="34" charset="-122"/>
            </a:endParaRPr>
          </a:p>
          <a:p>
            <a:pPr algn="ctr"/>
            <a:endParaRPr kumimoji="1" lang="zh-CN" altLang="en-US" sz="1800" dirty="0">
              <a:latin typeface="微软雅黑" pitchFamily="34" charset="-122"/>
              <a:ea typeface="微软雅黑" pitchFamily="34" charset="-122"/>
            </a:endParaRPr>
          </a:p>
        </p:txBody>
      </p:sp>
      <p:sp>
        <p:nvSpPr>
          <p:cNvPr id="44" name="矩形 43"/>
          <p:cNvSpPr/>
          <p:nvPr/>
        </p:nvSpPr>
        <p:spPr>
          <a:xfrm>
            <a:off x="8741412" y="1852422"/>
            <a:ext cx="3105499" cy="3262957"/>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pPr algn="ctr"/>
            <a:r>
              <a:rPr kumimoji="1" lang="zh-CN" altLang="en-US" sz="1800" b="1" dirty="0">
                <a:latin typeface="微软雅黑" pitchFamily="34" charset="-122"/>
                <a:ea typeface="微软雅黑" pitchFamily="34" charset="-122"/>
              </a:rPr>
              <a:t>医生</a:t>
            </a:r>
          </a:p>
        </p:txBody>
      </p:sp>
      <p:sp>
        <p:nvSpPr>
          <p:cNvPr id="46" name="椭圆 45"/>
          <p:cNvSpPr/>
          <p:nvPr/>
        </p:nvSpPr>
        <p:spPr>
          <a:xfrm>
            <a:off x="4400757" y="2932787"/>
            <a:ext cx="2047049" cy="997686"/>
          </a:xfrm>
          <a:prstGeom prst="ellipse">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人的</a:t>
            </a:r>
            <a:r>
              <a:rPr lang="en-US" altLang="zh-CN" sz="2400" b="1" dirty="0">
                <a:latin typeface="微软雅黑" panose="020B0503020204020204" pitchFamily="34" charset="-122"/>
                <a:ea typeface="微软雅黑" panose="020B0503020204020204" pitchFamily="34" charset="-122"/>
              </a:rPr>
              <a:t/>
            </a:r>
            <a:br>
              <a:rPr lang="en-US" altLang="zh-CN" sz="2400" b="1" dirty="0">
                <a:latin typeface="微软雅黑" panose="020B0503020204020204" pitchFamily="34" charset="-122"/>
                <a:ea typeface="微软雅黑" panose="020B0503020204020204" pitchFamily="34" charset="-122"/>
              </a:rPr>
            </a:br>
            <a:r>
              <a:rPr lang="zh-CN" altLang="en-US" sz="2400" b="1" dirty="0">
                <a:latin typeface="微软雅黑" panose="020B0503020204020204" pitchFamily="34" charset="-122"/>
                <a:ea typeface="微软雅黑" panose="020B0503020204020204" pitchFamily="34" charset="-122"/>
              </a:rPr>
              <a:t>数字孪生</a:t>
            </a:r>
            <a:endParaRPr lang="en-US" altLang="zh-CN" sz="2400" b="1" dirty="0">
              <a:latin typeface="微软雅黑" panose="020B0503020204020204" pitchFamily="34" charset="-122"/>
              <a:ea typeface="微软雅黑" panose="020B0503020204020204" pitchFamily="34" charset="-122"/>
            </a:endParaRPr>
          </a:p>
        </p:txBody>
      </p:sp>
      <p:sp>
        <p:nvSpPr>
          <p:cNvPr id="47" name="椭圆 46"/>
          <p:cNvSpPr/>
          <p:nvPr/>
        </p:nvSpPr>
        <p:spPr>
          <a:xfrm>
            <a:off x="4004837" y="2538615"/>
            <a:ext cx="2869803" cy="1743182"/>
          </a:xfrm>
          <a:prstGeom prst="ellipse">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t"/>
          <a:lstStyle/>
          <a:p>
            <a:pPr algn="ctr"/>
            <a:endParaRPr lang="zh-CN" altLang="en-US" sz="1800" dirty="0">
              <a:latin typeface="微软雅黑" panose="020B0503020204020204" pitchFamily="34" charset="-122"/>
              <a:ea typeface="微软雅黑" panose="020B0503020204020204" pitchFamily="34" charset="-122"/>
            </a:endParaRPr>
          </a:p>
        </p:txBody>
      </p:sp>
      <p:sp>
        <p:nvSpPr>
          <p:cNvPr id="48" name="圆角矩形 47"/>
          <p:cNvSpPr/>
          <p:nvPr/>
        </p:nvSpPr>
        <p:spPr>
          <a:xfrm>
            <a:off x="3692382" y="3663348"/>
            <a:ext cx="1080000" cy="396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病患</a:t>
            </a:r>
          </a:p>
        </p:txBody>
      </p:sp>
      <p:sp>
        <p:nvSpPr>
          <p:cNvPr id="49" name="圆角矩形 48"/>
          <p:cNvSpPr/>
          <p:nvPr/>
        </p:nvSpPr>
        <p:spPr>
          <a:xfrm>
            <a:off x="4851117" y="4146156"/>
            <a:ext cx="1192172" cy="37213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手术医生</a:t>
            </a:r>
          </a:p>
        </p:txBody>
      </p:sp>
      <p:sp>
        <p:nvSpPr>
          <p:cNvPr id="50" name="圆角矩形 49"/>
          <p:cNvSpPr/>
          <p:nvPr/>
        </p:nvSpPr>
        <p:spPr>
          <a:xfrm>
            <a:off x="6159458" y="3621797"/>
            <a:ext cx="1116000" cy="396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病患家属</a:t>
            </a:r>
          </a:p>
        </p:txBody>
      </p:sp>
      <p:sp>
        <p:nvSpPr>
          <p:cNvPr id="51" name="圆角矩形 50"/>
          <p:cNvSpPr/>
          <p:nvPr/>
        </p:nvSpPr>
        <p:spPr>
          <a:xfrm>
            <a:off x="3630010" y="2863121"/>
            <a:ext cx="1116000" cy="45543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各科室</a:t>
            </a:r>
          </a:p>
        </p:txBody>
      </p:sp>
      <p:sp>
        <p:nvSpPr>
          <p:cNvPr id="52" name="圆角矩形 51"/>
          <p:cNvSpPr/>
          <p:nvPr/>
        </p:nvSpPr>
        <p:spPr>
          <a:xfrm>
            <a:off x="4851118" y="2321393"/>
            <a:ext cx="1192171" cy="40175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门诊医生</a:t>
            </a:r>
          </a:p>
        </p:txBody>
      </p:sp>
      <p:sp>
        <p:nvSpPr>
          <p:cNvPr id="53" name="圆角矩形 52"/>
          <p:cNvSpPr/>
          <p:nvPr/>
        </p:nvSpPr>
        <p:spPr>
          <a:xfrm>
            <a:off x="6271240" y="2924825"/>
            <a:ext cx="1116000" cy="40175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管理层</a:t>
            </a:r>
          </a:p>
        </p:txBody>
      </p:sp>
      <p:sp>
        <p:nvSpPr>
          <p:cNvPr id="54" name="椭圆 53"/>
          <p:cNvSpPr/>
          <p:nvPr/>
        </p:nvSpPr>
        <p:spPr>
          <a:xfrm>
            <a:off x="2849943" y="1934270"/>
            <a:ext cx="5380893" cy="2949155"/>
          </a:xfrm>
          <a:prstGeom prst="ellipse">
            <a:avLst/>
          </a:prstGeom>
          <a:noFill/>
          <a:ln w="57150" cap="flat" cmpd="sng" algn="ctr">
            <a:solidFill>
              <a:schemeClr val="accent3">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t"/>
          <a:lstStyle/>
          <a:p>
            <a:pPr algn="ctr"/>
            <a:endParaRPr lang="zh-CN" altLang="en-US" sz="1800" dirty="0">
              <a:latin typeface="微软雅黑" panose="020B0503020204020204" pitchFamily="34" charset="-122"/>
              <a:ea typeface="微软雅黑" panose="020B0503020204020204" pitchFamily="34" charset="-122"/>
            </a:endParaRPr>
          </a:p>
        </p:txBody>
      </p:sp>
      <p:sp>
        <p:nvSpPr>
          <p:cNvPr id="55" name="圆角矩形 54"/>
          <p:cNvSpPr/>
          <p:nvPr/>
        </p:nvSpPr>
        <p:spPr>
          <a:xfrm>
            <a:off x="7519081" y="2787156"/>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医疗机构</a:t>
            </a:r>
          </a:p>
        </p:txBody>
      </p:sp>
      <p:sp>
        <p:nvSpPr>
          <p:cNvPr id="56" name="圆角矩形 55"/>
          <p:cNvSpPr/>
          <p:nvPr/>
        </p:nvSpPr>
        <p:spPr>
          <a:xfrm>
            <a:off x="3216613" y="4257672"/>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地方政府</a:t>
            </a:r>
          </a:p>
        </p:txBody>
      </p:sp>
      <p:sp>
        <p:nvSpPr>
          <p:cNvPr id="57" name="圆角矩形 56"/>
          <p:cNvSpPr/>
          <p:nvPr/>
        </p:nvSpPr>
        <p:spPr>
          <a:xfrm>
            <a:off x="6664872" y="2078622"/>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医疗器械</a:t>
            </a:r>
          </a:p>
        </p:txBody>
      </p:sp>
      <p:sp>
        <p:nvSpPr>
          <p:cNvPr id="58" name="圆角矩形 57"/>
          <p:cNvSpPr/>
          <p:nvPr/>
        </p:nvSpPr>
        <p:spPr>
          <a:xfrm>
            <a:off x="3216613" y="2127814"/>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药店</a:t>
            </a:r>
          </a:p>
        </p:txBody>
      </p:sp>
      <p:sp>
        <p:nvSpPr>
          <p:cNvPr id="59" name="圆角矩形 58"/>
          <p:cNvSpPr/>
          <p:nvPr/>
        </p:nvSpPr>
        <p:spPr>
          <a:xfrm>
            <a:off x="4760440" y="4683547"/>
            <a:ext cx="1373527" cy="43972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医院</a:t>
            </a:r>
          </a:p>
        </p:txBody>
      </p:sp>
      <p:sp>
        <p:nvSpPr>
          <p:cNvPr id="60" name="圆角矩形 59"/>
          <p:cNvSpPr/>
          <p:nvPr/>
        </p:nvSpPr>
        <p:spPr>
          <a:xfrm>
            <a:off x="4760439" y="1704460"/>
            <a:ext cx="1373528" cy="40175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诊所</a:t>
            </a:r>
          </a:p>
        </p:txBody>
      </p:sp>
      <p:sp>
        <p:nvSpPr>
          <p:cNvPr id="61" name="圆角矩形 60"/>
          <p:cNvSpPr/>
          <p:nvPr/>
        </p:nvSpPr>
        <p:spPr>
          <a:xfrm>
            <a:off x="6637799" y="4240777"/>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医疗专家</a:t>
            </a:r>
          </a:p>
        </p:txBody>
      </p:sp>
      <p:sp>
        <p:nvSpPr>
          <p:cNvPr id="62" name="文本框 61"/>
          <p:cNvSpPr txBox="1"/>
          <p:nvPr/>
        </p:nvSpPr>
        <p:spPr>
          <a:xfrm>
            <a:off x="4063061" y="5168164"/>
            <a:ext cx="2954655" cy="369332"/>
          </a:xfrm>
          <a:prstGeom prst="rect">
            <a:avLst/>
          </a:prstGeom>
          <a:noFill/>
        </p:spPr>
        <p:txBody>
          <a:bodyPr wrap="none" rtlCol="0">
            <a:spAutoFit/>
          </a:bodyPr>
          <a:lstStyle/>
          <a:p>
            <a:r>
              <a:rPr kumimoji="1" lang="zh-CN" altLang="en-US" b="1" dirty="0">
                <a:solidFill>
                  <a:schemeClr val="tx1">
                    <a:lumMod val="75000"/>
                    <a:lumOff val="25000"/>
                  </a:schemeClr>
                </a:solidFill>
                <a:latin typeface="Microsoft YaHei" charset="-122"/>
                <a:ea typeface="Microsoft YaHei" charset="-122"/>
                <a:cs typeface="Microsoft YaHei" charset="-122"/>
              </a:rPr>
              <a:t>基于数字孪生的智能大协同</a:t>
            </a:r>
          </a:p>
        </p:txBody>
      </p:sp>
      <p:sp>
        <p:nvSpPr>
          <p:cNvPr id="63" name="圆角矩形 62"/>
          <p:cNvSpPr/>
          <p:nvPr/>
        </p:nvSpPr>
        <p:spPr>
          <a:xfrm>
            <a:off x="2413934" y="3583926"/>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经销商</a:t>
            </a:r>
          </a:p>
        </p:txBody>
      </p:sp>
      <p:sp>
        <p:nvSpPr>
          <p:cNvPr id="68" name="圆角矩形 67"/>
          <p:cNvSpPr/>
          <p:nvPr/>
        </p:nvSpPr>
        <p:spPr>
          <a:xfrm>
            <a:off x="2410403" y="2787156"/>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药厂</a:t>
            </a:r>
          </a:p>
        </p:txBody>
      </p:sp>
      <p:sp>
        <p:nvSpPr>
          <p:cNvPr id="69" name="圆角矩形 68"/>
          <p:cNvSpPr/>
          <p:nvPr/>
        </p:nvSpPr>
        <p:spPr>
          <a:xfrm>
            <a:off x="7529244" y="3547257"/>
            <a:ext cx="1080000" cy="4500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保险机构</a:t>
            </a:r>
          </a:p>
        </p:txBody>
      </p:sp>
      <p:sp>
        <p:nvSpPr>
          <p:cNvPr id="70" name="文本框 69"/>
          <p:cNvSpPr txBox="1"/>
          <p:nvPr/>
        </p:nvSpPr>
        <p:spPr>
          <a:xfrm>
            <a:off x="125821" y="2294761"/>
            <a:ext cx="2074874" cy="2677656"/>
          </a:xfrm>
          <a:prstGeom prst="rect">
            <a:avLst/>
          </a:prstGeom>
          <a:noFill/>
        </p:spPr>
        <p:txBody>
          <a:bodyPr wrap="square" rtlCol="0">
            <a:spAutoFit/>
          </a:bodyPr>
          <a:lstStyle/>
          <a:p>
            <a:pPr marL="342900" indent="-342900">
              <a:lnSpc>
                <a:spcPct val="150000"/>
              </a:lnSpc>
              <a:buAutoNum type="arabicPeriod"/>
            </a:pPr>
            <a:r>
              <a:rPr kumimoji="1" lang="zh-CN" altLang="en-US" sz="1400" dirty="0">
                <a:solidFill>
                  <a:schemeClr val="tx1">
                    <a:lumMod val="75000"/>
                    <a:lumOff val="25000"/>
                  </a:schemeClr>
                </a:solidFill>
                <a:latin typeface="Microsoft YaHei" charset="-122"/>
                <a:ea typeface="Microsoft YaHei" charset="-122"/>
                <a:cs typeface="Microsoft YaHei" charset="-122"/>
              </a:rPr>
              <a:t>更直观易懂的理解病情</a:t>
            </a:r>
            <a:endParaRPr kumimoji="1" lang="en-US" altLang="zh-CN" sz="1400" dirty="0">
              <a:solidFill>
                <a:schemeClr val="tx1">
                  <a:lumMod val="75000"/>
                  <a:lumOff val="25000"/>
                </a:schemeClr>
              </a:solidFill>
              <a:latin typeface="Microsoft YaHei" charset="-122"/>
              <a:ea typeface="Microsoft YaHei" charset="-122"/>
              <a:cs typeface="Microsoft YaHei" charset="-122"/>
            </a:endParaRPr>
          </a:p>
          <a:p>
            <a:pPr marL="342900" indent="-342900">
              <a:lnSpc>
                <a:spcPct val="150000"/>
              </a:lnSpc>
              <a:buAutoNum type="arabicPeriod"/>
            </a:pPr>
            <a:r>
              <a:rPr kumimoji="1" lang="zh-CN" altLang="en-US" sz="1400" dirty="0">
                <a:solidFill>
                  <a:schemeClr val="tx1">
                    <a:lumMod val="75000"/>
                    <a:lumOff val="25000"/>
                  </a:schemeClr>
                </a:solidFill>
                <a:latin typeface="Microsoft YaHei" charset="-122"/>
                <a:ea typeface="Microsoft YaHei" charset="-122"/>
                <a:cs typeface="Microsoft YaHei" charset="-122"/>
              </a:rPr>
              <a:t>根据数字孪生分析预测，了解自身情况，做出合适的响应：运动、饮食、日常注意事项、日常用药等等</a:t>
            </a:r>
          </a:p>
        </p:txBody>
      </p:sp>
      <p:sp>
        <p:nvSpPr>
          <p:cNvPr id="71" name="文本框 70"/>
          <p:cNvSpPr txBox="1"/>
          <p:nvPr/>
        </p:nvSpPr>
        <p:spPr>
          <a:xfrm>
            <a:off x="8848714" y="2294761"/>
            <a:ext cx="2973005" cy="2677656"/>
          </a:xfrm>
          <a:prstGeom prst="rect">
            <a:avLst/>
          </a:prstGeom>
          <a:noFill/>
        </p:spPr>
        <p:txBody>
          <a:bodyPr wrap="square" rtlCol="0">
            <a:spAutoFit/>
          </a:bodyPr>
          <a:lstStyle/>
          <a:p>
            <a:pPr marL="342900" indent="-342900">
              <a:lnSpc>
                <a:spcPct val="150000"/>
              </a:lnSpc>
              <a:buAutoNum type="arabicPeriod"/>
            </a:pPr>
            <a:r>
              <a:rPr kumimoji="1" lang="zh-CN" altLang="en-US" sz="1400" dirty="0">
                <a:solidFill>
                  <a:schemeClr val="tx1">
                    <a:lumMod val="75000"/>
                    <a:lumOff val="25000"/>
                  </a:schemeClr>
                </a:solidFill>
                <a:latin typeface="Microsoft YaHei" charset="-122"/>
                <a:ea typeface="Microsoft YaHei" charset="-122"/>
                <a:cs typeface="Microsoft YaHei" charset="-122"/>
              </a:rPr>
              <a:t>更全面了解病患，提供更准确的治疗方案</a:t>
            </a:r>
            <a:endParaRPr kumimoji="1" lang="en-US" altLang="zh-CN" sz="1400" dirty="0">
              <a:solidFill>
                <a:schemeClr val="tx1">
                  <a:lumMod val="75000"/>
                  <a:lumOff val="25000"/>
                </a:schemeClr>
              </a:solidFill>
              <a:latin typeface="Microsoft YaHei" charset="-122"/>
              <a:ea typeface="Microsoft YaHei" charset="-122"/>
              <a:cs typeface="Microsoft YaHei" charset="-122"/>
            </a:endParaRPr>
          </a:p>
          <a:p>
            <a:pPr marL="342900" indent="-342900">
              <a:lnSpc>
                <a:spcPct val="150000"/>
              </a:lnSpc>
              <a:buAutoNum type="arabicPeriod"/>
            </a:pPr>
            <a:r>
              <a:rPr kumimoji="1" lang="zh-CN" altLang="en-US" sz="1400" dirty="0">
                <a:solidFill>
                  <a:schemeClr val="tx1">
                    <a:lumMod val="75000"/>
                    <a:lumOff val="25000"/>
                  </a:schemeClr>
                </a:solidFill>
                <a:latin typeface="Microsoft YaHei" charset="-122"/>
                <a:ea typeface="Microsoft YaHei" charset="-122"/>
                <a:cs typeface="Microsoft YaHei" charset="-122"/>
              </a:rPr>
              <a:t>数字孪生</a:t>
            </a:r>
            <a:r>
              <a:rPr kumimoji="1" lang="en-US" altLang="zh-CN" sz="1400" dirty="0">
                <a:solidFill>
                  <a:schemeClr val="tx1">
                    <a:lumMod val="75000"/>
                    <a:lumOff val="25000"/>
                  </a:schemeClr>
                </a:solidFill>
                <a:latin typeface="Microsoft YaHei" charset="-122"/>
                <a:ea typeface="Microsoft YaHei" charset="-122"/>
                <a:cs typeface="Microsoft YaHei" charset="-122"/>
              </a:rPr>
              <a:t>+</a:t>
            </a:r>
            <a:r>
              <a:rPr kumimoji="1" lang="zh-CN" altLang="en-US" sz="1400" dirty="0">
                <a:solidFill>
                  <a:schemeClr val="tx1">
                    <a:lumMod val="75000"/>
                    <a:lumOff val="25000"/>
                  </a:schemeClr>
                </a:solidFill>
                <a:latin typeface="Microsoft YaHei" charset="-122"/>
                <a:ea typeface="Microsoft YaHei" charset="-122"/>
                <a:cs typeface="Microsoft YaHei" charset="-122"/>
              </a:rPr>
              <a:t>知识图谱构建辅助机器人，帮助医生做相应的辅助治疗</a:t>
            </a:r>
            <a:endParaRPr kumimoji="1" lang="en-US" altLang="zh-CN" sz="1400" dirty="0">
              <a:solidFill>
                <a:schemeClr val="tx1">
                  <a:lumMod val="75000"/>
                  <a:lumOff val="25000"/>
                </a:schemeClr>
              </a:solidFill>
              <a:latin typeface="Microsoft YaHei" charset="-122"/>
              <a:ea typeface="Microsoft YaHei" charset="-122"/>
              <a:cs typeface="Microsoft YaHei" charset="-122"/>
            </a:endParaRPr>
          </a:p>
          <a:p>
            <a:pPr marL="342900" indent="-342900">
              <a:lnSpc>
                <a:spcPct val="150000"/>
              </a:lnSpc>
              <a:buAutoNum type="arabicPeriod"/>
            </a:pPr>
            <a:r>
              <a:rPr kumimoji="1" lang="zh-CN" altLang="en-US" sz="1400" dirty="0">
                <a:solidFill>
                  <a:schemeClr val="tx1">
                    <a:lumMod val="75000"/>
                    <a:lumOff val="25000"/>
                  </a:schemeClr>
                </a:solidFill>
                <a:latin typeface="Microsoft YaHei" charset="-122"/>
                <a:ea typeface="Microsoft YaHei" charset="-122"/>
                <a:cs typeface="Microsoft YaHei" charset="-122"/>
              </a:rPr>
              <a:t>基层医生学习、与专家更好更直观的沟通，给予恰当诊断与治疗建议</a:t>
            </a:r>
            <a:endParaRPr kumimoji="1" lang="en-US" altLang="zh-CN" sz="1400" dirty="0">
              <a:solidFill>
                <a:schemeClr val="tx1">
                  <a:lumMod val="75000"/>
                  <a:lumOff val="25000"/>
                </a:schemeClr>
              </a:solidFill>
              <a:latin typeface="Microsoft YaHei" charset="-122"/>
              <a:ea typeface="Microsoft YaHei" charset="-122"/>
              <a:cs typeface="Microsoft YaHei" charset="-122"/>
            </a:endParaRPr>
          </a:p>
        </p:txBody>
      </p:sp>
      <p:sp>
        <p:nvSpPr>
          <p:cNvPr id="72" name="矩形 71"/>
          <p:cNvSpPr/>
          <p:nvPr/>
        </p:nvSpPr>
        <p:spPr>
          <a:xfrm>
            <a:off x="125821" y="785201"/>
            <a:ext cx="11721090" cy="81369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kumimoji="1" lang="zh-CN" altLang="en-US" b="1" dirty="0">
                <a:latin typeface="微软雅黑" pitchFamily="34" charset="-122"/>
                <a:ea typeface="微软雅黑" pitchFamily="34" charset="-122"/>
              </a:rPr>
              <a:t>生态企业</a:t>
            </a:r>
            <a:r>
              <a:rPr lang="en-US" altLang="zh-CN" dirty="0">
                <a:solidFill>
                  <a:schemeClr val="tx1">
                    <a:lumMod val="75000"/>
                    <a:lumOff val="25000"/>
                  </a:schemeClr>
                </a:solidFill>
                <a:latin typeface="微软雅黑" pitchFamily="34" charset="-122"/>
                <a:ea typeface="微软雅黑" pitchFamily="34" charset="-122"/>
              </a:rPr>
              <a:t/>
            </a:r>
            <a:br>
              <a:rPr lang="en-US" altLang="zh-CN" dirty="0">
                <a:solidFill>
                  <a:schemeClr val="tx1">
                    <a:lumMod val="75000"/>
                    <a:lumOff val="25000"/>
                  </a:schemeClr>
                </a:solidFill>
                <a:latin typeface="微软雅黑" pitchFamily="34" charset="-122"/>
                <a:ea typeface="微软雅黑" pitchFamily="34" charset="-122"/>
              </a:rPr>
            </a:br>
            <a:r>
              <a:rPr lang="zh-CN" altLang="en-US" sz="1400" dirty="0">
                <a:solidFill>
                  <a:schemeClr val="tx1">
                    <a:lumMod val="75000"/>
                    <a:lumOff val="25000"/>
                  </a:schemeClr>
                </a:solidFill>
                <a:latin typeface="微软雅黑" pitchFamily="34" charset="-122"/>
                <a:ea typeface="微软雅黑" pitchFamily="34" charset="-122"/>
              </a:rPr>
              <a:t>人体“零部件” 生产 </a:t>
            </a:r>
            <a:r>
              <a:rPr lang="en-US" altLang="zh-CN" sz="1400" dirty="0">
                <a:solidFill>
                  <a:schemeClr val="tx1">
                    <a:lumMod val="75000"/>
                    <a:lumOff val="25000"/>
                  </a:schemeClr>
                </a:solidFill>
                <a:latin typeface="微软雅黑" pitchFamily="34" charset="-122"/>
                <a:ea typeface="微软雅黑" pitchFamily="34" charset="-122"/>
              </a:rPr>
              <a:t>| </a:t>
            </a:r>
            <a:r>
              <a:rPr lang="zh-CN" altLang="en-US" sz="1400" dirty="0">
                <a:solidFill>
                  <a:schemeClr val="tx1">
                    <a:lumMod val="75000"/>
                    <a:lumOff val="25000"/>
                  </a:schemeClr>
                </a:solidFill>
                <a:latin typeface="微软雅黑" pitchFamily="34" charset="-122"/>
                <a:ea typeface="微软雅黑" pitchFamily="34" charset="-122"/>
              </a:rPr>
              <a:t>验证医疗器械 </a:t>
            </a:r>
            <a:r>
              <a:rPr lang="en-US" altLang="zh-CN" sz="1400" dirty="0">
                <a:solidFill>
                  <a:schemeClr val="tx1">
                    <a:lumMod val="75000"/>
                    <a:lumOff val="25000"/>
                  </a:schemeClr>
                </a:solidFill>
                <a:latin typeface="微软雅黑" pitchFamily="34" charset="-122"/>
                <a:ea typeface="微软雅黑" pitchFamily="34" charset="-122"/>
              </a:rPr>
              <a:t>| </a:t>
            </a:r>
            <a:r>
              <a:rPr lang="zh-CN" altLang="en-US" sz="1400" dirty="0">
                <a:solidFill>
                  <a:schemeClr val="tx1">
                    <a:lumMod val="75000"/>
                    <a:lumOff val="25000"/>
                  </a:schemeClr>
                </a:solidFill>
                <a:latin typeface="微软雅黑" pitchFamily="34" charset="-122"/>
                <a:ea typeface="微软雅黑" pitchFamily="34" charset="-122"/>
              </a:rPr>
              <a:t>药品模拟临床试验</a:t>
            </a:r>
            <a:r>
              <a:rPr lang="en-US" altLang="zh-CN" sz="1400" dirty="0">
                <a:solidFill>
                  <a:schemeClr val="tx1">
                    <a:lumMod val="75000"/>
                    <a:lumOff val="25000"/>
                  </a:schemeClr>
                </a:solidFill>
                <a:latin typeface="微软雅黑" pitchFamily="34" charset="-122"/>
                <a:ea typeface="微软雅黑" pitchFamily="34" charset="-122"/>
              </a:rPr>
              <a:t> | </a:t>
            </a:r>
            <a:r>
              <a:rPr lang="zh-CN" altLang="en-US" sz="1400" dirty="0">
                <a:solidFill>
                  <a:schemeClr val="tx1">
                    <a:lumMod val="75000"/>
                    <a:lumOff val="25000"/>
                  </a:schemeClr>
                </a:solidFill>
                <a:latin typeface="微软雅黑" pitchFamily="34" charset="-122"/>
                <a:ea typeface="微软雅黑" pitchFamily="34" charset="-122"/>
              </a:rPr>
              <a:t>设计与测试新治疗方案 </a:t>
            </a:r>
            <a:r>
              <a:rPr lang="en-US" altLang="zh-CN" sz="1400" dirty="0">
                <a:solidFill>
                  <a:schemeClr val="tx1">
                    <a:lumMod val="75000"/>
                    <a:lumOff val="25000"/>
                  </a:schemeClr>
                </a:solidFill>
                <a:latin typeface="微软雅黑" pitchFamily="34" charset="-122"/>
                <a:ea typeface="微软雅黑" pitchFamily="34" charset="-122"/>
              </a:rPr>
              <a:t>| </a:t>
            </a:r>
            <a:r>
              <a:rPr lang="zh-CN" altLang="en-US" sz="1400" dirty="0">
                <a:solidFill>
                  <a:schemeClr val="tx1">
                    <a:lumMod val="75000"/>
                    <a:lumOff val="25000"/>
                  </a:schemeClr>
                </a:solidFill>
                <a:latin typeface="微软雅黑" pitchFamily="34" charset="-122"/>
                <a:ea typeface="微软雅黑" pitchFamily="34" charset="-122"/>
              </a:rPr>
              <a:t>疾病预防 </a:t>
            </a:r>
            <a:r>
              <a:rPr lang="en-US" altLang="zh-CN" sz="1400" dirty="0">
                <a:solidFill>
                  <a:schemeClr val="tx1">
                    <a:lumMod val="75000"/>
                    <a:lumOff val="25000"/>
                  </a:schemeClr>
                </a:solidFill>
                <a:latin typeface="微软雅黑" pitchFamily="34" charset="-122"/>
                <a:ea typeface="微软雅黑" pitchFamily="34" charset="-122"/>
              </a:rPr>
              <a:t>| </a:t>
            </a:r>
            <a:r>
              <a:rPr lang="zh-CN" altLang="en-US" sz="1400" dirty="0">
                <a:solidFill>
                  <a:schemeClr val="tx1">
                    <a:lumMod val="75000"/>
                    <a:lumOff val="25000"/>
                  </a:schemeClr>
                </a:solidFill>
                <a:latin typeface="微软雅黑" pitchFamily="34" charset="-122"/>
                <a:ea typeface="微软雅黑" pitchFamily="34" charset="-122"/>
              </a:rPr>
              <a:t>个性化护理方案</a:t>
            </a:r>
            <a:endParaRPr lang="en-US" altLang="zh-CN" sz="1400" dirty="0">
              <a:solidFill>
                <a:schemeClr val="tx1">
                  <a:lumMod val="75000"/>
                  <a:lumOff val="25000"/>
                </a:schemeClr>
              </a:solidFill>
              <a:latin typeface="微软雅黑" pitchFamily="34" charset="-122"/>
              <a:ea typeface="微软雅黑" pitchFamily="34" charset="-122"/>
            </a:endParaRPr>
          </a:p>
        </p:txBody>
      </p:sp>
      <p:sp>
        <p:nvSpPr>
          <p:cNvPr id="3" name="矩形 2"/>
          <p:cNvSpPr/>
          <p:nvPr/>
        </p:nvSpPr>
        <p:spPr>
          <a:xfrm>
            <a:off x="128023" y="1852422"/>
            <a:ext cx="2152415" cy="46897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64" name="矩形 63"/>
          <p:cNvSpPr/>
          <p:nvPr/>
        </p:nvSpPr>
        <p:spPr>
          <a:xfrm>
            <a:off x="8758588" y="1844136"/>
            <a:ext cx="3088323" cy="46897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65" name="矩形 64"/>
          <p:cNvSpPr/>
          <p:nvPr/>
        </p:nvSpPr>
        <p:spPr>
          <a:xfrm>
            <a:off x="125821" y="795266"/>
            <a:ext cx="11721090" cy="46897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Tree>
    <p:extLst>
      <p:ext uri="{BB962C8B-B14F-4D97-AF65-F5344CB8AC3E}">
        <p14:creationId xmlns:p14="http://schemas.microsoft.com/office/powerpoint/2010/main" val="676192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52462" y="838200"/>
            <a:ext cx="10887075" cy="5181600"/>
          </a:xfrm>
          <a:prstGeom prst="rect">
            <a:avLst/>
          </a:prstGeom>
        </p:spPr>
      </p:pic>
      <p:sp>
        <p:nvSpPr>
          <p:cNvPr id="3" name="标题 1"/>
          <p:cNvSpPr txBox="1">
            <a:spLocks/>
          </p:cNvSpPr>
          <p:nvPr/>
        </p:nvSpPr>
        <p:spPr>
          <a:xfrm>
            <a:off x="167480" y="130927"/>
            <a:ext cx="10073800" cy="2307473"/>
          </a:xfrm>
          <a:prstGeom prst="rect">
            <a:avLst/>
          </a:prstGeom>
        </p:spPr>
        <p:txBody>
          <a:bodyPr/>
          <a:lstStyle>
            <a:lvl1pPr>
              <a:defRPr sz="3600" b="1">
                <a:solidFill>
                  <a:srgbClr val="0070C0"/>
                </a:solidFill>
                <a:latin typeface="微软雅黑"/>
                <a:ea typeface="微软雅黑"/>
                <a:cs typeface="微软雅黑"/>
                <a:sym typeface="微软雅黑"/>
              </a:defRPr>
            </a:lvl1pPr>
            <a:lvl2pPr>
              <a:defRPr sz="3600" b="1">
                <a:solidFill>
                  <a:srgbClr val="0070C0"/>
                </a:solidFill>
                <a:latin typeface="微软雅黑"/>
                <a:ea typeface="微软雅黑"/>
                <a:cs typeface="微软雅黑"/>
                <a:sym typeface="微软雅黑"/>
              </a:defRPr>
            </a:lvl2pPr>
            <a:lvl3pPr>
              <a:defRPr sz="3600" b="1">
                <a:solidFill>
                  <a:srgbClr val="0070C0"/>
                </a:solidFill>
                <a:latin typeface="微软雅黑"/>
                <a:ea typeface="微软雅黑"/>
                <a:cs typeface="微软雅黑"/>
                <a:sym typeface="微软雅黑"/>
              </a:defRPr>
            </a:lvl3pPr>
            <a:lvl4pPr>
              <a:defRPr sz="3600" b="1">
                <a:solidFill>
                  <a:srgbClr val="0070C0"/>
                </a:solidFill>
                <a:latin typeface="微软雅黑"/>
                <a:ea typeface="微软雅黑"/>
                <a:cs typeface="微软雅黑"/>
                <a:sym typeface="微软雅黑"/>
              </a:defRPr>
            </a:lvl4pPr>
            <a:lvl5pPr>
              <a:defRPr sz="3600" b="1">
                <a:solidFill>
                  <a:srgbClr val="0070C0"/>
                </a:solidFill>
                <a:latin typeface="微软雅黑"/>
                <a:ea typeface="微软雅黑"/>
                <a:cs typeface="微软雅黑"/>
                <a:sym typeface="微软雅黑"/>
              </a:defRPr>
            </a:lvl5pPr>
            <a:lvl6pPr>
              <a:defRPr sz="3600" b="1">
                <a:solidFill>
                  <a:srgbClr val="0070C0"/>
                </a:solidFill>
                <a:latin typeface="微软雅黑"/>
                <a:ea typeface="微软雅黑"/>
                <a:cs typeface="微软雅黑"/>
                <a:sym typeface="微软雅黑"/>
              </a:defRPr>
            </a:lvl6pPr>
            <a:lvl7pPr>
              <a:defRPr sz="3600" b="1">
                <a:solidFill>
                  <a:srgbClr val="0070C0"/>
                </a:solidFill>
                <a:latin typeface="微软雅黑"/>
                <a:ea typeface="微软雅黑"/>
                <a:cs typeface="微软雅黑"/>
                <a:sym typeface="微软雅黑"/>
              </a:defRPr>
            </a:lvl7pPr>
            <a:lvl8pPr>
              <a:defRPr sz="3600" b="1">
                <a:solidFill>
                  <a:srgbClr val="0070C0"/>
                </a:solidFill>
                <a:latin typeface="微软雅黑"/>
                <a:ea typeface="微软雅黑"/>
                <a:cs typeface="微软雅黑"/>
                <a:sym typeface="微软雅黑"/>
              </a:defRPr>
            </a:lvl8pPr>
            <a:lvl9pPr>
              <a:defRPr sz="3600" b="1">
                <a:solidFill>
                  <a:srgbClr val="0070C0"/>
                </a:solidFill>
                <a:latin typeface="微软雅黑"/>
                <a:ea typeface="微软雅黑"/>
                <a:cs typeface="微软雅黑"/>
                <a:sym typeface="微软雅黑"/>
              </a:defRPr>
            </a:lvl9pPr>
          </a:lstStyle>
          <a:p>
            <a:r>
              <a:rPr lang="zh-CN" altLang="en-US" sz="2400" dirty="0">
                <a:solidFill>
                  <a:srgbClr val="4472C4"/>
                </a:solidFill>
              </a:rPr>
              <a:t>人的数字孪生应用案例</a:t>
            </a:r>
          </a:p>
        </p:txBody>
      </p:sp>
    </p:spTree>
    <p:extLst>
      <p:ext uri="{BB962C8B-B14F-4D97-AF65-F5344CB8AC3E}">
        <p14:creationId xmlns:p14="http://schemas.microsoft.com/office/powerpoint/2010/main" val="296108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lstStyle/>
          <a:p>
            <a:r>
              <a:rPr lang="zh-CN" altLang="en-US" dirty="0" smtClean="0"/>
              <a:t>赛弘众智源自</a:t>
            </a:r>
            <a:r>
              <a:rPr lang="en-US" altLang="zh-CN" dirty="0" smtClean="0"/>
              <a:t>WebEx</a:t>
            </a:r>
            <a:r>
              <a:rPr lang="zh-CN" altLang="en-US" dirty="0"/>
              <a:t>，是赛伯乐投资孵化企业</a:t>
            </a:r>
          </a:p>
        </p:txBody>
      </p:sp>
      <p:grpSp>
        <p:nvGrpSpPr>
          <p:cNvPr id="56" name="组合 55">
            <a:extLst>
              <a:ext uri="{FF2B5EF4-FFF2-40B4-BE49-F238E27FC236}">
                <a16:creationId xmlns:a16="http://schemas.microsoft.com/office/drawing/2014/main" id="{493345CE-A4CB-4DA9-A36C-CE21DB414732}"/>
              </a:ext>
            </a:extLst>
          </p:cNvPr>
          <p:cNvGrpSpPr/>
          <p:nvPr/>
        </p:nvGrpSpPr>
        <p:grpSpPr>
          <a:xfrm>
            <a:off x="763448" y="1215766"/>
            <a:ext cx="10858006" cy="4397696"/>
            <a:chOff x="1673225" y="1830388"/>
            <a:chExt cx="8793163" cy="3561396"/>
          </a:xfrm>
        </p:grpSpPr>
        <p:sp>
          <p:nvSpPr>
            <p:cNvPr id="57" name="MH_Other_1">
              <a:extLst>
                <a:ext uri="{FF2B5EF4-FFF2-40B4-BE49-F238E27FC236}">
                  <a16:creationId xmlns:a16="http://schemas.microsoft.com/office/drawing/2014/main" id="{99958F51-213B-411F-B690-C47CFB9FF256}"/>
                </a:ext>
              </a:extLst>
            </p:cNvPr>
            <p:cNvSpPr>
              <a:spLocks/>
            </p:cNvSpPr>
            <p:nvPr>
              <p:custDataLst>
                <p:tags r:id="rId1"/>
              </p:custDataLst>
            </p:nvPr>
          </p:nvSpPr>
          <p:spPr bwMode="auto">
            <a:xfrm>
              <a:off x="4570413" y="3144838"/>
              <a:ext cx="1162050" cy="601662"/>
            </a:xfrm>
            <a:custGeom>
              <a:avLst/>
              <a:gdLst>
                <a:gd name="T0" fmla="*/ 0 w 770"/>
                <a:gd name="T1" fmla="*/ 0 h 399"/>
                <a:gd name="T2" fmla="*/ 565 w 770"/>
                <a:gd name="T3" fmla="*/ 0 h 399"/>
                <a:gd name="T4" fmla="*/ 770 w 770"/>
                <a:gd name="T5" fmla="*/ 399 h 399"/>
                <a:gd name="T6" fmla="*/ 0 w 770"/>
                <a:gd name="T7" fmla="*/ 399 h 399"/>
                <a:gd name="T8" fmla="*/ 0 w 770"/>
                <a:gd name="T9" fmla="*/ 0 h 399"/>
              </a:gdLst>
              <a:ahLst/>
              <a:cxnLst>
                <a:cxn ang="0">
                  <a:pos x="T0" y="T1"/>
                </a:cxn>
                <a:cxn ang="0">
                  <a:pos x="T2" y="T3"/>
                </a:cxn>
                <a:cxn ang="0">
                  <a:pos x="T4" y="T5"/>
                </a:cxn>
                <a:cxn ang="0">
                  <a:pos x="T6" y="T7"/>
                </a:cxn>
                <a:cxn ang="0">
                  <a:pos x="T8" y="T9"/>
                </a:cxn>
              </a:cxnLst>
              <a:rect l="0" t="0" r="r" b="b"/>
              <a:pathLst>
                <a:path w="770" h="399">
                  <a:moveTo>
                    <a:pt x="0" y="0"/>
                  </a:moveTo>
                  <a:lnTo>
                    <a:pt x="565" y="0"/>
                  </a:lnTo>
                  <a:lnTo>
                    <a:pt x="770" y="399"/>
                  </a:lnTo>
                  <a:lnTo>
                    <a:pt x="0" y="399"/>
                  </a:lnTo>
                  <a:lnTo>
                    <a:pt x="0" y="0"/>
                  </a:lnTo>
                  <a:close/>
                </a:path>
              </a:pathLst>
            </a:custGeom>
            <a:solidFill>
              <a:srgbClr val="5B9BD5">
                <a:lumMod val="60000"/>
                <a:lumOff val="40000"/>
              </a:srgbClr>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60" name="MH_Other_2">
              <a:extLst>
                <a:ext uri="{FF2B5EF4-FFF2-40B4-BE49-F238E27FC236}">
                  <a16:creationId xmlns:a16="http://schemas.microsoft.com/office/drawing/2014/main" id="{D382FD32-CFEC-43C5-A102-E394D8FDCC67}"/>
                </a:ext>
              </a:extLst>
            </p:cNvPr>
            <p:cNvSpPr>
              <a:spLocks/>
            </p:cNvSpPr>
            <p:nvPr>
              <p:custDataLst>
                <p:tags r:id="rId2"/>
              </p:custDataLst>
            </p:nvPr>
          </p:nvSpPr>
          <p:spPr bwMode="auto">
            <a:xfrm flipV="1">
              <a:off x="4570413" y="3744913"/>
              <a:ext cx="1162050" cy="603250"/>
            </a:xfrm>
            <a:custGeom>
              <a:avLst/>
              <a:gdLst>
                <a:gd name="T0" fmla="*/ 0 w 770"/>
                <a:gd name="T1" fmla="*/ 0 h 399"/>
                <a:gd name="T2" fmla="*/ 565 w 770"/>
                <a:gd name="T3" fmla="*/ 0 h 399"/>
                <a:gd name="T4" fmla="*/ 770 w 770"/>
                <a:gd name="T5" fmla="*/ 399 h 399"/>
                <a:gd name="T6" fmla="*/ 0 w 770"/>
                <a:gd name="T7" fmla="*/ 399 h 399"/>
                <a:gd name="T8" fmla="*/ 0 w 770"/>
                <a:gd name="T9" fmla="*/ 0 h 399"/>
              </a:gdLst>
              <a:ahLst/>
              <a:cxnLst>
                <a:cxn ang="0">
                  <a:pos x="T0" y="T1"/>
                </a:cxn>
                <a:cxn ang="0">
                  <a:pos x="T2" y="T3"/>
                </a:cxn>
                <a:cxn ang="0">
                  <a:pos x="T4" y="T5"/>
                </a:cxn>
                <a:cxn ang="0">
                  <a:pos x="T6" y="T7"/>
                </a:cxn>
                <a:cxn ang="0">
                  <a:pos x="T8" y="T9"/>
                </a:cxn>
              </a:cxnLst>
              <a:rect l="0" t="0" r="r" b="b"/>
              <a:pathLst>
                <a:path w="770" h="399">
                  <a:moveTo>
                    <a:pt x="0" y="0"/>
                  </a:moveTo>
                  <a:lnTo>
                    <a:pt x="565" y="0"/>
                  </a:lnTo>
                  <a:lnTo>
                    <a:pt x="770" y="399"/>
                  </a:lnTo>
                  <a:lnTo>
                    <a:pt x="0" y="399"/>
                  </a:lnTo>
                  <a:lnTo>
                    <a:pt x="0" y="0"/>
                  </a:lnTo>
                  <a:close/>
                </a:path>
              </a:pathLst>
            </a:custGeom>
            <a:solidFill>
              <a:srgbClr val="5B9BD5">
                <a:lumMod val="75000"/>
              </a:srgbClr>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61" name="MH_Other_3">
              <a:extLst>
                <a:ext uri="{FF2B5EF4-FFF2-40B4-BE49-F238E27FC236}">
                  <a16:creationId xmlns:a16="http://schemas.microsoft.com/office/drawing/2014/main" id="{298AC941-D4D6-4DF6-9D63-751A5E5EE595}"/>
                </a:ext>
              </a:extLst>
            </p:cNvPr>
            <p:cNvSpPr>
              <a:spLocks noChangeArrowheads="1"/>
            </p:cNvSpPr>
            <p:nvPr>
              <p:custDataLst>
                <p:tags r:id="rId3"/>
              </p:custDataLst>
            </p:nvPr>
          </p:nvSpPr>
          <p:spPr bwMode="auto">
            <a:xfrm>
              <a:off x="3784601" y="3148014"/>
              <a:ext cx="784225" cy="1189037"/>
            </a:xfrm>
            <a:prstGeom prst="rect">
              <a:avLst/>
            </a:prstGeom>
            <a:solidFill>
              <a:srgbClr val="A5A5A5">
                <a:lumMod val="60000"/>
                <a:lumOff val="40000"/>
              </a:srgbClr>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62" name="MH_Other_4">
              <a:extLst>
                <a:ext uri="{FF2B5EF4-FFF2-40B4-BE49-F238E27FC236}">
                  <a16:creationId xmlns:a16="http://schemas.microsoft.com/office/drawing/2014/main" id="{5466EB54-CDB2-4810-A1E8-58D72A346B10}"/>
                </a:ext>
              </a:extLst>
            </p:cNvPr>
            <p:cNvSpPr>
              <a:spLocks/>
            </p:cNvSpPr>
            <p:nvPr>
              <p:custDataLst>
                <p:tags r:id="rId4"/>
              </p:custDataLst>
            </p:nvPr>
          </p:nvSpPr>
          <p:spPr bwMode="auto">
            <a:xfrm>
              <a:off x="5251450" y="3741739"/>
              <a:ext cx="1335088" cy="935037"/>
            </a:xfrm>
            <a:custGeom>
              <a:avLst/>
              <a:gdLst>
                <a:gd name="T0" fmla="*/ 0 w 884"/>
                <a:gd name="T1" fmla="*/ 619 h 619"/>
                <a:gd name="T2" fmla="*/ 567 w 884"/>
                <a:gd name="T3" fmla="*/ 619 h 619"/>
                <a:gd name="T4" fmla="*/ 884 w 884"/>
                <a:gd name="T5" fmla="*/ 0 h 619"/>
                <a:gd name="T6" fmla="*/ 317 w 884"/>
                <a:gd name="T7" fmla="*/ 0 h 619"/>
                <a:gd name="T8" fmla="*/ 0 w 884"/>
                <a:gd name="T9" fmla="*/ 619 h 619"/>
              </a:gdLst>
              <a:ahLst/>
              <a:cxnLst>
                <a:cxn ang="0">
                  <a:pos x="T0" y="T1"/>
                </a:cxn>
                <a:cxn ang="0">
                  <a:pos x="T2" y="T3"/>
                </a:cxn>
                <a:cxn ang="0">
                  <a:pos x="T4" y="T5"/>
                </a:cxn>
                <a:cxn ang="0">
                  <a:pos x="T6" y="T7"/>
                </a:cxn>
                <a:cxn ang="0">
                  <a:pos x="T8" y="T9"/>
                </a:cxn>
              </a:cxnLst>
              <a:rect l="0" t="0" r="r" b="b"/>
              <a:pathLst>
                <a:path w="884" h="619">
                  <a:moveTo>
                    <a:pt x="0" y="619"/>
                  </a:moveTo>
                  <a:lnTo>
                    <a:pt x="567" y="619"/>
                  </a:lnTo>
                  <a:lnTo>
                    <a:pt x="884" y="0"/>
                  </a:lnTo>
                  <a:lnTo>
                    <a:pt x="317" y="0"/>
                  </a:lnTo>
                  <a:lnTo>
                    <a:pt x="0" y="619"/>
                  </a:lnTo>
                  <a:close/>
                </a:path>
              </a:pathLst>
            </a:custGeom>
            <a:solidFill>
              <a:schemeClr val="accent2"/>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63" name="MH_Other_5">
              <a:extLst>
                <a:ext uri="{FF2B5EF4-FFF2-40B4-BE49-F238E27FC236}">
                  <a16:creationId xmlns:a16="http://schemas.microsoft.com/office/drawing/2014/main" id="{69DAF75A-24CC-4524-B6D3-9BFBDF66233F}"/>
                </a:ext>
              </a:extLst>
            </p:cNvPr>
            <p:cNvSpPr>
              <a:spLocks/>
            </p:cNvSpPr>
            <p:nvPr>
              <p:custDataLst>
                <p:tags r:id="rId5"/>
              </p:custDataLst>
            </p:nvPr>
          </p:nvSpPr>
          <p:spPr bwMode="auto">
            <a:xfrm flipV="1">
              <a:off x="5251450" y="2808289"/>
              <a:ext cx="1335088" cy="935037"/>
            </a:xfrm>
            <a:custGeom>
              <a:avLst/>
              <a:gdLst>
                <a:gd name="T0" fmla="*/ 0 w 884"/>
                <a:gd name="T1" fmla="*/ 619 h 619"/>
                <a:gd name="T2" fmla="*/ 567 w 884"/>
                <a:gd name="T3" fmla="*/ 619 h 619"/>
                <a:gd name="T4" fmla="*/ 884 w 884"/>
                <a:gd name="T5" fmla="*/ 0 h 619"/>
                <a:gd name="T6" fmla="*/ 317 w 884"/>
                <a:gd name="T7" fmla="*/ 0 h 619"/>
                <a:gd name="T8" fmla="*/ 0 w 884"/>
                <a:gd name="T9" fmla="*/ 619 h 619"/>
              </a:gdLst>
              <a:ahLst/>
              <a:cxnLst>
                <a:cxn ang="0">
                  <a:pos x="T0" y="T1"/>
                </a:cxn>
                <a:cxn ang="0">
                  <a:pos x="T2" y="T3"/>
                </a:cxn>
                <a:cxn ang="0">
                  <a:pos x="T4" y="T5"/>
                </a:cxn>
                <a:cxn ang="0">
                  <a:pos x="T6" y="T7"/>
                </a:cxn>
                <a:cxn ang="0">
                  <a:pos x="T8" y="T9"/>
                </a:cxn>
              </a:cxnLst>
              <a:rect l="0" t="0" r="r" b="b"/>
              <a:pathLst>
                <a:path w="884" h="619">
                  <a:moveTo>
                    <a:pt x="0" y="619"/>
                  </a:moveTo>
                  <a:lnTo>
                    <a:pt x="567" y="619"/>
                  </a:lnTo>
                  <a:lnTo>
                    <a:pt x="884" y="0"/>
                  </a:lnTo>
                  <a:lnTo>
                    <a:pt x="317" y="0"/>
                  </a:lnTo>
                  <a:lnTo>
                    <a:pt x="0" y="619"/>
                  </a:lnTo>
                  <a:close/>
                </a:path>
              </a:pathLst>
            </a:custGeom>
            <a:solidFill>
              <a:srgbClr val="8DDFEF"/>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64" name="MH_Other_6">
              <a:extLst>
                <a:ext uri="{FF2B5EF4-FFF2-40B4-BE49-F238E27FC236}">
                  <a16:creationId xmlns:a16="http://schemas.microsoft.com/office/drawing/2014/main" id="{B96DFD78-E76D-4F66-8554-ACAA502EDE9F}"/>
                </a:ext>
              </a:extLst>
            </p:cNvPr>
            <p:cNvSpPr>
              <a:spLocks/>
            </p:cNvSpPr>
            <p:nvPr>
              <p:custDataLst>
                <p:tags r:id="rId6"/>
              </p:custDataLst>
            </p:nvPr>
          </p:nvSpPr>
          <p:spPr bwMode="auto">
            <a:xfrm>
              <a:off x="5937250" y="3727451"/>
              <a:ext cx="1498600" cy="1247775"/>
            </a:xfrm>
            <a:custGeom>
              <a:avLst/>
              <a:gdLst>
                <a:gd name="T0" fmla="*/ 0 w 992"/>
                <a:gd name="T1" fmla="*/ 827 h 827"/>
                <a:gd name="T2" fmla="*/ 566 w 992"/>
                <a:gd name="T3" fmla="*/ 827 h 827"/>
                <a:gd name="T4" fmla="*/ 992 w 992"/>
                <a:gd name="T5" fmla="*/ 0 h 827"/>
                <a:gd name="T6" fmla="*/ 425 w 992"/>
                <a:gd name="T7" fmla="*/ 0 h 827"/>
                <a:gd name="T8" fmla="*/ 0 w 992"/>
                <a:gd name="T9" fmla="*/ 827 h 827"/>
              </a:gdLst>
              <a:ahLst/>
              <a:cxnLst>
                <a:cxn ang="0">
                  <a:pos x="T0" y="T1"/>
                </a:cxn>
                <a:cxn ang="0">
                  <a:pos x="T2" y="T3"/>
                </a:cxn>
                <a:cxn ang="0">
                  <a:pos x="T4" y="T5"/>
                </a:cxn>
                <a:cxn ang="0">
                  <a:pos x="T6" y="T7"/>
                </a:cxn>
                <a:cxn ang="0">
                  <a:pos x="T8" y="T9"/>
                </a:cxn>
              </a:cxnLst>
              <a:rect l="0" t="0" r="r" b="b"/>
              <a:pathLst>
                <a:path w="992" h="827">
                  <a:moveTo>
                    <a:pt x="0" y="827"/>
                  </a:moveTo>
                  <a:lnTo>
                    <a:pt x="566" y="827"/>
                  </a:lnTo>
                  <a:lnTo>
                    <a:pt x="992" y="0"/>
                  </a:lnTo>
                  <a:lnTo>
                    <a:pt x="425" y="0"/>
                  </a:lnTo>
                  <a:lnTo>
                    <a:pt x="0" y="827"/>
                  </a:lnTo>
                  <a:close/>
                </a:path>
              </a:pathLst>
            </a:custGeom>
            <a:solidFill>
              <a:srgbClr val="A5A5A5">
                <a:lumMod val="75000"/>
              </a:srgbClr>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65" name="MH_Other_7">
              <a:extLst>
                <a:ext uri="{FF2B5EF4-FFF2-40B4-BE49-F238E27FC236}">
                  <a16:creationId xmlns:a16="http://schemas.microsoft.com/office/drawing/2014/main" id="{6C70B3FE-2898-4673-8738-93E73BCB6CB2}"/>
                </a:ext>
              </a:extLst>
            </p:cNvPr>
            <p:cNvSpPr>
              <a:spLocks/>
            </p:cNvSpPr>
            <p:nvPr>
              <p:custDataLst>
                <p:tags r:id="rId7"/>
              </p:custDataLst>
            </p:nvPr>
          </p:nvSpPr>
          <p:spPr bwMode="auto">
            <a:xfrm flipV="1">
              <a:off x="5937250" y="2495551"/>
              <a:ext cx="1498600" cy="1249363"/>
            </a:xfrm>
            <a:custGeom>
              <a:avLst/>
              <a:gdLst>
                <a:gd name="T0" fmla="*/ 0 w 992"/>
                <a:gd name="T1" fmla="*/ 827 h 827"/>
                <a:gd name="T2" fmla="*/ 566 w 992"/>
                <a:gd name="T3" fmla="*/ 827 h 827"/>
                <a:gd name="T4" fmla="*/ 992 w 992"/>
                <a:gd name="T5" fmla="*/ 0 h 827"/>
                <a:gd name="T6" fmla="*/ 425 w 992"/>
                <a:gd name="T7" fmla="*/ 0 h 827"/>
                <a:gd name="T8" fmla="*/ 0 w 992"/>
                <a:gd name="T9" fmla="*/ 827 h 827"/>
              </a:gdLst>
              <a:ahLst/>
              <a:cxnLst>
                <a:cxn ang="0">
                  <a:pos x="T0" y="T1"/>
                </a:cxn>
                <a:cxn ang="0">
                  <a:pos x="T2" y="T3"/>
                </a:cxn>
                <a:cxn ang="0">
                  <a:pos x="T4" y="T5"/>
                </a:cxn>
                <a:cxn ang="0">
                  <a:pos x="T6" y="T7"/>
                </a:cxn>
                <a:cxn ang="0">
                  <a:pos x="T8" y="T9"/>
                </a:cxn>
              </a:cxnLst>
              <a:rect l="0" t="0" r="r" b="b"/>
              <a:pathLst>
                <a:path w="992" h="827">
                  <a:moveTo>
                    <a:pt x="0" y="827"/>
                  </a:moveTo>
                  <a:lnTo>
                    <a:pt x="566" y="827"/>
                  </a:lnTo>
                  <a:lnTo>
                    <a:pt x="992" y="0"/>
                  </a:lnTo>
                  <a:lnTo>
                    <a:pt x="425" y="0"/>
                  </a:lnTo>
                  <a:lnTo>
                    <a:pt x="0" y="827"/>
                  </a:lnTo>
                  <a:close/>
                </a:path>
              </a:pathLst>
            </a:custGeom>
            <a:solidFill>
              <a:srgbClr val="A5A5A5">
                <a:lumMod val="60000"/>
                <a:lumOff val="40000"/>
              </a:srgbClr>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66" name="MH_Other_8">
              <a:extLst>
                <a:ext uri="{FF2B5EF4-FFF2-40B4-BE49-F238E27FC236}">
                  <a16:creationId xmlns:a16="http://schemas.microsoft.com/office/drawing/2014/main" id="{76ADFF80-19D9-445D-A01B-8E1F40F71497}"/>
                </a:ext>
              </a:extLst>
            </p:cNvPr>
            <p:cNvSpPr>
              <a:spLocks/>
            </p:cNvSpPr>
            <p:nvPr>
              <p:custDataLst>
                <p:tags r:id="rId8"/>
              </p:custDataLst>
            </p:nvPr>
          </p:nvSpPr>
          <p:spPr bwMode="auto">
            <a:xfrm>
              <a:off x="6638925" y="3741739"/>
              <a:ext cx="1652588" cy="1552575"/>
            </a:xfrm>
            <a:custGeom>
              <a:avLst/>
              <a:gdLst>
                <a:gd name="T0" fmla="*/ 0 w 1095"/>
                <a:gd name="T1" fmla="*/ 1028 h 1028"/>
                <a:gd name="T2" fmla="*/ 567 w 1095"/>
                <a:gd name="T3" fmla="*/ 1028 h 1028"/>
                <a:gd name="T4" fmla="*/ 1095 w 1095"/>
                <a:gd name="T5" fmla="*/ 0 h 1028"/>
                <a:gd name="T6" fmla="*/ 531 w 1095"/>
                <a:gd name="T7" fmla="*/ 0 h 1028"/>
                <a:gd name="T8" fmla="*/ 0 w 1095"/>
                <a:gd name="T9" fmla="*/ 1028 h 1028"/>
              </a:gdLst>
              <a:ahLst/>
              <a:cxnLst>
                <a:cxn ang="0">
                  <a:pos x="T0" y="T1"/>
                </a:cxn>
                <a:cxn ang="0">
                  <a:pos x="T2" y="T3"/>
                </a:cxn>
                <a:cxn ang="0">
                  <a:pos x="T4" y="T5"/>
                </a:cxn>
                <a:cxn ang="0">
                  <a:pos x="T6" y="T7"/>
                </a:cxn>
                <a:cxn ang="0">
                  <a:pos x="T8" y="T9"/>
                </a:cxn>
              </a:cxnLst>
              <a:rect l="0" t="0" r="r" b="b"/>
              <a:pathLst>
                <a:path w="1095" h="1028">
                  <a:moveTo>
                    <a:pt x="0" y="1028"/>
                  </a:moveTo>
                  <a:lnTo>
                    <a:pt x="567" y="1028"/>
                  </a:lnTo>
                  <a:lnTo>
                    <a:pt x="1095" y="0"/>
                  </a:lnTo>
                  <a:lnTo>
                    <a:pt x="531" y="0"/>
                  </a:lnTo>
                  <a:lnTo>
                    <a:pt x="0" y="1028"/>
                  </a:lnTo>
                  <a:close/>
                </a:path>
              </a:pathLst>
            </a:custGeom>
            <a:solidFill>
              <a:schemeClr val="accent3"/>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67" name="MH_Other_9">
              <a:extLst>
                <a:ext uri="{FF2B5EF4-FFF2-40B4-BE49-F238E27FC236}">
                  <a16:creationId xmlns:a16="http://schemas.microsoft.com/office/drawing/2014/main" id="{17EEFD84-E407-4BFF-BF78-02DDC205BD94}"/>
                </a:ext>
              </a:extLst>
            </p:cNvPr>
            <p:cNvSpPr>
              <a:spLocks/>
            </p:cNvSpPr>
            <p:nvPr>
              <p:custDataLst>
                <p:tags r:id="rId9"/>
              </p:custDataLst>
            </p:nvPr>
          </p:nvSpPr>
          <p:spPr bwMode="auto">
            <a:xfrm flipV="1">
              <a:off x="6638925" y="2190751"/>
              <a:ext cx="1652588" cy="1552575"/>
            </a:xfrm>
            <a:custGeom>
              <a:avLst/>
              <a:gdLst>
                <a:gd name="T0" fmla="*/ 0 w 1095"/>
                <a:gd name="T1" fmla="*/ 1028 h 1028"/>
                <a:gd name="T2" fmla="*/ 567 w 1095"/>
                <a:gd name="T3" fmla="*/ 1028 h 1028"/>
                <a:gd name="T4" fmla="*/ 1095 w 1095"/>
                <a:gd name="T5" fmla="*/ 0 h 1028"/>
                <a:gd name="T6" fmla="*/ 531 w 1095"/>
                <a:gd name="T7" fmla="*/ 0 h 1028"/>
                <a:gd name="T8" fmla="*/ 0 w 1095"/>
                <a:gd name="T9" fmla="*/ 1028 h 1028"/>
              </a:gdLst>
              <a:ahLst/>
              <a:cxnLst>
                <a:cxn ang="0">
                  <a:pos x="T0" y="T1"/>
                </a:cxn>
                <a:cxn ang="0">
                  <a:pos x="T2" y="T3"/>
                </a:cxn>
                <a:cxn ang="0">
                  <a:pos x="T4" y="T5"/>
                </a:cxn>
                <a:cxn ang="0">
                  <a:pos x="T6" y="T7"/>
                </a:cxn>
                <a:cxn ang="0">
                  <a:pos x="T8" y="T9"/>
                </a:cxn>
              </a:cxnLst>
              <a:rect l="0" t="0" r="r" b="b"/>
              <a:pathLst>
                <a:path w="1095" h="1028">
                  <a:moveTo>
                    <a:pt x="0" y="1028"/>
                  </a:moveTo>
                  <a:lnTo>
                    <a:pt x="567" y="1028"/>
                  </a:lnTo>
                  <a:lnTo>
                    <a:pt x="1095" y="0"/>
                  </a:lnTo>
                  <a:lnTo>
                    <a:pt x="531" y="0"/>
                  </a:lnTo>
                  <a:lnTo>
                    <a:pt x="0" y="1028"/>
                  </a:lnTo>
                  <a:close/>
                </a:path>
              </a:pathLst>
            </a:custGeom>
            <a:solidFill>
              <a:srgbClr val="B1E1D8"/>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68" name="MH_SubTitle_1">
              <a:extLst>
                <a:ext uri="{FF2B5EF4-FFF2-40B4-BE49-F238E27FC236}">
                  <a16:creationId xmlns:a16="http://schemas.microsoft.com/office/drawing/2014/main" id="{45422E48-5EA3-4A89-9AE3-B26C8B2BBB7C}"/>
                </a:ext>
              </a:extLst>
            </p:cNvPr>
            <p:cNvSpPr txBox="1">
              <a:spLocks noChangeArrowheads="1"/>
            </p:cNvSpPr>
            <p:nvPr>
              <p:custDataLst>
                <p:tags r:id="rId10"/>
              </p:custDataLst>
            </p:nvPr>
          </p:nvSpPr>
          <p:spPr bwMode="auto">
            <a:xfrm>
              <a:off x="8896350" y="3500438"/>
              <a:ext cx="1570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2007</a:t>
              </a:r>
              <a:r>
                <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年，</a:t>
              </a:r>
              <a:r>
                <a:rPr kumimoji="0" lang="en-US" altLang="zh-CN" sz="1600" b="0" i="0" u="none" strike="noStrike" kern="0" cap="none" spc="0" normalizeH="0" baseline="0" noProof="0" dirty="0" smtClean="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WebEx</a:t>
              </a:r>
              <a:r>
                <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以</a:t>
              </a:r>
              <a:r>
                <a:rPr kumimoji="0" lang="en-US" altLang="zh-CN"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32</a:t>
              </a:r>
              <a:r>
                <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亿美金出售给</a:t>
              </a:r>
              <a:r>
                <a:rPr kumimoji="0" lang="en-US" altLang="zh-CN"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CISCO </a:t>
              </a:r>
              <a:r>
                <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思科</a:t>
              </a:r>
            </a:p>
          </p:txBody>
        </p:sp>
        <p:sp>
          <p:nvSpPr>
            <p:cNvPr id="69" name="MH_Other_10">
              <a:extLst>
                <a:ext uri="{FF2B5EF4-FFF2-40B4-BE49-F238E27FC236}">
                  <a16:creationId xmlns:a16="http://schemas.microsoft.com/office/drawing/2014/main" id="{8B05DF5E-9E5D-457F-B757-B201444CEEE7}"/>
                </a:ext>
              </a:extLst>
            </p:cNvPr>
            <p:cNvSpPr txBox="1">
              <a:spLocks noChangeArrowheads="1"/>
            </p:cNvSpPr>
            <p:nvPr>
              <p:custDataLst>
                <p:tags r:id="rId11"/>
              </p:custDataLst>
            </p:nvPr>
          </p:nvSpPr>
          <p:spPr bwMode="auto">
            <a:xfrm>
              <a:off x="8291513" y="3418683"/>
              <a:ext cx="652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1689A0">
                      <a:lumMod val="100000"/>
                    </a:srgbClr>
                  </a:solidFill>
                  <a:effectLst/>
                  <a:uLnTx/>
                  <a:uFillTx/>
                  <a:latin typeface="微软雅黑" panose="020B0503020204020204" pitchFamily="34" charset="-122"/>
                  <a:ea typeface="微软雅黑" panose="020B0503020204020204" pitchFamily="34" charset="-122"/>
                  <a:cs typeface="Arial"/>
                </a:rPr>
                <a:t>04</a:t>
              </a:r>
              <a:endParaRPr kumimoji="0" lang="zh-CN" altLang="en-US" sz="3600" b="0" i="0" u="none" strike="noStrike" kern="0" cap="none" spc="0" normalizeH="0" baseline="0" noProof="0" dirty="0">
                <a:ln>
                  <a:noFill/>
                </a:ln>
                <a:solidFill>
                  <a:srgbClr val="1689A0">
                    <a:lumMod val="100000"/>
                  </a:srgbClr>
                </a:solidFill>
                <a:effectLst/>
                <a:uLnTx/>
                <a:uFillTx/>
                <a:latin typeface="微软雅黑" panose="020B0503020204020204" pitchFamily="34" charset="-122"/>
                <a:ea typeface="微软雅黑" panose="020B0503020204020204" pitchFamily="34" charset="-122"/>
                <a:cs typeface="Arial"/>
              </a:endParaRPr>
            </a:p>
          </p:txBody>
        </p:sp>
        <p:sp>
          <p:nvSpPr>
            <p:cNvPr id="70" name="MH_SubTitle_2">
              <a:extLst>
                <a:ext uri="{FF2B5EF4-FFF2-40B4-BE49-F238E27FC236}">
                  <a16:creationId xmlns:a16="http://schemas.microsoft.com/office/drawing/2014/main" id="{A38B7172-7642-4CC2-8416-0D550615C45C}"/>
                </a:ext>
              </a:extLst>
            </p:cNvPr>
            <p:cNvSpPr txBox="1">
              <a:spLocks noChangeArrowheads="1"/>
            </p:cNvSpPr>
            <p:nvPr>
              <p:custDataLst>
                <p:tags r:id="rId12"/>
              </p:custDataLst>
            </p:nvPr>
          </p:nvSpPr>
          <p:spPr bwMode="auto">
            <a:xfrm>
              <a:off x="4646560" y="1946754"/>
              <a:ext cx="1570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2000</a:t>
              </a:r>
              <a:r>
                <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年</a:t>
              </a:r>
              <a:r>
                <a:rPr kumimoji="0" lang="en-US" altLang="zh-CN"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7</a:t>
              </a:r>
              <a:r>
                <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月，</a:t>
              </a:r>
              <a:r>
                <a:rPr kumimoji="0" lang="en-US" altLang="zh-CN" sz="1600" b="0" i="0" u="none" strike="noStrike" kern="0" cap="none" spc="0" normalizeH="0" baseline="0" noProof="0" dirty="0" smtClean="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WebEx</a:t>
              </a:r>
              <a:r>
                <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在纳斯达克成功上市</a:t>
              </a:r>
            </a:p>
          </p:txBody>
        </p:sp>
        <p:sp>
          <p:nvSpPr>
            <p:cNvPr id="71" name="MH_Other_11">
              <a:extLst>
                <a:ext uri="{FF2B5EF4-FFF2-40B4-BE49-F238E27FC236}">
                  <a16:creationId xmlns:a16="http://schemas.microsoft.com/office/drawing/2014/main" id="{365307AD-35B0-48C0-8BF3-A4015AA154E6}"/>
                </a:ext>
              </a:extLst>
            </p:cNvPr>
            <p:cNvSpPr txBox="1">
              <a:spLocks noChangeArrowheads="1"/>
            </p:cNvSpPr>
            <p:nvPr>
              <p:custDataLst>
                <p:tags r:id="rId13"/>
              </p:custDataLst>
            </p:nvPr>
          </p:nvSpPr>
          <p:spPr bwMode="auto">
            <a:xfrm>
              <a:off x="4041776" y="1830388"/>
              <a:ext cx="652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A5A5A5"/>
                  </a:solidFill>
                  <a:effectLst/>
                  <a:uLnTx/>
                  <a:uFillTx/>
                  <a:latin typeface="微软雅黑" panose="020B0503020204020204" pitchFamily="34" charset="-122"/>
                  <a:ea typeface="微软雅黑" panose="020B0503020204020204" pitchFamily="34" charset="-122"/>
                  <a:cs typeface="Arial"/>
                </a:rPr>
                <a:t>03</a:t>
              </a:r>
              <a:endParaRPr kumimoji="0" lang="zh-CN" altLang="en-US" sz="3600" b="0" i="0" u="none" strike="noStrike" kern="0" cap="none" spc="0" normalizeH="0" baseline="0" noProof="0" dirty="0">
                <a:ln>
                  <a:noFill/>
                </a:ln>
                <a:solidFill>
                  <a:srgbClr val="A5A5A5"/>
                </a:solidFill>
                <a:effectLst/>
                <a:uLnTx/>
                <a:uFillTx/>
                <a:latin typeface="微软雅黑" panose="020B0503020204020204" pitchFamily="34" charset="-122"/>
                <a:ea typeface="微软雅黑" panose="020B0503020204020204" pitchFamily="34" charset="-122"/>
                <a:cs typeface="Arial"/>
              </a:endParaRPr>
            </a:p>
          </p:txBody>
        </p:sp>
        <p:sp>
          <p:nvSpPr>
            <p:cNvPr id="72" name="MH_SubTitle_3">
              <a:extLst>
                <a:ext uri="{FF2B5EF4-FFF2-40B4-BE49-F238E27FC236}">
                  <a16:creationId xmlns:a16="http://schemas.microsoft.com/office/drawing/2014/main" id="{1DE611FC-665B-426F-B33F-E5FA10C7964A}"/>
                </a:ext>
              </a:extLst>
            </p:cNvPr>
            <p:cNvSpPr txBox="1">
              <a:spLocks noChangeArrowheads="1"/>
            </p:cNvSpPr>
            <p:nvPr>
              <p:custDataLst>
                <p:tags r:id="rId14"/>
              </p:custDataLst>
            </p:nvPr>
          </p:nvSpPr>
          <p:spPr bwMode="auto">
            <a:xfrm>
              <a:off x="3795714" y="4745671"/>
              <a:ext cx="176449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1999</a:t>
              </a:r>
              <a:r>
                <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年，美国最大风险投资机构之一</a:t>
              </a:r>
              <a:r>
                <a:rPr kumimoji="0" lang="en-US" altLang="zh-CN"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NEA</a:t>
              </a:r>
              <a:r>
                <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对</a:t>
              </a:r>
              <a:r>
                <a:rPr kumimoji="0" lang="en-US" altLang="zh-CN" sz="1600" b="0" i="0" u="none" strike="noStrike" kern="0" cap="none" spc="0" normalizeH="0" baseline="0" noProof="0" dirty="0" smtClean="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WebEx</a:t>
              </a:r>
              <a:r>
                <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进行投资</a:t>
              </a:r>
            </a:p>
          </p:txBody>
        </p:sp>
        <p:sp>
          <p:nvSpPr>
            <p:cNvPr id="73" name="MH_Other_12">
              <a:extLst>
                <a:ext uri="{FF2B5EF4-FFF2-40B4-BE49-F238E27FC236}">
                  <a16:creationId xmlns:a16="http://schemas.microsoft.com/office/drawing/2014/main" id="{7400CFA2-3CC9-43CC-BC2F-A8C180EEEFAE}"/>
                </a:ext>
              </a:extLst>
            </p:cNvPr>
            <p:cNvSpPr txBox="1">
              <a:spLocks noChangeArrowheads="1"/>
            </p:cNvSpPr>
            <p:nvPr>
              <p:custDataLst>
                <p:tags r:id="rId15"/>
              </p:custDataLst>
            </p:nvPr>
          </p:nvSpPr>
          <p:spPr bwMode="auto">
            <a:xfrm>
              <a:off x="3203558" y="4648200"/>
              <a:ext cx="65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3FA692">
                      <a:lumMod val="100000"/>
                    </a:srgbClr>
                  </a:solidFill>
                  <a:effectLst/>
                  <a:uLnTx/>
                  <a:uFillTx/>
                  <a:latin typeface="微软雅黑" panose="020B0503020204020204" pitchFamily="34" charset="-122"/>
                  <a:ea typeface="微软雅黑" panose="020B0503020204020204" pitchFamily="34" charset="-122"/>
                  <a:cs typeface="Arial"/>
                </a:rPr>
                <a:t>02</a:t>
              </a:r>
              <a:endParaRPr kumimoji="0" lang="zh-CN" altLang="en-US" sz="3600" b="0" i="0" u="none" strike="noStrike" kern="0" cap="none" spc="0" normalizeH="0" baseline="0" noProof="0" dirty="0">
                <a:ln>
                  <a:noFill/>
                </a:ln>
                <a:solidFill>
                  <a:srgbClr val="3FA692">
                    <a:lumMod val="100000"/>
                  </a:srgbClr>
                </a:solidFill>
                <a:effectLst/>
                <a:uLnTx/>
                <a:uFillTx/>
                <a:latin typeface="微软雅黑" panose="020B0503020204020204" pitchFamily="34" charset="-122"/>
                <a:ea typeface="微软雅黑" panose="020B0503020204020204" pitchFamily="34" charset="-122"/>
                <a:cs typeface="Arial"/>
              </a:endParaRPr>
            </a:p>
          </p:txBody>
        </p:sp>
        <p:sp>
          <p:nvSpPr>
            <p:cNvPr id="74" name="MH_SubTitle_4">
              <a:extLst>
                <a:ext uri="{FF2B5EF4-FFF2-40B4-BE49-F238E27FC236}">
                  <a16:creationId xmlns:a16="http://schemas.microsoft.com/office/drawing/2014/main" id="{F1CB948D-9829-46F0-BCCA-CDBF1F3B98A4}"/>
                </a:ext>
              </a:extLst>
            </p:cNvPr>
            <p:cNvSpPr txBox="1">
              <a:spLocks noChangeArrowheads="1"/>
            </p:cNvSpPr>
            <p:nvPr>
              <p:custDataLst>
                <p:tags r:id="rId16"/>
              </p:custDataLst>
            </p:nvPr>
          </p:nvSpPr>
          <p:spPr bwMode="auto">
            <a:xfrm>
              <a:off x="2198173" y="3440785"/>
              <a:ext cx="1551504"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1996</a:t>
              </a:r>
              <a:r>
                <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年，朱敏先生在美国硅谷创立</a:t>
              </a:r>
              <a:r>
                <a:rPr kumimoji="0" lang="en-US" altLang="zh-CN" sz="1600" b="0" i="0" u="none" strike="noStrike" kern="0" cap="none" spc="0" normalizeH="0" baseline="0" noProof="0" dirty="0" smtClean="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rPr>
                <a:t>WebEx</a:t>
              </a:r>
              <a:endParaRPr kumimoji="0" lang="zh-CN" altLang="en-US" sz="1600" b="0" i="0" u="none" strike="noStrike" kern="0" cap="none" spc="0" normalizeH="0" baseline="0" noProof="0" dirty="0">
                <a:ln>
                  <a:noFill/>
                </a:ln>
                <a:solidFill>
                  <a:prstClr val="black">
                    <a:lumMod val="85000"/>
                  </a:prstClr>
                </a:solidFill>
                <a:effectLst/>
                <a:uLnTx/>
                <a:uFillTx/>
                <a:latin typeface="微软雅黑" panose="020B0503020204020204" pitchFamily="34" charset="-122"/>
                <a:ea typeface="微软雅黑" panose="020B0503020204020204" pitchFamily="34" charset="-122"/>
                <a:cs typeface="Arial"/>
              </a:endParaRPr>
            </a:p>
          </p:txBody>
        </p:sp>
        <p:sp>
          <p:nvSpPr>
            <p:cNvPr id="75" name="MH_Other_13">
              <a:extLst>
                <a:ext uri="{FF2B5EF4-FFF2-40B4-BE49-F238E27FC236}">
                  <a16:creationId xmlns:a16="http://schemas.microsoft.com/office/drawing/2014/main" id="{4A1412E6-1B6C-4574-831D-CA6C2178D04E}"/>
                </a:ext>
              </a:extLst>
            </p:cNvPr>
            <p:cNvSpPr txBox="1">
              <a:spLocks noChangeArrowheads="1"/>
            </p:cNvSpPr>
            <p:nvPr>
              <p:custDataLst>
                <p:tags r:id="rId17"/>
              </p:custDataLst>
            </p:nvPr>
          </p:nvSpPr>
          <p:spPr bwMode="auto">
            <a:xfrm>
              <a:off x="1673225" y="3372068"/>
              <a:ext cx="652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5B9BD5"/>
                  </a:solidFill>
                  <a:effectLst/>
                  <a:uLnTx/>
                  <a:uFillTx/>
                  <a:latin typeface="微软雅黑" panose="020B0503020204020204" pitchFamily="34" charset="-122"/>
                  <a:ea typeface="微软雅黑" panose="020B0503020204020204" pitchFamily="34" charset="-122"/>
                  <a:cs typeface="Arial"/>
                </a:rPr>
                <a:t>01</a:t>
              </a:r>
              <a:endParaRPr kumimoji="0" lang="zh-CN" altLang="en-US" sz="3600" b="0" i="0" u="none" strike="noStrike" kern="0" cap="none" spc="0" normalizeH="0" baseline="0" noProof="0" dirty="0">
                <a:ln>
                  <a:noFill/>
                </a:ln>
                <a:solidFill>
                  <a:srgbClr val="5B9BD5"/>
                </a:solidFill>
                <a:effectLst/>
                <a:uLnTx/>
                <a:uFillTx/>
                <a:latin typeface="微软雅黑" panose="020B0503020204020204" pitchFamily="34" charset="-122"/>
                <a:ea typeface="微软雅黑" panose="020B0503020204020204" pitchFamily="34" charset="-122"/>
                <a:cs typeface="Arial"/>
              </a:endParaRPr>
            </a:p>
          </p:txBody>
        </p:sp>
        <p:sp>
          <p:nvSpPr>
            <p:cNvPr id="76" name="MH_Other_14">
              <a:extLst>
                <a:ext uri="{FF2B5EF4-FFF2-40B4-BE49-F238E27FC236}">
                  <a16:creationId xmlns:a16="http://schemas.microsoft.com/office/drawing/2014/main" id="{C722869B-F294-49D9-B816-1003066C37BE}"/>
                </a:ext>
              </a:extLst>
            </p:cNvPr>
            <p:cNvSpPr>
              <a:spLocks noChangeAspect="1" noEditPoints="1"/>
            </p:cNvSpPr>
            <p:nvPr>
              <p:custDataLst>
                <p:tags r:id="rId18"/>
              </p:custDataLst>
            </p:nvPr>
          </p:nvSpPr>
          <p:spPr bwMode="auto">
            <a:xfrm>
              <a:off x="7104063" y="2362201"/>
              <a:ext cx="373062" cy="377825"/>
            </a:xfrm>
            <a:custGeom>
              <a:avLst/>
              <a:gdLst>
                <a:gd name="T0" fmla="*/ 82175016 w 92"/>
                <a:gd name="T1" fmla="*/ 1188909647 h 93"/>
                <a:gd name="T2" fmla="*/ 65740012 w 92"/>
                <a:gd name="T3" fmla="*/ 1188909647 h 93"/>
                <a:gd name="T4" fmla="*/ 0 w 92"/>
                <a:gd name="T5" fmla="*/ 1205424255 h 93"/>
                <a:gd name="T6" fmla="*/ 0 w 92"/>
                <a:gd name="T7" fmla="*/ 1535675806 h 93"/>
                <a:gd name="T8" fmla="*/ 328691952 w 92"/>
                <a:gd name="T9" fmla="*/ 1535675806 h 93"/>
                <a:gd name="T10" fmla="*/ 328691952 w 92"/>
                <a:gd name="T11" fmla="*/ 1469625496 h 93"/>
                <a:gd name="T12" fmla="*/ 328691952 w 92"/>
                <a:gd name="T13" fmla="*/ 1453110887 h 93"/>
                <a:gd name="T14" fmla="*/ 246520992 w 92"/>
                <a:gd name="T15" fmla="*/ 1271474566 h 93"/>
                <a:gd name="T16" fmla="*/ 82175016 w 92"/>
                <a:gd name="T17" fmla="*/ 1188909647 h 93"/>
                <a:gd name="T18" fmla="*/ 0 w 92"/>
                <a:gd name="T19" fmla="*/ 594456855 h 93"/>
                <a:gd name="T20" fmla="*/ 0 w 92"/>
                <a:gd name="T21" fmla="*/ 825632940 h 93"/>
                <a:gd name="T22" fmla="*/ 690253910 w 92"/>
                <a:gd name="T23" fmla="*/ 1535675806 h 93"/>
                <a:gd name="T24" fmla="*/ 936774902 w 92"/>
                <a:gd name="T25" fmla="*/ 1535675806 h 93"/>
                <a:gd name="T26" fmla="*/ 640952956 w 92"/>
                <a:gd name="T27" fmla="*/ 875168642 h 93"/>
                <a:gd name="T28" fmla="*/ 0 w 92"/>
                <a:gd name="T29" fmla="*/ 594456855 h 93"/>
                <a:gd name="T30" fmla="*/ 0 w 92"/>
                <a:gd name="T31" fmla="*/ 0 h 93"/>
                <a:gd name="T32" fmla="*/ 0 w 92"/>
                <a:gd name="T33" fmla="*/ 231176086 h 93"/>
                <a:gd name="T34" fmla="*/ 1281901857 w 92"/>
                <a:gd name="T35" fmla="*/ 1535675806 h 93"/>
                <a:gd name="T36" fmla="*/ 1511987846 w 92"/>
                <a:gd name="T37" fmla="*/ 1535675806 h 93"/>
                <a:gd name="T38" fmla="*/ 1068250872 w 92"/>
                <a:gd name="T39" fmla="*/ 462352172 h 93"/>
                <a:gd name="T40" fmla="*/ 0 w 92"/>
                <a:gd name="T41" fmla="*/ 0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93">
                  <a:moveTo>
                    <a:pt x="5" y="72"/>
                  </a:moveTo>
                  <a:cubicBezTo>
                    <a:pt x="4" y="72"/>
                    <a:pt x="4" y="72"/>
                    <a:pt x="4" y="72"/>
                  </a:cubicBezTo>
                  <a:cubicBezTo>
                    <a:pt x="3" y="72"/>
                    <a:pt x="1" y="73"/>
                    <a:pt x="0" y="73"/>
                  </a:cubicBezTo>
                  <a:cubicBezTo>
                    <a:pt x="0" y="93"/>
                    <a:pt x="0" y="93"/>
                    <a:pt x="0" y="93"/>
                  </a:cubicBezTo>
                  <a:cubicBezTo>
                    <a:pt x="20" y="93"/>
                    <a:pt x="20" y="93"/>
                    <a:pt x="20" y="93"/>
                  </a:cubicBezTo>
                  <a:cubicBezTo>
                    <a:pt x="20" y="92"/>
                    <a:pt x="20" y="90"/>
                    <a:pt x="20" y="89"/>
                  </a:cubicBezTo>
                  <a:cubicBezTo>
                    <a:pt x="20" y="88"/>
                    <a:pt x="20" y="88"/>
                    <a:pt x="20" y="88"/>
                  </a:cubicBezTo>
                  <a:cubicBezTo>
                    <a:pt x="20" y="83"/>
                    <a:pt x="18" y="80"/>
                    <a:pt x="15" y="77"/>
                  </a:cubicBezTo>
                  <a:cubicBezTo>
                    <a:pt x="13" y="74"/>
                    <a:pt x="9" y="73"/>
                    <a:pt x="5" y="72"/>
                  </a:cubicBezTo>
                  <a:moveTo>
                    <a:pt x="0" y="36"/>
                  </a:moveTo>
                  <a:cubicBezTo>
                    <a:pt x="0" y="50"/>
                    <a:pt x="0" y="50"/>
                    <a:pt x="0" y="50"/>
                  </a:cubicBezTo>
                  <a:cubicBezTo>
                    <a:pt x="23" y="51"/>
                    <a:pt x="41" y="70"/>
                    <a:pt x="42" y="93"/>
                  </a:cubicBezTo>
                  <a:cubicBezTo>
                    <a:pt x="57" y="93"/>
                    <a:pt x="57" y="93"/>
                    <a:pt x="57" y="93"/>
                  </a:cubicBezTo>
                  <a:cubicBezTo>
                    <a:pt x="56" y="77"/>
                    <a:pt x="50" y="63"/>
                    <a:pt x="39" y="53"/>
                  </a:cubicBezTo>
                  <a:cubicBezTo>
                    <a:pt x="29" y="43"/>
                    <a:pt x="15" y="36"/>
                    <a:pt x="0" y="36"/>
                  </a:cubicBezTo>
                  <a:moveTo>
                    <a:pt x="0" y="0"/>
                  </a:moveTo>
                  <a:cubicBezTo>
                    <a:pt x="0" y="14"/>
                    <a:pt x="0" y="14"/>
                    <a:pt x="0" y="14"/>
                  </a:cubicBezTo>
                  <a:cubicBezTo>
                    <a:pt x="43" y="15"/>
                    <a:pt x="77" y="50"/>
                    <a:pt x="78" y="93"/>
                  </a:cubicBezTo>
                  <a:cubicBezTo>
                    <a:pt x="92" y="93"/>
                    <a:pt x="92" y="93"/>
                    <a:pt x="92" y="93"/>
                  </a:cubicBezTo>
                  <a:cubicBezTo>
                    <a:pt x="92" y="68"/>
                    <a:pt x="81" y="45"/>
                    <a:pt x="65" y="28"/>
                  </a:cubicBezTo>
                  <a:cubicBezTo>
                    <a:pt x="48" y="11"/>
                    <a:pt x="25" y="1"/>
                    <a:pt x="0" y="0"/>
                  </a:cubicBezTo>
                </a:path>
              </a:pathLst>
            </a:custGeom>
            <a:solidFill>
              <a:srgbClr val="FFFFFF"/>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77" name="MH_Other_15">
              <a:extLst>
                <a:ext uri="{FF2B5EF4-FFF2-40B4-BE49-F238E27FC236}">
                  <a16:creationId xmlns:a16="http://schemas.microsoft.com/office/drawing/2014/main" id="{891ABE5A-B269-4226-A7D5-5E954C790CC2}"/>
                </a:ext>
              </a:extLst>
            </p:cNvPr>
            <p:cNvSpPr>
              <a:spLocks noChangeAspect="1" noEditPoints="1"/>
            </p:cNvSpPr>
            <p:nvPr>
              <p:custDataLst>
                <p:tags r:id="rId19"/>
              </p:custDataLst>
            </p:nvPr>
          </p:nvSpPr>
          <p:spPr bwMode="auto">
            <a:xfrm>
              <a:off x="5661026" y="2984501"/>
              <a:ext cx="373063" cy="379413"/>
            </a:xfrm>
            <a:custGeom>
              <a:avLst/>
              <a:gdLst>
                <a:gd name="T0" fmla="*/ 760008248 w 104"/>
                <a:gd name="T1" fmla="*/ 598388503 h 105"/>
                <a:gd name="T2" fmla="*/ 760008248 w 104"/>
                <a:gd name="T3" fmla="*/ 299194251 h 105"/>
                <a:gd name="T4" fmla="*/ 592546007 w 104"/>
                <a:gd name="T5" fmla="*/ 299194251 h 105"/>
                <a:gd name="T6" fmla="*/ 592546007 w 104"/>
                <a:gd name="T7" fmla="*/ 598388503 h 105"/>
                <a:gd name="T8" fmla="*/ 309154438 w 104"/>
                <a:gd name="T9" fmla="*/ 598388503 h 105"/>
                <a:gd name="T10" fmla="*/ 309154438 w 104"/>
                <a:gd name="T11" fmla="*/ 767498297 h 105"/>
                <a:gd name="T12" fmla="*/ 592546007 w 104"/>
                <a:gd name="T13" fmla="*/ 767498297 h 105"/>
                <a:gd name="T14" fmla="*/ 592546007 w 104"/>
                <a:gd name="T15" fmla="*/ 1066692549 h 105"/>
                <a:gd name="T16" fmla="*/ 760008248 w 104"/>
                <a:gd name="T17" fmla="*/ 1066692549 h 105"/>
                <a:gd name="T18" fmla="*/ 760008248 w 104"/>
                <a:gd name="T19" fmla="*/ 767498297 h 105"/>
                <a:gd name="T20" fmla="*/ 1043399817 w 104"/>
                <a:gd name="T21" fmla="*/ 767498297 h 105"/>
                <a:gd name="T22" fmla="*/ 1043399817 w 104"/>
                <a:gd name="T23" fmla="*/ 598388503 h 105"/>
                <a:gd name="T24" fmla="*/ 760008248 w 104"/>
                <a:gd name="T25" fmla="*/ 598388503 h 105"/>
                <a:gd name="T26" fmla="*/ 669838204 w 104"/>
                <a:gd name="T27" fmla="*/ 0 h 105"/>
                <a:gd name="T28" fmla="*/ 0 w 104"/>
                <a:gd name="T29" fmla="*/ 689447623 h 105"/>
                <a:gd name="T30" fmla="*/ 669838204 w 104"/>
                <a:gd name="T31" fmla="*/ 1365886800 h 105"/>
                <a:gd name="T32" fmla="*/ 1339672820 w 104"/>
                <a:gd name="T33" fmla="*/ 689447623 h 105"/>
                <a:gd name="T34" fmla="*/ 669838204 w 104"/>
                <a:gd name="T35" fmla="*/ 0 h 105"/>
                <a:gd name="T36" fmla="*/ 669838204 w 104"/>
                <a:gd name="T37" fmla="*/ 1209785451 h 105"/>
                <a:gd name="T38" fmla="*/ 154577219 w 104"/>
                <a:gd name="T39" fmla="*/ 689447623 h 105"/>
                <a:gd name="T40" fmla="*/ 669838204 w 104"/>
                <a:gd name="T41" fmla="*/ 156101349 h 105"/>
                <a:gd name="T42" fmla="*/ 1197977036 w 104"/>
                <a:gd name="T43" fmla="*/ 689447623 h 105"/>
                <a:gd name="T44" fmla="*/ 669838204 w 104"/>
                <a:gd name="T45" fmla="*/ 1209785451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rgbClr val="FFFFFF"/>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78" name="MH_Other_16">
              <a:extLst>
                <a:ext uri="{FF2B5EF4-FFF2-40B4-BE49-F238E27FC236}">
                  <a16:creationId xmlns:a16="http://schemas.microsoft.com/office/drawing/2014/main" id="{9E37864C-C1FA-456B-B28C-B089675DF0EE}"/>
                </a:ext>
              </a:extLst>
            </p:cNvPr>
            <p:cNvSpPr>
              <a:spLocks noChangeAspect="1" noEditPoints="1"/>
            </p:cNvSpPr>
            <p:nvPr>
              <p:custDataLst>
                <p:tags r:id="rId20"/>
              </p:custDataLst>
            </p:nvPr>
          </p:nvSpPr>
          <p:spPr bwMode="auto">
            <a:xfrm>
              <a:off x="4795839" y="3263901"/>
              <a:ext cx="420687" cy="377825"/>
            </a:xfrm>
            <a:custGeom>
              <a:avLst/>
              <a:gdLst>
                <a:gd name="T0" fmla="*/ 340489814 w 254"/>
                <a:gd name="T1" fmla="*/ 445069564 h 228"/>
                <a:gd name="T2" fmla="*/ 288318001 w 254"/>
                <a:gd name="T3" fmla="*/ 445069564 h 228"/>
                <a:gd name="T4" fmla="*/ 288318001 w 254"/>
                <a:gd name="T5" fmla="*/ 489026520 h 228"/>
                <a:gd name="T6" fmla="*/ 340489814 w 254"/>
                <a:gd name="T7" fmla="*/ 489026520 h 228"/>
                <a:gd name="T8" fmla="*/ 340489814 w 254"/>
                <a:gd name="T9" fmla="*/ 445069564 h 228"/>
                <a:gd name="T10" fmla="*/ 118072266 w 254"/>
                <a:gd name="T11" fmla="*/ 299461112 h 228"/>
                <a:gd name="T12" fmla="*/ 354218454 w 254"/>
                <a:gd name="T13" fmla="*/ 71430468 h 228"/>
                <a:gd name="T14" fmla="*/ 582126464 w 254"/>
                <a:gd name="T15" fmla="*/ 299461112 h 228"/>
                <a:gd name="T16" fmla="*/ 151023321 w 254"/>
                <a:gd name="T17" fmla="*/ 299461112 h 228"/>
                <a:gd name="T18" fmla="*/ 118072266 w 254"/>
                <a:gd name="T19" fmla="*/ 299461112 h 228"/>
                <a:gd name="T20" fmla="*/ 354218454 w 254"/>
                <a:gd name="T21" fmla="*/ 0 h 228"/>
                <a:gd name="T22" fmla="*/ 332251636 w 254"/>
                <a:gd name="T23" fmla="*/ 19230961 h 228"/>
                <a:gd name="T24" fmla="*/ 41187576 w 254"/>
                <a:gd name="T25" fmla="*/ 307702006 h 228"/>
                <a:gd name="T26" fmla="*/ 0 w 254"/>
                <a:gd name="T27" fmla="*/ 351660619 h 228"/>
                <a:gd name="T28" fmla="*/ 145531202 w 254"/>
                <a:gd name="T29" fmla="*/ 351660619 h 228"/>
                <a:gd name="T30" fmla="*/ 145531202 w 254"/>
                <a:gd name="T31" fmla="*/ 626394079 h 228"/>
                <a:gd name="T32" fmla="*/ 189466494 w 254"/>
                <a:gd name="T33" fmla="*/ 626394079 h 228"/>
                <a:gd name="T34" fmla="*/ 189466494 w 254"/>
                <a:gd name="T35" fmla="*/ 351660619 h 228"/>
                <a:gd name="T36" fmla="*/ 497005253 w 254"/>
                <a:gd name="T37" fmla="*/ 351660619 h 228"/>
                <a:gd name="T38" fmla="*/ 497005253 w 254"/>
                <a:gd name="T39" fmla="*/ 626394079 h 228"/>
                <a:gd name="T40" fmla="*/ 540938888 w 254"/>
                <a:gd name="T41" fmla="*/ 626394079 h 228"/>
                <a:gd name="T42" fmla="*/ 540938888 w 254"/>
                <a:gd name="T43" fmla="*/ 351660619 h 228"/>
                <a:gd name="T44" fmla="*/ 697454327 w 254"/>
                <a:gd name="T45" fmla="*/ 351660619 h 228"/>
                <a:gd name="T46" fmla="*/ 659011154 w 254"/>
                <a:gd name="T47" fmla="*/ 307702006 h 228"/>
                <a:gd name="T48" fmla="*/ 664503273 w 254"/>
                <a:gd name="T49" fmla="*/ 299461112 h 228"/>
                <a:gd name="T50" fmla="*/ 659011154 w 254"/>
                <a:gd name="T51" fmla="*/ 307702006 h 228"/>
                <a:gd name="T52" fmla="*/ 365202691 w 254"/>
                <a:gd name="T53" fmla="*/ 19230961 h 228"/>
                <a:gd name="T54" fmla="*/ 354218454 w 254"/>
                <a:gd name="T55" fmla="*/ 0 h 2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4" h="228">
                  <a:moveTo>
                    <a:pt x="124" y="162"/>
                  </a:moveTo>
                  <a:lnTo>
                    <a:pt x="105" y="162"/>
                  </a:lnTo>
                  <a:lnTo>
                    <a:pt x="105" y="178"/>
                  </a:lnTo>
                  <a:lnTo>
                    <a:pt x="124" y="178"/>
                  </a:lnTo>
                  <a:lnTo>
                    <a:pt x="124" y="162"/>
                  </a:lnTo>
                  <a:close/>
                  <a:moveTo>
                    <a:pt x="43" y="109"/>
                  </a:moveTo>
                  <a:lnTo>
                    <a:pt x="129" y="26"/>
                  </a:lnTo>
                  <a:lnTo>
                    <a:pt x="212" y="109"/>
                  </a:lnTo>
                  <a:lnTo>
                    <a:pt x="55" y="109"/>
                  </a:lnTo>
                  <a:lnTo>
                    <a:pt x="43" y="109"/>
                  </a:lnTo>
                  <a:close/>
                  <a:moveTo>
                    <a:pt x="129" y="0"/>
                  </a:moveTo>
                  <a:lnTo>
                    <a:pt x="121" y="7"/>
                  </a:lnTo>
                  <a:lnTo>
                    <a:pt x="15" y="112"/>
                  </a:lnTo>
                  <a:lnTo>
                    <a:pt x="0" y="128"/>
                  </a:lnTo>
                  <a:lnTo>
                    <a:pt x="53" y="128"/>
                  </a:lnTo>
                  <a:lnTo>
                    <a:pt x="53" y="228"/>
                  </a:lnTo>
                  <a:lnTo>
                    <a:pt x="69" y="228"/>
                  </a:lnTo>
                  <a:lnTo>
                    <a:pt x="69" y="128"/>
                  </a:lnTo>
                  <a:lnTo>
                    <a:pt x="181" y="128"/>
                  </a:lnTo>
                  <a:lnTo>
                    <a:pt x="181" y="228"/>
                  </a:lnTo>
                  <a:lnTo>
                    <a:pt x="197" y="228"/>
                  </a:lnTo>
                  <a:lnTo>
                    <a:pt x="197" y="128"/>
                  </a:lnTo>
                  <a:lnTo>
                    <a:pt x="254" y="128"/>
                  </a:lnTo>
                  <a:lnTo>
                    <a:pt x="240" y="112"/>
                  </a:lnTo>
                  <a:lnTo>
                    <a:pt x="242" y="109"/>
                  </a:lnTo>
                  <a:lnTo>
                    <a:pt x="240" y="112"/>
                  </a:lnTo>
                  <a:lnTo>
                    <a:pt x="133" y="7"/>
                  </a:lnTo>
                  <a:lnTo>
                    <a:pt x="129" y="0"/>
                  </a:lnTo>
                  <a:close/>
                </a:path>
              </a:pathLst>
            </a:custGeom>
            <a:solidFill>
              <a:srgbClr val="FFFFFF"/>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
          <p:nvSpPr>
            <p:cNvPr id="79" name="MH_Other_17">
              <a:extLst>
                <a:ext uri="{FF2B5EF4-FFF2-40B4-BE49-F238E27FC236}">
                  <a16:creationId xmlns:a16="http://schemas.microsoft.com/office/drawing/2014/main" id="{92EE4867-C743-4861-89F5-A1024BE60980}"/>
                </a:ext>
              </a:extLst>
            </p:cNvPr>
            <p:cNvSpPr>
              <a:spLocks noEditPoints="1"/>
            </p:cNvSpPr>
            <p:nvPr>
              <p:custDataLst>
                <p:tags r:id="rId21"/>
              </p:custDataLst>
            </p:nvPr>
          </p:nvSpPr>
          <p:spPr bwMode="auto">
            <a:xfrm>
              <a:off x="6315075" y="2635251"/>
              <a:ext cx="458788" cy="404813"/>
            </a:xfrm>
            <a:custGeom>
              <a:avLst/>
              <a:gdLst>
                <a:gd name="T0" fmla="*/ 859525273 w 245"/>
                <a:gd name="T1" fmla="*/ 848274759 h 186"/>
                <a:gd name="T2" fmla="*/ 0 w 245"/>
                <a:gd name="T3" fmla="*/ 848274759 h 186"/>
                <a:gd name="T4" fmla="*/ 0 w 245"/>
                <a:gd name="T5" fmla="*/ 881447661 h 186"/>
                <a:gd name="T6" fmla="*/ 859525273 w 245"/>
                <a:gd name="T7" fmla="*/ 881447661 h 186"/>
                <a:gd name="T8" fmla="*/ 859525273 w 245"/>
                <a:gd name="T9" fmla="*/ 848274759 h 186"/>
                <a:gd name="T10" fmla="*/ 52623920 w 245"/>
                <a:gd name="T11" fmla="*/ 440723831 h 186"/>
                <a:gd name="T12" fmla="*/ 52623920 w 245"/>
                <a:gd name="T13" fmla="*/ 758234337 h 186"/>
                <a:gd name="T14" fmla="*/ 242069657 w 245"/>
                <a:gd name="T15" fmla="*/ 758234337 h 186"/>
                <a:gd name="T16" fmla="*/ 242069657 w 245"/>
                <a:gd name="T17" fmla="*/ 440723831 h 186"/>
                <a:gd name="T18" fmla="*/ 52623920 w 245"/>
                <a:gd name="T19" fmla="*/ 440723831 h 186"/>
                <a:gd name="T20" fmla="*/ 526239199 w 245"/>
                <a:gd name="T21" fmla="*/ 284337604 h 186"/>
                <a:gd name="T22" fmla="*/ 343810109 w 245"/>
                <a:gd name="T23" fmla="*/ 284337604 h 186"/>
                <a:gd name="T24" fmla="*/ 343810109 w 245"/>
                <a:gd name="T25" fmla="*/ 758234337 h 186"/>
                <a:gd name="T26" fmla="*/ 526239199 w 245"/>
                <a:gd name="T27" fmla="*/ 758234337 h 186"/>
                <a:gd name="T28" fmla="*/ 526239199 w 245"/>
                <a:gd name="T29" fmla="*/ 284337604 h 186"/>
                <a:gd name="T30" fmla="*/ 810408741 w 245"/>
                <a:gd name="T31" fmla="*/ 0 h 186"/>
                <a:gd name="T32" fmla="*/ 617455616 w 245"/>
                <a:gd name="T33" fmla="*/ 0 h 186"/>
                <a:gd name="T34" fmla="*/ 617455616 w 245"/>
                <a:gd name="T35" fmla="*/ 758234337 h 186"/>
                <a:gd name="T36" fmla="*/ 810408741 w 245"/>
                <a:gd name="T37" fmla="*/ 758234337 h 186"/>
                <a:gd name="T38" fmla="*/ 810408741 w 245"/>
                <a:gd name="T39" fmla="*/ 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5" h="186">
                  <a:moveTo>
                    <a:pt x="245" y="179"/>
                  </a:moveTo>
                  <a:lnTo>
                    <a:pt x="0" y="179"/>
                  </a:lnTo>
                  <a:lnTo>
                    <a:pt x="0" y="186"/>
                  </a:lnTo>
                  <a:lnTo>
                    <a:pt x="245" y="186"/>
                  </a:lnTo>
                  <a:lnTo>
                    <a:pt x="245" y="179"/>
                  </a:lnTo>
                  <a:close/>
                  <a:moveTo>
                    <a:pt x="15" y="93"/>
                  </a:moveTo>
                  <a:lnTo>
                    <a:pt x="15" y="160"/>
                  </a:lnTo>
                  <a:lnTo>
                    <a:pt x="69" y="160"/>
                  </a:lnTo>
                  <a:lnTo>
                    <a:pt x="69" y="93"/>
                  </a:lnTo>
                  <a:lnTo>
                    <a:pt x="15" y="93"/>
                  </a:lnTo>
                  <a:close/>
                  <a:moveTo>
                    <a:pt x="150" y="60"/>
                  </a:moveTo>
                  <a:lnTo>
                    <a:pt x="98" y="60"/>
                  </a:lnTo>
                  <a:lnTo>
                    <a:pt x="98" y="160"/>
                  </a:lnTo>
                  <a:lnTo>
                    <a:pt x="150" y="160"/>
                  </a:lnTo>
                  <a:lnTo>
                    <a:pt x="150" y="60"/>
                  </a:lnTo>
                  <a:close/>
                  <a:moveTo>
                    <a:pt x="231" y="0"/>
                  </a:moveTo>
                  <a:lnTo>
                    <a:pt x="176" y="0"/>
                  </a:lnTo>
                  <a:lnTo>
                    <a:pt x="176" y="160"/>
                  </a:lnTo>
                  <a:lnTo>
                    <a:pt x="231" y="160"/>
                  </a:lnTo>
                  <a:lnTo>
                    <a:pt x="231" y="0"/>
                  </a:lnTo>
                  <a:close/>
                </a:path>
              </a:pathLst>
            </a:custGeom>
            <a:solidFill>
              <a:srgbClr val="FFFFFF"/>
            </a:solidFill>
            <a:ln>
              <a:noFill/>
            </a:ln>
          </p:spPr>
          <p:txBody>
            <a:bodyPr lIns="68580" tIns="34290" rIns="68580" bIns="342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grpSp>
      <p:pic>
        <p:nvPicPr>
          <p:cNvPr id="80" name="Picture 2" descr="http://1834.img.pp.sohu.com.cn/images/blog/2010/2/5/4/1/1274b832938g213.jpg">
            <a:extLst>
              <a:ext uri="{FF2B5EF4-FFF2-40B4-BE49-F238E27FC236}">
                <a16:creationId xmlns:a16="http://schemas.microsoft.com/office/drawing/2014/main" id="{911AEF1C-AE55-426D-9DA6-B09843A3330E}"/>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6826" r="5941"/>
          <a:stretch/>
        </p:blipFill>
        <p:spPr bwMode="auto">
          <a:xfrm>
            <a:off x="455684" y="2282570"/>
            <a:ext cx="2784256" cy="74749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http://www.tucoo.com/logo/logo_eps020/images/NASDAQ.png">
            <a:extLst>
              <a:ext uri="{FF2B5EF4-FFF2-40B4-BE49-F238E27FC236}">
                <a16:creationId xmlns:a16="http://schemas.microsoft.com/office/drawing/2014/main" id="{59D63342-5531-4803-8FFD-C07987043F9E}"/>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40119" b="40594"/>
          <a:stretch/>
        </p:blipFill>
        <p:spPr bwMode="auto">
          <a:xfrm>
            <a:off x="4493868" y="971325"/>
            <a:ext cx="1693684" cy="32667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3">
            <a:extLst>
              <a:ext uri="{FF2B5EF4-FFF2-40B4-BE49-F238E27FC236}">
                <a16:creationId xmlns:a16="http://schemas.microsoft.com/office/drawing/2014/main" id="{DCF94972-A519-4F96-A48B-4D1CD32875A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488585" y="5166414"/>
            <a:ext cx="1108192" cy="400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矩形 82">
            <a:extLst>
              <a:ext uri="{FF2B5EF4-FFF2-40B4-BE49-F238E27FC236}">
                <a16:creationId xmlns:a16="http://schemas.microsoft.com/office/drawing/2014/main" id="{CB5F582A-0E7A-41A6-BD88-BBED8862B7C6}"/>
              </a:ext>
            </a:extLst>
          </p:cNvPr>
          <p:cNvSpPr/>
          <p:nvPr/>
        </p:nvSpPr>
        <p:spPr bwMode="auto">
          <a:xfrm>
            <a:off x="7781326" y="1051482"/>
            <a:ext cx="4208222" cy="1126402"/>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w="12700" cmpd="sng">
                  <a:solidFill>
                    <a:srgbClr val="FFFFFF"/>
                  </a:solidFill>
                  <a:prstDash val="solid"/>
                </a:ln>
                <a:solidFill>
                  <a:srgbClr val="E7E6E6">
                    <a:lumMod val="25000"/>
                  </a:srgbClr>
                </a:solidFill>
                <a:effectLst/>
                <a:uLnTx/>
                <a:uFillTx/>
                <a:latin typeface="微软雅黑" pitchFamily="34" charset="-122"/>
                <a:ea typeface="微软雅黑" pitchFamily="34" charset="-122"/>
                <a:cs typeface="Arial"/>
              </a:rPr>
              <a:t>  三次打败微软</a:t>
            </a:r>
            <a:endParaRPr kumimoji="0" lang="en-US" altLang="zh-CN" sz="2800" b="1" i="0" u="none" strike="noStrike" kern="0" cap="none" spc="0" normalizeH="0" baseline="0" noProof="0" dirty="0">
              <a:ln w="12700" cmpd="sng">
                <a:solidFill>
                  <a:srgbClr val="FFFFFF"/>
                </a:solidFill>
                <a:prstDash val="solid"/>
              </a:ln>
              <a:solidFill>
                <a:srgbClr val="E7E6E6">
                  <a:lumMod val="25000"/>
                </a:srgbClr>
              </a:solidFill>
              <a:effectLst/>
              <a:uLnTx/>
              <a:uFillTx/>
              <a:latin typeface="微软雅黑" pitchFamily="34" charset="-122"/>
              <a:ea typeface="微软雅黑" pitchFamily="34" charset="-122"/>
              <a:cs typeface="Arial"/>
            </a:endParaRPr>
          </a:p>
          <a:p>
            <a:pPr marL="895350" marR="0" lvl="0" indent="-92075"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w="12700" cmpd="sng">
                  <a:solidFill>
                    <a:srgbClr val="FFFFFF"/>
                  </a:solidFill>
                  <a:prstDash val="solid"/>
                </a:ln>
                <a:solidFill>
                  <a:srgbClr val="E7E6E6">
                    <a:lumMod val="25000"/>
                  </a:srgbClr>
                </a:solidFill>
                <a:effectLst/>
                <a:uLnTx/>
                <a:uFillTx/>
                <a:latin typeface="微软雅黑" pitchFamily="34" charset="-122"/>
                <a:ea typeface="微软雅黑" pitchFamily="34" charset="-122"/>
                <a:cs typeface="Arial"/>
              </a:rPr>
              <a:t>形成行业内的主导地位 </a:t>
            </a:r>
            <a:r>
              <a:rPr kumimoji="0" lang="en-US" altLang="zh-CN" sz="2400" b="1" i="0" u="none" strike="noStrike" kern="0" cap="none" spc="0" normalizeH="0" baseline="0" noProof="0" dirty="0">
                <a:ln w="12700" cmpd="sng">
                  <a:solidFill>
                    <a:srgbClr val="FFFFFF"/>
                  </a:solidFill>
                  <a:prstDash val="solid"/>
                </a:ln>
                <a:solidFill>
                  <a:srgbClr val="E7E6E6">
                    <a:lumMod val="25000"/>
                  </a:srgbClr>
                </a:solidFill>
                <a:effectLst/>
                <a:uLnTx/>
                <a:uFillTx/>
                <a:latin typeface="微软雅黑" pitchFamily="34" charset="-122"/>
                <a:ea typeface="微软雅黑" pitchFamily="34" charset="-122"/>
                <a:cs typeface="Arial"/>
              </a:rPr>
              <a:t>!</a:t>
            </a:r>
            <a:endParaRPr kumimoji="0" lang="zh-CN" altLang="en-US" sz="2400" b="1" i="0" u="none" strike="noStrike" kern="0" cap="none" spc="0" normalizeH="0" baseline="0" noProof="0" dirty="0">
              <a:ln w="12700">
                <a:solidFill>
                  <a:prstClr val="black"/>
                </a:solidFill>
              </a:ln>
              <a:solidFill>
                <a:srgbClr val="E7E6E6">
                  <a:lumMod val="25000"/>
                </a:srgbClr>
              </a:solidFill>
              <a:effectLst/>
              <a:uLnTx/>
              <a:uFillTx/>
              <a:latin typeface="微软雅黑" pitchFamily="34" charset="-122"/>
              <a:ea typeface="微软雅黑" pitchFamily="34" charset="-122"/>
              <a:cs typeface="Arial"/>
            </a:endParaRPr>
          </a:p>
        </p:txBody>
      </p:sp>
      <p:pic>
        <p:nvPicPr>
          <p:cNvPr id="84" name="图片 83" descr="图片1.png">
            <a:extLst>
              <a:ext uri="{FF2B5EF4-FFF2-40B4-BE49-F238E27FC236}">
                <a16:creationId xmlns:a16="http://schemas.microsoft.com/office/drawing/2014/main" id="{C2F16F99-EBF8-4BBD-A3D9-CC69A98D2AF0}"/>
              </a:ext>
            </a:extLst>
          </p:cNvPr>
          <p:cNvPicPr>
            <a:picLocks noChangeAspect="1"/>
          </p:cNvPicPr>
          <p:nvPr/>
        </p:nvPicPr>
        <p:blipFill>
          <a:blip r:embed="rId26" cstate="screen"/>
          <a:stretch>
            <a:fillRect/>
          </a:stretch>
        </p:blipFill>
        <p:spPr>
          <a:xfrm>
            <a:off x="263971" y="881454"/>
            <a:ext cx="998954" cy="1309131"/>
          </a:xfrm>
          <a:prstGeom prst="rect">
            <a:avLst/>
          </a:prstGeom>
        </p:spPr>
      </p:pic>
      <p:sp>
        <p:nvSpPr>
          <p:cNvPr id="85" name="文本框 84">
            <a:extLst>
              <a:ext uri="{FF2B5EF4-FFF2-40B4-BE49-F238E27FC236}">
                <a16:creationId xmlns:a16="http://schemas.microsoft.com/office/drawing/2014/main" id="{5FBBD1FD-B88C-42EE-9336-94B6CC08049F}"/>
              </a:ext>
            </a:extLst>
          </p:cNvPr>
          <p:cNvSpPr txBox="1"/>
          <p:nvPr/>
        </p:nvSpPr>
        <p:spPr>
          <a:xfrm>
            <a:off x="315783" y="1996623"/>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rPr>
              <a:t>朱敏先生</a:t>
            </a:r>
          </a:p>
        </p:txBody>
      </p:sp>
      <p:sp>
        <p:nvSpPr>
          <p:cNvPr id="86" name="矩形 85">
            <a:extLst>
              <a:ext uri="{FF2B5EF4-FFF2-40B4-BE49-F238E27FC236}">
                <a16:creationId xmlns:a16="http://schemas.microsoft.com/office/drawing/2014/main" id="{2B7D5E90-A4B4-4069-94BA-42847DACABB1}"/>
              </a:ext>
            </a:extLst>
          </p:cNvPr>
          <p:cNvSpPr/>
          <p:nvPr/>
        </p:nvSpPr>
        <p:spPr>
          <a:xfrm>
            <a:off x="0" y="5792197"/>
            <a:ext cx="12192000" cy="107903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Arial"/>
            </a:endParaRPr>
          </a:p>
        </p:txBody>
      </p:sp>
      <p:sp>
        <p:nvSpPr>
          <p:cNvPr id="87" name="矩形 86">
            <a:extLst>
              <a:ext uri="{FF2B5EF4-FFF2-40B4-BE49-F238E27FC236}">
                <a16:creationId xmlns:a16="http://schemas.microsoft.com/office/drawing/2014/main" id="{792EDC19-0B11-4222-BBCD-8365F8ECA804}"/>
              </a:ext>
            </a:extLst>
          </p:cNvPr>
          <p:cNvSpPr/>
          <p:nvPr/>
        </p:nvSpPr>
        <p:spPr bwMode="auto">
          <a:xfrm>
            <a:off x="2016701" y="5746997"/>
            <a:ext cx="8172452" cy="1152128"/>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w="18415" cmpd="sng">
                  <a:noFill/>
                  <a:prstDash val="solid"/>
                </a:ln>
                <a:solidFill>
                  <a:srgbClr val="FFFFFF"/>
                </a:solidFill>
                <a:effectLst/>
                <a:uLnTx/>
                <a:uFillTx/>
                <a:latin typeface="微软雅黑" panose="020B0503020204020204" pitchFamily="34" charset="-122"/>
                <a:ea typeface="微软雅黑" panose="020B0503020204020204" pitchFamily="34" charset="-122"/>
                <a:cs typeface="Arial"/>
              </a:rPr>
              <a:t>WebEx </a:t>
            </a:r>
            <a:r>
              <a:rPr kumimoji="0" lang="zh-CN" altLang="en-US" sz="2800" b="1" i="0" u="none" strike="noStrike" kern="1200" cap="none" spc="300" normalizeH="0" baseline="0" noProof="0" dirty="0">
                <a:ln w="18415" cmpd="sng">
                  <a:noFill/>
                  <a:prstDash val="solid"/>
                </a:ln>
                <a:solidFill>
                  <a:srgbClr val="FFFFFF"/>
                </a:solidFill>
                <a:effectLst/>
                <a:uLnTx/>
                <a:uFillTx/>
                <a:latin typeface="微软雅黑" panose="020B0503020204020204" pitchFamily="34" charset="-122"/>
                <a:ea typeface="微软雅黑" panose="020B0503020204020204" pitchFamily="34" charset="-122"/>
                <a:cs typeface="Arial"/>
              </a:rPr>
              <a:t>是</a:t>
            </a:r>
            <a:r>
              <a:rPr kumimoji="0" lang="en-US" altLang="zh-CN" sz="2800" b="1" i="0" u="none" strike="noStrike" kern="1200" cap="none" spc="300" normalizeH="0" baseline="0" noProof="0" dirty="0">
                <a:ln w="18415" cmpd="sng">
                  <a:noFill/>
                  <a:prstDash val="solid"/>
                </a:ln>
                <a:solidFill>
                  <a:srgbClr val="FFFFFF"/>
                </a:solidFill>
                <a:effectLst/>
                <a:uLnTx/>
                <a:uFillTx/>
                <a:latin typeface="微软雅黑" panose="020B0503020204020204" pitchFamily="34" charset="-122"/>
                <a:ea typeface="微软雅黑" panose="020B0503020204020204" pitchFamily="34" charset="-122"/>
                <a:cs typeface="Arial"/>
              </a:rPr>
              <a:t>SaaS</a:t>
            </a:r>
            <a:r>
              <a:rPr kumimoji="0" lang="zh-CN" altLang="en-US" sz="2800" b="1" i="0" u="none" strike="noStrike" kern="1200" cap="none" spc="300" normalizeH="0" baseline="0" noProof="0" dirty="0">
                <a:ln w="18415" cmpd="sng">
                  <a:noFill/>
                  <a:prstDash val="solid"/>
                </a:ln>
                <a:solidFill>
                  <a:srgbClr val="FFFFFF"/>
                </a:solidFill>
                <a:effectLst/>
                <a:uLnTx/>
                <a:uFillTx/>
                <a:latin typeface="微软雅黑" panose="020B0503020204020204" pitchFamily="34" charset="-122"/>
                <a:ea typeface="微软雅黑" panose="020B0503020204020204" pitchFamily="34" charset="-122"/>
                <a:cs typeface="Arial"/>
              </a:rPr>
              <a:t>领域的先驱者</a:t>
            </a:r>
            <a:endParaRPr kumimoji="0" lang="en-US" altLang="zh-CN" sz="2800" b="1" i="0" u="none" strike="noStrike" kern="1200" cap="none" spc="300" normalizeH="0" baseline="0" noProof="0" dirty="0">
              <a:ln w="18415" cmpd="sng">
                <a:noFill/>
                <a:prstDash val="solid"/>
              </a:ln>
              <a:solidFill>
                <a:srgbClr val="FFFFFF"/>
              </a:solidFill>
              <a:effectLst/>
              <a:uLnTx/>
              <a:uFillTx/>
              <a:latin typeface="微软雅黑" panose="020B0503020204020204" pitchFamily="34" charset="-122"/>
              <a:ea typeface="微软雅黑" panose="020B0503020204020204" pitchFamily="34" charset="-122"/>
              <a:cs typeface="Arial"/>
            </a:endParaRPr>
          </a:p>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300" normalizeH="0" baseline="0" noProof="0" dirty="0">
                <a:ln w="18415" cmpd="sng">
                  <a:noFill/>
                  <a:prstDash val="solid"/>
                </a:ln>
                <a:solidFill>
                  <a:srgbClr val="FFFFFF"/>
                </a:solidFill>
                <a:effectLst/>
                <a:uLnTx/>
                <a:uFillTx/>
                <a:latin typeface="微软雅黑" panose="020B0503020204020204" pitchFamily="34" charset="-122"/>
                <a:ea typeface="微软雅黑" panose="020B0503020204020204" pitchFamily="34" charset="-122"/>
                <a:cs typeface="Arial"/>
              </a:rPr>
              <a:t>                   </a:t>
            </a:r>
            <a:r>
              <a:rPr kumimoji="0" lang="en-US" altLang="zh-CN" sz="2800" b="1" i="0" u="none" strike="noStrike" kern="1200" cap="none" spc="300" normalizeH="0" baseline="0" noProof="0" dirty="0">
                <a:ln w="18415" cmpd="sng">
                  <a:noFill/>
                  <a:prstDash val="solid"/>
                </a:ln>
                <a:solidFill>
                  <a:srgbClr val="FFFFFF"/>
                </a:solidFill>
                <a:effectLst/>
                <a:uLnTx/>
                <a:uFillTx/>
                <a:latin typeface="微软雅黑" panose="020B0503020204020204" pitchFamily="34" charset="-122"/>
                <a:ea typeface="微软雅黑" panose="020B0503020204020204" pitchFamily="34" charset="-122"/>
                <a:cs typeface="Arial"/>
              </a:rPr>
              <a:t>——</a:t>
            </a:r>
            <a:r>
              <a:rPr kumimoji="0" lang="zh-CN" altLang="en-US" sz="2800" b="1" i="0" u="none" strike="noStrike" kern="1200" cap="none" spc="300" normalizeH="0" baseline="0" noProof="0" dirty="0">
                <a:ln w="18415" cmpd="sng">
                  <a:noFill/>
                  <a:prstDash val="solid"/>
                </a:ln>
                <a:solidFill>
                  <a:srgbClr val="FFFFFF"/>
                </a:solidFill>
                <a:effectLst/>
                <a:uLnTx/>
                <a:uFillTx/>
                <a:latin typeface="微软雅黑" panose="020B0503020204020204" pitchFamily="34" charset="-122"/>
                <a:ea typeface="微软雅黑" panose="020B0503020204020204" pitchFamily="34" charset="-122"/>
                <a:cs typeface="Arial"/>
              </a:rPr>
              <a:t>实现</a:t>
            </a:r>
            <a:r>
              <a:rPr kumimoji="0" lang="en-US" altLang="zh-CN" sz="2800" b="1" i="0" u="none" strike="noStrike" kern="1200" cap="none" spc="300" normalizeH="0" baseline="0" noProof="0" dirty="0">
                <a:ln w="18415" cmpd="sng">
                  <a:noFill/>
                  <a:prstDash val="solid"/>
                </a:ln>
                <a:solidFill>
                  <a:srgbClr val="FFFFFF"/>
                </a:solidFill>
                <a:effectLst/>
                <a:uLnTx/>
                <a:uFillTx/>
                <a:latin typeface="微软雅黑" panose="020B0503020204020204" pitchFamily="34" charset="-122"/>
                <a:ea typeface="微软雅黑" panose="020B0503020204020204" pitchFamily="34" charset="-122"/>
                <a:cs typeface="Arial"/>
              </a:rPr>
              <a:t>SaaS</a:t>
            </a:r>
            <a:r>
              <a:rPr kumimoji="0" lang="zh-CN" altLang="en-US" sz="2800" b="1" i="0" u="none" strike="noStrike" kern="1200" cap="none" spc="300" normalizeH="0" baseline="0" noProof="0" dirty="0">
                <a:ln w="18415" cmpd="sng">
                  <a:noFill/>
                  <a:prstDash val="solid"/>
                </a:ln>
                <a:solidFill>
                  <a:srgbClr val="FFFFFF"/>
                </a:solidFill>
                <a:effectLst/>
                <a:uLnTx/>
                <a:uFillTx/>
                <a:latin typeface="微软雅黑" panose="020B0503020204020204" pitchFamily="34" charset="-122"/>
                <a:ea typeface="微软雅黑" panose="020B0503020204020204" pitchFamily="34" charset="-122"/>
                <a:cs typeface="Arial"/>
              </a:rPr>
              <a:t>的规模化落地</a:t>
            </a:r>
            <a:endParaRPr kumimoji="0" lang="en-US" altLang="zh-CN" sz="2800" b="1" i="0" u="none" strike="noStrike" kern="1200" cap="none" spc="300" normalizeH="0" baseline="0" noProof="0" dirty="0">
              <a:ln w="18415" cmpd="sng">
                <a:noFill/>
                <a:prstDash val="solid"/>
              </a:ln>
              <a:solidFill>
                <a:srgbClr val="FFFFFF"/>
              </a:solidFill>
              <a:effectLst/>
              <a:uLnTx/>
              <a:uFillTx/>
              <a:latin typeface="微软雅黑" panose="020B0503020204020204" pitchFamily="34" charset="-122"/>
              <a:ea typeface="微软雅黑" panose="020B0503020204020204" pitchFamily="34" charset="-122"/>
              <a:cs typeface="Arial"/>
            </a:endParaRPr>
          </a:p>
        </p:txBody>
      </p:sp>
      <p:sp>
        <p:nvSpPr>
          <p:cNvPr id="88" name="文本框 87"/>
          <p:cNvSpPr txBox="1"/>
          <p:nvPr/>
        </p:nvSpPr>
        <p:spPr>
          <a:xfrm>
            <a:off x="8429698" y="4723728"/>
            <a:ext cx="3518912" cy="830997"/>
          </a:xfrm>
          <a:prstGeom prst="rect">
            <a:avLst/>
          </a:prstGeom>
          <a:noFill/>
        </p:spPr>
        <p:txBody>
          <a:bodyPr wrap="none" rtlCol="0">
            <a:spAutoFit/>
          </a:bodyPr>
          <a:lstStyle/>
          <a:p>
            <a:pPr algn="ctr">
              <a:lnSpc>
                <a:spcPct val="120000"/>
              </a:lnSpc>
            </a:pPr>
            <a:r>
              <a:rPr lang="zh-CN" altLang="en-US" sz="2000" dirty="0" smtClean="0">
                <a:ln w="0"/>
                <a:solidFill>
                  <a:srgbClr val="FF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通讯史上的革命性创新</a:t>
            </a:r>
            <a:endParaRPr lang="en-US" altLang="zh-CN" sz="2000" dirty="0" smtClean="0">
              <a:ln w="0"/>
              <a:solidFill>
                <a:srgbClr val="FF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a:p>
            <a:pPr algn="ctr">
              <a:lnSpc>
                <a:spcPct val="120000"/>
              </a:lnSpc>
            </a:pPr>
            <a:r>
              <a:rPr lang="zh-CN" altLang="en-US" sz="2000" dirty="0" smtClean="0">
                <a:ln w="0"/>
                <a:solidFill>
                  <a:srgbClr val="FF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打造了数字创业的创业生态！</a:t>
            </a:r>
            <a:endParaRPr lang="zh-CN" altLang="en-US" sz="2000" dirty="0">
              <a:ln w="0"/>
              <a:solidFill>
                <a:srgbClr val="FF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12783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人体数字孪生平台界面</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771" y="1151848"/>
            <a:ext cx="4539916" cy="2553703"/>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020" y="1151848"/>
            <a:ext cx="4574407" cy="257310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010" y="4036218"/>
            <a:ext cx="4353426" cy="2448802"/>
          </a:xfrm>
          <a:prstGeom prst="rect">
            <a:avLst/>
          </a:prstGeom>
        </p:spPr>
      </p:pic>
    </p:spTree>
    <p:extLst>
      <p:ext uri="{BB962C8B-B14F-4D97-AF65-F5344CB8AC3E}">
        <p14:creationId xmlns:p14="http://schemas.microsoft.com/office/powerpoint/2010/main" val="615568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r>
              <a:rPr lang="en-US" altLang="zh-CN" dirty="0" smtClean="0"/>
              <a:t>04</a:t>
            </a:r>
            <a:r>
              <a:rPr lang="zh-CN" altLang="en-US" dirty="0" smtClean="0"/>
              <a:t>数字营销服务</a:t>
            </a:r>
            <a:endParaRPr lang="zh-CN" altLang="en-US" dirty="0"/>
          </a:p>
        </p:txBody>
      </p:sp>
    </p:spTree>
    <p:extLst>
      <p:ext uri="{BB962C8B-B14F-4D97-AF65-F5344CB8AC3E}">
        <p14:creationId xmlns:p14="http://schemas.microsoft.com/office/powerpoint/2010/main" val="477185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3709999" y="1653860"/>
            <a:ext cx="4719898" cy="3928334"/>
          </a:xfrm>
          <a:prstGeom prst="ellipse">
            <a:avLst/>
          </a:prstGeom>
          <a:solidFill>
            <a:srgbClr val="2A62A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9763" y="532085"/>
            <a:ext cx="5538577" cy="5743253"/>
          </a:xfrm>
          <a:prstGeom prst="rect">
            <a:avLst/>
          </a:prstGeom>
        </p:spPr>
      </p:pic>
      <p:sp>
        <p:nvSpPr>
          <p:cNvPr id="4" name="标题 3"/>
          <p:cNvSpPr>
            <a:spLocks noGrp="1"/>
          </p:cNvSpPr>
          <p:nvPr>
            <p:ph type="title"/>
          </p:nvPr>
        </p:nvSpPr>
        <p:spPr/>
        <p:txBody>
          <a:bodyPr/>
          <a:lstStyle/>
          <a:p>
            <a:r>
              <a:rPr lang="zh-CN" altLang="en-US" dirty="0" smtClean="0"/>
              <a:t>产业新媒体分布式协同网络服务平台</a:t>
            </a:r>
            <a:endParaRPr lang="zh-CN" altLang="en-US" dirty="0"/>
          </a:p>
        </p:txBody>
      </p:sp>
      <p:sp>
        <p:nvSpPr>
          <p:cNvPr id="7" name="矩形 6"/>
          <p:cNvSpPr/>
          <p:nvPr/>
        </p:nvSpPr>
        <p:spPr>
          <a:xfrm>
            <a:off x="4970102" y="2948797"/>
            <a:ext cx="2339102" cy="1200329"/>
          </a:xfrm>
          <a:prstGeom prst="rect">
            <a:avLst/>
          </a:prstGeom>
        </p:spPr>
        <p:txBody>
          <a:bodyPr wrap="none">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产业新媒体</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2400" b="1" dirty="0" smtClean="0">
                <a:solidFill>
                  <a:schemeClr val="bg1"/>
                </a:solidFill>
                <a:latin typeface="微软雅黑" panose="020B0503020204020204" pitchFamily="34" charset="-122"/>
                <a:ea typeface="微软雅黑" panose="020B0503020204020204" pitchFamily="34" charset="-122"/>
              </a:rPr>
              <a:t>分布式协同网络</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2400" b="1" dirty="0" smtClean="0">
                <a:solidFill>
                  <a:schemeClr val="bg1"/>
                </a:solidFill>
                <a:latin typeface="微软雅黑" panose="020B0503020204020204" pitchFamily="34" charset="-122"/>
                <a:ea typeface="微软雅黑" panose="020B0503020204020204" pitchFamily="34" charset="-122"/>
              </a:rPr>
              <a:t>服务平台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0" name="椭圆 9"/>
          <p:cNvSpPr/>
          <p:nvPr/>
        </p:nvSpPr>
        <p:spPr>
          <a:xfrm>
            <a:off x="3211081" y="4577766"/>
            <a:ext cx="2121866" cy="55588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smtClean="0">
                <a:latin typeface="微软雅黑" pitchFamily="34" charset="-122"/>
                <a:ea typeface="微软雅黑" pitchFamily="34" charset="-122"/>
              </a:rPr>
              <a:t>合伙人</a:t>
            </a:r>
            <a:endParaRPr lang="zh-CN" altLang="en-US" sz="1600" b="1" dirty="0">
              <a:latin typeface="微软雅黑" pitchFamily="34" charset="-122"/>
              <a:ea typeface="微软雅黑" pitchFamily="34" charset="-122"/>
            </a:endParaRPr>
          </a:p>
        </p:txBody>
      </p:sp>
      <p:sp>
        <p:nvSpPr>
          <p:cNvPr id="12" name="椭圆 11"/>
          <p:cNvSpPr/>
          <p:nvPr/>
        </p:nvSpPr>
        <p:spPr>
          <a:xfrm>
            <a:off x="7393492" y="2113592"/>
            <a:ext cx="2246050" cy="55588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smtClean="0">
                <a:latin typeface="微软雅黑" pitchFamily="34" charset="-122"/>
                <a:ea typeface="微软雅黑" pitchFamily="34" charset="-122"/>
              </a:rPr>
              <a:t>地方政府</a:t>
            </a:r>
            <a:endParaRPr lang="zh-CN" altLang="en-US" sz="1600" b="1" dirty="0">
              <a:latin typeface="微软雅黑" pitchFamily="34" charset="-122"/>
              <a:ea typeface="微软雅黑" pitchFamily="34" charset="-122"/>
            </a:endParaRPr>
          </a:p>
        </p:txBody>
      </p:sp>
      <p:sp>
        <p:nvSpPr>
          <p:cNvPr id="13" name="椭圆 12"/>
          <p:cNvSpPr/>
          <p:nvPr/>
        </p:nvSpPr>
        <p:spPr>
          <a:xfrm>
            <a:off x="7277124" y="4521078"/>
            <a:ext cx="1874609" cy="55588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smtClean="0">
                <a:latin typeface="微软雅黑" pitchFamily="34" charset="-122"/>
                <a:ea typeface="微软雅黑" pitchFamily="34" charset="-122"/>
              </a:rPr>
              <a:t>旭航</a:t>
            </a:r>
            <a:endParaRPr lang="en-US" altLang="zh-CN" sz="1600" b="1" dirty="0" smtClean="0">
              <a:latin typeface="微软雅黑" pitchFamily="34" charset="-122"/>
              <a:ea typeface="微软雅黑" pitchFamily="34" charset="-122"/>
            </a:endParaRPr>
          </a:p>
          <a:p>
            <a:pPr algn="ctr"/>
            <a:r>
              <a:rPr lang="zh-CN" altLang="en-US" sz="1600" b="1" dirty="0" smtClean="0">
                <a:latin typeface="微软雅黑" pitchFamily="34" charset="-122"/>
                <a:ea typeface="微软雅黑" pitchFamily="34" charset="-122"/>
              </a:rPr>
              <a:t>管理团队</a:t>
            </a:r>
            <a:endParaRPr lang="zh-CN" altLang="en-US" sz="1600" b="1" dirty="0">
              <a:latin typeface="微软雅黑" pitchFamily="34" charset="-122"/>
              <a:ea typeface="微软雅黑" pitchFamily="34" charset="-122"/>
            </a:endParaRPr>
          </a:p>
        </p:txBody>
      </p:sp>
      <p:sp>
        <p:nvSpPr>
          <p:cNvPr id="14" name="矩形 13"/>
          <p:cNvSpPr/>
          <p:nvPr/>
        </p:nvSpPr>
        <p:spPr>
          <a:xfrm>
            <a:off x="1538106" y="5747973"/>
            <a:ext cx="9857815" cy="80989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随着业务的发展，为了更好的给客户提供</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流量</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营销</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分销</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培训服务</a:t>
            </a:r>
            <a:endParaRPr lang="en-US" altLang="zh-CN" sz="18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多点的大协同及大数据分析</a:t>
            </a:r>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变得尤为重要。</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圆角矩形 24"/>
          <p:cNvSpPr/>
          <p:nvPr/>
        </p:nvSpPr>
        <p:spPr>
          <a:xfrm>
            <a:off x="1020354" y="2366819"/>
            <a:ext cx="1517854" cy="69668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客户协同</a:t>
            </a:r>
          </a:p>
        </p:txBody>
      </p:sp>
      <p:sp>
        <p:nvSpPr>
          <p:cNvPr id="26" name="圆角矩形 25"/>
          <p:cNvSpPr/>
          <p:nvPr/>
        </p:nvSpPr>
        <p:spPr>
          <a:xfrm>
            <a:off x="9449943" y="1494328"/>
            <a:ext cx="1491635" cy="69668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培训指导</a:t>
            </a:r>
          </a:p>
        </p:txBody>
      </p:sp>
      <p:sp>
        <p:nvSpPr>
          <p:cNvPr id="28" name="圆角矩形 27"/>
          <p:cNvSpPr/>
          <p:nvPr/>
        </p:nvSpPr>
        <p:spPr>
          <a:xfrm>
            <a:off x="905566" y="4277242"/>
            <a:ext cx="2202217" cy="69668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大数据分析智能推荐</a:t>
            </a:r>
          </a:p>
        </p:txBody>
      </p:sp>
      <p:sp>
        <p:nvSpPr>
          <p:cNvPr id="31" name="圆角矩形 30"/>
          <p:cNvSpPr/>
          <p:nvPr/>
        </p:nvSpPr>
        <p:spPr>
          <a:xfrm>
            <a:off x="3971640" y="800864"/>
            <a:ext cx="2104824" cy="69668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zh-CN" sz="1600" dirty="0">
                <a:latin typeface="微软雅黑" panose="020B0503020204020204" pitchFamily="34" charset="-122"/>
                <a:ea typeface="微软雅黑" panose="020B0503020204020204" pitchFamily="34" charset="-122"/>
              </a:rPr>
              <a:t>实时</a:t>
            </a:r>
            <a:r>
              <a:rPr lang="zh-CN" altLang="zh-CN" sz="1600" dirty="0" smtClean="0">
                <a:latin typeface="微软雅黑" panose="020B0503020204020204" pitchFamily="34" charset="-122"/>
                <a:ea typeface="微软雅黑" panose="020B0503020204020204" pitchFamily="34" charset="-122"/>
              </a:rPr>
              <a:t>监控</a:t>
            </a:r>
            <a:r>
              <a:rPr lang="zh-CN" altLang="en-US" sz="1600" dirty="0" smtClean="0">
                <a:latin typeface="微软雅黑" panose="020B0503020204020204" pitchFamily="34" charset="-122"/>
                <a:ea typeface="微软雅黑" panose="020B0503020204020204" pitchFamily="34" charset="-122"/>
              </a:rPr>
              <a:t>运营效果</a:t>
            </a:r>
            <a:endParaRPr lang="zh-CN" altLang="en-US" sz="1600" dirty="0">
              <a:latin typeface="微软雅黑" panose="020B0503020204020204" pitchFamily="34" charset="-122"/>
              <a:ea typeface="微软雅黑" panose="020B0503020204020204" pitchFamily="34" charset="-122"/>
            </a:endParaRPr>
          </a:p>
        </p:txBody>
      </p:sp>
      <p:sp>
        <p:nvSpPr>
          <p:cNvPr id="32" name="圆角矩形 31"/>
          <p:cNvSpPr/>
          <p:nvPr/>
        </p:nvSpPr>
        <p:spPr>
          <a:xfrm>
            <a:off x="9525204" y="4279491"/>
            <a:ext cx="2198174" cy="69668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全数据链管理</a:t>
            </a:r>
          </a:p>
        </p:txBody>
      </p:sp>
      <p:sp>
        <p:nvSpPr>
          <p:cNvPr id="33" name="圆角矩形 32"/>
          <p:cNvSpPr/>
          <p:nvPr/>
        </p:nvSpPr>
        <p:spPr>
          <a:xfrm>
            <a:off x="281568" y="3363226"/>
            <a:ext cx="2002661" cy="69668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数据协同</a:t>
            </a:r>
          </a:p>
        </p:txBody>
      </p:sp>
      <p:sp>
        <p:nvSpPr>
          <p:cNvPr id="34" name="圆角矩形 33"/>
          <p:cNvSpPr/>
          <p:nvPr/>
        </p:nvSpPr>
        <p:spPr>
          <a:xfrm>
            <a:off x="6357916" y="752003"/>
            <a:ext cx="1953652" cy="69668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rPr>
              <a:t>KOL</a:t>
            </a:r>
            <a:r>
              <a:rPr lang="zh-CN" altLang="en-US" sz="1600" dirty="0">
                <a:latin typeface="微软雅黑" panose="020B0503020204020204" pitchFamily="34" charset="-122"/>
                <a:ea typeface="微软雅黑" panose="020B0503020204020204" pitchFamily="34" charset="-122"/>
              </a:rPr>
              <a:t>管理</a:t>
            </a:r>
          </a:p>
        </p:txBody>
      </p:sp>
      <p:grpSp>
        <p:nvGrpSpPr>
          <p:cNvPr id="39" name="组合 38"/>
          <p:cNvGrpSpPr/>
          <p:nvPr/>
        </p:nvGrpSpPr>
        <p:grpSpPr>
          <a:xfrm>
            <a:off x="9879470" y="3408523"/>
            <a:ext cx="1529406" cy="696686"/>
            <a:chOff x="5865056" y="768006"/>
            <a:chExt cx="1199294" cy="696686"/>
          </a:xfrm>
        </p:grpSpPr>
        <p:sp>
          <p:nvSpPr>
            <p:cNvPr id="30" name="圆角矩形 29"/>
            <p:cNvSpPr/>
            <p:nvPr/>
          </p:nvSpPr>
          <p:spPr>
            <a:xfrm>
              <a:off x="5865056" y="768006"/>
              <a:ext cx="1199294" cy="69668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anose="020B0503020204020204" pitchFamily="34" charset="-122"/>
                <a:ea typeface="微软雅黑" panose="020B0503020204020204" pitchFamily="34" charset="-122"/>
              </a:endParaRPr>
            </a:p>
          </p:txBody>
        </p:sp>
        <p:sp>
          <p:nvSpPr>
            <p:cNvPr id="35" name="矩形 34"/>
            <p:cNvSpPr/>
            <p:nvPr/>
          </p:nvSpPr>
          <p:spPr>
            <a:xfrm>
              <a:off x="5994585" y="925215"/>
              <a:ext cx="1005403" cy="338554"/>
            </a:xfrm>
            <a:prstGeom prst="rect">
              <a:avLst/>
            </a:prstGeom>
          </p:spPr>
          <p:txBody>
            <a:bodyPr wrap="none">
              <a:spAutoFit/>
            </a:bodyPr>
            <a:lstStyle/>
            <a:p>
              <a:pPr algn="ctr"/>
              <a:r>
                <a:rPr lang="zh-CN" altLang="en-US" sz="1600" dirty="0">
                  <a:solidFill>
                    <a:schemeClr val="lt1"/>
                  </a:solidFill>
                  <a:latin typeface="微软雅黑" panose="020B0503020204020204" pitchFamily="34" charset="-122"/>
                  <a:ea typeface="微软雅黑" panose="020B0503020204020204" pitchFamily="34" charset="-122"/>
                </a:rPr>
                <a:t>智能客服</a:t>
              </a:r>
            </a:p>
          </p:txBody>
        </p:sp>
      </p:grpSp>
      <p:grpSp>
        <p:nvGrpSpPr>
          <p:cNvPr id="40" name="组合 39"/>
          <p:cNvGrpSpPr/>
          <p:nvPr/>
        </p:nvGrpSpPr>
        <p:grpSpPr>
          <a:xfrm>
            <a:off x="9694194" y="2572140"/>
            <a:ext cx="1528606" cy="696686"/>
            <a:chOff x="7074041" y="1494178"/>
            <a:chExt cx="1528606" cy="696686"/>
          </a:xfrm>
        </p:grpSpPr>
        <p:sp>
          <p:nvSpPr>
            <p:cNvPr id="29" name="圆角矩形 28"/>
            <p:cNvSpPr/>
            <p:nvPr/>
          </p:nvSpPr>
          <p:spPr>
            <a:xfrm>
              <a:off x="7074041" y="1494178"/>
              <a:ext cx="1528606" cy="69668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anose="020B0503020204020204" pitchFamily="34" charset="-122"/>
                <a:ea typeface="微软雅黑" panose="020B0503020204020204" pitchFamily="34" charset="-122"/>
              </a:endParaRPr>
            </a:p>
          </p:txBody>
        </p:sp>
        <p:sp>
          <p:nvSpPr>
            <p:cNvPr id="36" name="矩形 35"/>
            <p:cNvSpPr/>
            <p:nvPr/>
          </p:nvSpPr>
          <p:spPr>
            <a:xfrm>
              <a:off x="7130458" y="1661916"/>
              <a:ext cx="1415772" cy="338554"/>
            </a:xfrm>
            <a:prstGeom prst="rect">
              <a:avLst/>
            </a:prstGeom>
          </p:spPr>
          <p:txBody>
            <a:bodyPr wrap="none">
              <a:spAutoFit/>
            </a:bodyPr>
            <a:lstStyle/>
            <a:p>
              <a:pPr algn="ctr"/>
              <a:r>
                <a:rPr lang="zh-CN" altLang="en-US" sz="1600" dirty="0">
                  <a:solidFill>
                    <a:schemeClr val="lt1"/>
                  </a:solidFill>
                  <a:latin typeface="微软雅黑" panose="020B0503020204020204" pitchFamily="34" charset="-122"/>
                  <a:ea typeface="微软雅黑" panose="020B0503020204020204" pitchFamily="34" charset="-122"/>
                </a:rPr>
                <a:t>专家远程支持</a:t>
              </a:r>
            </a:p>
          </p:txBody>
        </p:sp>
      </p:grpSp>
      <p:grpSp>
        <p:nvGrpSpPr>
          <p:cNvPr id="38" name="组合 37"/>
          <p:cNvGrpSpPr/>
          <p:nvPr/>
        </p:nvGrpSpPr>
        <p:grpSpPr>
          <a:xfrm>
            <a:off x="1293376" y="1305351"/>
            <a:ext cx="1517854" cy="696686"/>
            <a:chOff x="4129118" y="768006"/>
            <a:chExt cx="1517854" cy="696686"/>
          </a:xfrm>
        </p:grpSpPr>
        <p:sp>
          <p:nvSpPr>
            <p:cNvPr id="27" name="圆角矩形 26"/>
            <p:cNvSpPr/>
            <p:nvPr/>
          </p:nvSpPr>
          <p:spPr>
            <a:xfrm>
              <a:off x="4129118" y="768006"/>
              <a:ext cx="1517854" cy="69668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anose="020B0503020204020204" pitchFamily="34" charset="-122"/>
                <a:ea typeface="微软雅黑" panose="020B0503020204020204" pitchFamily="34" charset="-122"/>
              </a:endParaRPr>
            </a:p>
          </p:txBody>
        </p:sp>
        <p:sp>
          <p:nvSpPr>
            <p:cNvPr id="37" name="矩形 36"/>
            <p:cNvSpPr/>
            <p:nvPr/>
          </p:nvSpPr>
          <p:spPr>
            <a:xfrm>
              <a:off x="4351568" y="931683"/>
              <a:ext cx="1005403" cy="338554"/>
            </a:xfrm>
            <a:prstGeom prst="rect">
              <a:avLst/>
            </a:prstGeom>
          </p:spPr>
          <p:txBody>
            <a:bodyPr wrap="none">
              <a:spAutoFit/>
            </a:bodyPr>
            <a:lstStyle/>
            <a:p>
              <a:pPr algn="ctr"/>
              <a:r>
                <a:rPr lang="zh-CN" altLang="en-US" sz="1600" dirty="0">
                  <a:solidFill>
                    <a:schemeClr val="lt1"/>
                  </a:solidFill>
                  <a:latin typeface="微软雅黑" panose="020B0503020204020204" pitchFamily="34" charset="-122"/>
                  <a:ea typeface="微软雅黑" panose="020B0503020204020204" pitchFamily="34" charset="-122"/>
                </a:rPr>
                <a:t>项目协同</a:t>
              </a:r>
            </a:p>
          </p:txBody>
        </p:sp>
      </p:grpSp>
      <p:sp>
        <p:nvSpPr>
          <p:cNvPr id="41" name="矩形 40"/>
          <p:cNvSpPr/>
          <p:nvPr/>
        </p:nvSpPr>
        <p:spPr>
          <a:xfrm>
            <a:off x="0" y="912873"/>
            <a:ext cx="965024" cy="1877827"/>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微软雅黑" panose="020B0503020204020204" pitchFamily="34" charset="-122"/>
                <a:ea typeface="微软雅黑" panose="020B0503020204020204" pitchFamily="34" charset="-122"/>
              </a:rPr>
              <a:t>数</a:t>
            </a:r>
            <a:endParaRPr lang="en-US" altLang="zh-CN" sz="2000" b="1" dirty="0" smtClean="0">
              <a:latin typeface="微软雅黑" panose="020B0503020204020204" pitchFamily="34" charset="-122"/>
              <a:ea typeface="微软雅黑" panose="020B0503020204020204" pitchFamily="34" charset="-122"/>
            </a:endParaRPr>
          </a:p>
          <a:p>
            <a:pPr algn="ctr"/>
            <a:r>
              <a:rPr lang="zh-CN" altLang="en-US" sz="2000" b="1" dirty="0" smtClean="0">
                <a:latin typeface="微软雅黑" panose="020B0503020204020204" pitchFamily="34" charset="-122"/>
                <a:ea typeface="微软雅黑" panose="020B0503020204020204" pitchFamily="34" charset="-122"/>
              </a:rPr>
              <a:t>字</a:t>
            </a:r>
            <a:endParaRPr lang="en-US" altLang="zh-CN" sz="2000" b="1" dirty="0" smtClean="0">
              <a:latin typeface="微软雅黑" panose="020B0503020204020204" pitchFamily="34" charset="-122"/>
              <a:ea typeface="微软雅黑" panose="020B0503020204020204" pitchFamily="34" charset="-122"/>
            </a:endParaRPr>
          </a:p>
          <a:p>
            <a:pPr algn="ctr"/>
            <a:r>
              <a:rPr lang="zh-CN" altLang="en-US" sz="2000" b="1" dirty="0" smtClean="0">
                <a:latin typeface="微软雅黑" panose="020B0503020204020204" pitchFamily="34" charset="-122"/>
                <a:ea typeface="微软雅黑" panose="020B0503020204020204" pitchFamily="34" charset="-122"/>
              </a:rPr>
              <a:t>营</a:t>
            </a:r>
            <a:endParaRPr lang="en-US" altLang="zh-CN" sz="2000" b="1" dirty="0" smtClean="0">
              <a:latin typeface="微软雅黑" panose="020B0503020204020204" pitchFamily="34" charset="-122"/>
              <a:ea typeface="微软雅黑" panose="020B0503020204020204" pitchFamily="34" charset="-122"/>
            </a:endParaRPr>
          </a:p>
          <a:p>
            <a:pPr algn="ctr"/>
            <a:r>
              <a:rPr lang="zh-CN" altLang="en-US" sz="2000" b="1" dirty="0" smtClean="0">
                <a:latin typeface="微软雅黑" panose="020B0503020204020204" pitchFamily="34" charset="-122"/>
                <a:ea typeface="微软雅黑" panose="020B0503020204020204" pitchFamily="34" charset="-122"/>
              </a:rPr>
              <a:t>销</a:t>
            </a:r>
            <a:endParaRPr lang="zh-CN" altLang="en-US" sz="2000" b="1" dirty="0">
              <a:latin typeface="微软雅黑" panose="020B0503020204020204" pitchFamily="34" charset="-122"/>
              <a:ea typeface="微软雅黑" panose="020B0503020204020204" pitchFamily="34" charset="-122"/>
            </a:endParaRPr>
          </a:p>
        </p:txBody>
      </p:sp>
      <p:sp>
        <p:nvSpPr>
          <p:cNvPr id="42" name="矩形 41"/>
          <p:cNvSpPr/>
          <p:nvPr/>
        </p:nvSpPr>
        <p:spPr>
          <a:xfrm>
            <a:off x="11277452" y="912872"/>
            <a:ext cx="936086" cy="1877827"/>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微软雅黑" panose="020B0503020204020204" pitchFamily="34" charset="-122"/>
                <a:ea typeface="微软雅黑" panose="020B0503020204020204" pitchFamily="34" charset="-122"/>
              </a:rPr>
              <a:t>分</a:t>
            </a:r>
            <a:endParaRPr lang="en-US" altLang="zh-CN" sz="2000" b="1" dirty="0" smtClean="0">
              <a:latin typeface="微软雅黑" panose="020B0503020204020204" pitchFamily="34" charset="-122"/>
              <a:ea typeface="微软雅黑" panose="020B0503020204020204" pitchFamily="34" charset="-122"/>
            </a:endParaRPr>
          </a:p>
          <a:p>
            <a:pPr algn="ctr"/>
            <a:r>
              <a:rPr lang="zh-CN" altLang="en-US" sz="2000" b="1" dirty="0" smtClean="0">
                <a:latin typeface="微软雅黑" panose="020B0503020204020204" pitchFamily="34" charset="-122"/>
                <a:ea typeface="微软雅黑" panose="020B0503020204020204" pitchFamily="34" charset="-122"/>
              </a:rPr>
              <a:t>布</a:t>
            </a:r>
            <a:endParaRPr lang="en-US" altLang="zh-CN" sz="2000" b="1" dirty="0" smtClean="0">
              <a:latin typeface="微软雅黑" panose="020B0503020204020204" pitchFamily="34" charset="-122"/>
              <a:ea typeface="微软雅黑" panose="020B0503020204020204" pitchFamily="34" charset="-122"/>
            </a:endParaRPr>
          </a:p>
          <a:p>
            <a:pPr algn="ctr"/>
            <a:r>
              <a:rPr lang="zh-CN" altLang="en-US" sz="2000" b="1" dirty="0" smtClean="0">
                <a:latin typeface="微软雅黑" panose="020B0503020204020204" pitchFamily="34" charset="-122"/>
                <a:ea typeface="微软雅黑" panose="020B0503020204020204" pitchFamily="34" charset="-122"/>
              </a:rPr>
              <a:t>式</a:t>
            </a:r>
            <a:endParaRPr lang="en-US" altLang="zh-CN" sz="2000" b="1" dirty="0" smtClean="0">
              <a:latin typeface="微软雅黑" panose="020B0503020204020204" pitchFamily="34" charset="-122"/>
              <a:ea typeface="微软雅黑" panose="020B0503020204020204" pitchFamily="34" charset="-122"/>
            </a:endParaRPr>
          </a:p>
          <a:p>
            <a:pPr algn="ctr"/>
            <a:r>
              <a:rPr lang="zh-CN" altLang="en-US" sz="2000" b="1" dirty="0" smtClean="0">
                <a:latin typeface="微软雅黑" panose="020B0503020204020204" pitchFamily="34" charset="-122"/>
                <a:ea typeface="微软雅黑" panose="020B0503020204020204" pitchFamily="34" charset="-122"/>
              </a:rPr>
              <a:t>销</a:t>
            </a:r>
            <a:endParaRPr lang="en-US" altLang="zh-CN" sz="2000" b="1" dirty="0" smtClean="0">
              <a:latin typeface="微软雅黑" panose="020B0503020204020204" pitchFamily="34" charset="-122"/>
              <a:ea typeface="微软雅黑" panose="020B0503020204020204" pitchFamily="34" charset="-122"/>
            </a:endParaRPr>
          </a:p>
          <a:p>
            <a:pPr algn="ctr"/>
            <a:r>
              <a:rPr lang="zh-CN" altLang="en-US" sz="2000" b="1" dirty="0" smtClean="0">
                <a:latin typeface="微软雅黑" panose="020B0503020204020204" pitchFamily="34" charset="-122"/>
                <a:ea typeface="微软雅黑" panose="020B0503020204020204" pitchFamily="34" charset="-122"/>
              </a:rPr>
              <a:t>售</a:t>
            </a:r>
            <a:endParaRPr lang="zh-CN" altLang="en-US" sz="2000" b="1" dirty="0">
              <a:latin typeface="微软雅黑" panose="020B0503020204020204" pitchFamily="34" charset="-122"/>
              <a:ea typeface="微软雅黑" panose="020B0503020204020204" pitchFamily="34" charset="-122"/>
            </a:endParaRPr>
          </a:p>
        </p:txBody>
      </p:sp>
      <p:sp>
        <p:nvSpPr>
          <p:cNvPr id="43" name="矩形 42"/>
          <p:cNvSpPr/>
          <p:nvPr/>
        </p:nvSpPr>
        <p:spPr>
          <a:xfrm>
            <a:off x="5518860" y="4244079"/>
            <a:ext cx="1261884" cy="276999"/>
          </a:xfrm>
          <a:prstGeom prst="rect">
            <a:avLst/>
          </a:prstGeom>
          <a:solidFill>
            <a:srgbClr val="C0C0C0"/>
          </a:solidFill>
        </p:spPr>
        <p:txBody>
          <a:bodyPr wrap="none">
            <a:spAutoFit/>
          </a:bodyPr>
          <a:lstStyle/>
          <a:p>
            <a:pPr algn="ctr"/>
            <a:r>
              <a:rPr lang="zh-CN" altLang="en-US" sz="1200" b="1" dirty="0">
                <a:solidFill>
                  <a:schemeClr val="bg1"/>
                </a:solidFill>
                <a:latin typeface="微软雅黑" pitchFamily="34" charset="-122"/>
                <a:ea typeface="微软雅黑" pitchFamily="34" charset="-122"/>
              </a:rPr>
              <a:t>大数据智能分析</a:t>
            </a:r>
          </a:p>
        </p:txBody>
      </p:sp>
      <p:sp>
        <p:nvSpPr>
          <p:cNvPr id="44" name="椭圆 43"/>
          <p:cNvSpPr/>
          <p:nvPr/>
        </p:nvSpPr>
        <p:spPr>
          <a:xfrm>
            <a:off x="2340091" y="3654269"/>
            <a:ext cx="2121866" cy="55588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smtClean="0">
                <a:latin typeface="微软雅黑" pitchFamily="34" charset="-122"/>
                <a:ea typeface="微软雅黑" pitchFamily="34" charset="-122"/>
              </a:rPr>
              <a:t>企业管理层</a:t>
            </a:r>
            <a:endParaRPr lang="zh-CN" altLang="en-US" sz="1600" b="1" dirty="0">
              <a:latin typeface="微软雅黑" pitchFamily="34" charset="-122"/>
              <a:ea typeface="微软雅黑" pitchFamily="34" charset="-122"/>
            </a:endParaRPr>
          </a:p>
        </p:txBody>
      </p:sp>
      <p:sp>
        <p:nvSpPr>
          <p:cNvPr id="45" name="椭圆 44"/>
          <p:cNvSpPr/>
          <p:nvPr/>
        </p:nvSpPr>
        <p:spPr>
          <a:xfrm>
            <a:off x="7793983" y="2891800"/>
            <a:ext cx="1874609" cy="55588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smtClean="0">
                <a:latin typeface="微软雅黑" pitchFamily="34" charset="-122"/>
                <a:ea typeface="微软雅黑" pitchFamily="34" charset="-122"/>
              </a:rPr>
              <a:t>旭航专家</a:t>
            </a:r>
            <a:endParaRPr lang="zh-CN" altLang="en-US" sz="1600" b="1" dirty="0">
              <a:latin typeface="微软雅黑" pitchFamily="34" charset="-122"/>
              <a:ea typeface="微软雅黑" pitchFamily="34" charset="-122"/>
            </a:endParaRPr>
          </a:p>
        </p:txBody>
      </p:sp>
      <p:sp>
        <p:nvSpPr>
          <p:cNvPr id="46" name="矩形 45"/>
          <p:cNvSpPr/>
          <p:nvPr/>
        </p:nvSpPr>
        <p:spPr>
          <a:xfrm>
            <a:off x="4440865" y="3043750"/>
            <a:ext cx="338554" cy="1200329"/>
          </a:xfrm>
          <a:prstGeom prst="rect">
            <a:avLst/>
          </a:prstGeom>
          <a:solidFill>
            <a:srgbClr val="C0C0C0"/>
          </a:solidFill>
        </p:spPr>
        <p:txBody>
          <a:bodyPr wrap="none">
            <a:spAutoFit/>
          </a:bodyPr>
          <a:lstStyle/>
          <a:p>
            <a:pPr algn="ctr"/>
            <a:r>
              <a:rPr lang="zh-CN" altLang="en-US" sz="1200" b="1" dirty="0" smtClean="0">
                <a:solidFill>
                  <a:schemeClr val="bg1"/>
                </a:solidFill>
                <a:latin typeface="微软雅黑" pitchFamily="34" charset="-122"/>
                <a:ea typeface="微软雅黑" pitchFamily="34" charset="-122"/>
              </a:rPr>
              <a:t>全</a:t>
            </a:r>
            <a:endParaRPr lang="en-US" altLang="zh-CN" sz="1200" b="1" dirty="0" smtClean="0">
              <a:solidFill>
                <a:schemeClr val="bg1"/>
              </a:solidFill>
              <a:latin typeface="微软雅黑" pitchFamily="34" charset="-122"/>
              <a:ea typeface="微软雅黑" pitchFamily="34" charset="-122"/>
            </a:endParaRPr>
          </a:p>
          <a:p>
            <a:pPr algn="ctr"/>
            <a:r>
              <a:rPr lang="zh-CN" altLang="en-US" sz="1200" b="1" dirty="0" smtClean="0">
                <a:solidFill>
                  <a:schemeClr val="bg1"/>
                </a:solidFill>
                <a:latin typeface="微软雅黑" pitchFamily="34" charset="-122"/>
                <a:ea typeface="微软雅黑" pitchFamily="34" charset="-122"/>
              </a:rPr>
              <a:t>球</a:t>
            </a:r>
            <a:endParaRPr lang="en-US" altLang="zh-CN" sz="1200" b="1" dirty="0" smtClean="0">
              <a:solidFill>
                <a:schemeClr val="bg1"/>
              </a:solidFill>
              <a:latin typeface="微软雅黑" pitchFamily="34" charset="-122"/>
              <a:ea typeface="微软雅黑" pitchFamily="34" charset="-122"/>
            </a:endParaRPr>
          </a:p>
          <a:p>
            <a:pPr algn="ctr"/>
            <a:r>
              <a:rPr lang="zh-CN" altLang="en-US" sz="1200" b="1" dirty="0" smtClean="0">
                <a:solidFill>
                  <a:schemeClr val="bg1"/>
                </a:solidFill>
                <a:latin typeface="微软雅黑" pitchFamily="34" charset="-122"/>
                <a:ea typeface="微软雅黑" pitchFamily="34" charset="-122"/>
              </a:rPr>
              <a:t>协</a:t>
            </a:r>
            <a:endParaRPr lang="en-US" altLang="zh-CN" sz="1200" b="1" dirty="0" smtClean="0">
              <a:solidFill>
                <a:schemeClr val="bg1"/>
              </a:solidFill>
              <a:latin typeface="微软雅黑" pitchFamily="34" charset="-122"/>
              <a:ea typeface="微软雅黑" pitchFamily="34" charset="-122"/>
            </a:endParaRPr>
          </a:p>
          <a:p>
            <a:pPr algn="ctr"/>
            <a:r>
              <a:rPr lang="zh-CN" altLang="en-US" sz="1200" b="1" dirty="0" smtClean="0">
                <a:solidFill>
                  <a:schemeClr val="bg1"/>
                </a:solidFill>
                <a:latin typeface="微软雅黑" pitchFamily="34" charset="-122"/>
                <a:ea typeface="微软雅黑" pitchFamily="34" charset="-122"/>
              </a:rPr>
              <a:t>同</a:t>
            </a:r>
            <a:endParaRPr lang="en-US" altLang="zh-CN" sz="1200" b="1" dirty="0" smtClean="0">
              <a:solidFill>
                <a:schemeClr val="bg1"/>
              </a:solidFill>
              <a:latin typeface="微软雅黑" pitchFamily="34" charset="-122"/>
              <a:ea typeface="微软雅黑" pitchFamily="34" charset="-122"/>
            </a:endParaRPr>
          </a:p>
          <a:p>
            <a:pPr algn="ctr"/>
            <a:r>
              <a:rPr lang="zh-CN" altLang="en-US" sz="1200" b="1" dirty="0" smtClean="0">
                <a:solidFill>
                  <a:schemeClr val="bg1"/>
                </a:solidFill>
                <a:latin typeface="微软雅黑" pitchFamily="34" charset="-122"/>
                <a:ea typeface="微软雅黑" pitchFamily="34" charset="-122"/>
              </a:rPr>
              <a:t>网</a:t>
            </a:r>
            <a:endParaRPr lang="en-US" altLang="zh-CN" sz="1200" b="1" dirty="0" smtClean="0">
              <a:solidFill>
                <a:schemeClr val="bg1"/>
              </a:solidFill>
              <a:latin typeface="微软雅黑" pitchFamily="34" charset="-122"/>
              <a:ea typeface="微软雅黑" pitchFamily="34" charset="-122"/>
            </a:endParaRPr>
          </a:p>
          <a:p>
            <a:pPr algn="ctr"/>
            <a:r>
              <a:rPr lang="zh-CN" altLang="en-US" sz="1200" b="1" dirty="0" smtClean="0">
                <a:solidFill>
                  <a:schemeClr val="bg1"/>
                </a:solidFill>
                <a:latin typeface="微软雅黑" pitchFamily="34" charset="-122"/>
                <a:ea typeface="微软雅黑" pitchFamily="34" charset="-122"/>
              </a:rPr>
              <a:t>络</a:t>
            </a:r>
            <a:endParaRPr lang="zh-CN" altLang="en-US" sz="1200" b="1" dirty="0">
              <a:solidFill>
                <a:schemeClr val="bg1"/>
              </a:solidFill>
              <a:latin typeface="微软雅黑" pitchFamily="34" charset="-122"/>
              <a:ea typeface="微软雅黑" pitchFamily="34" charset="-122"/>
            </a:endParaRPr>
          </a:p>
        </p:txBody>
      </p:sp>
      <p:sp>
        <p:nvSpPr>
          <p:cNvPr id="47" name="矩形 46"/>
          <p:cNvSpPr/>
          <p:nvPr/>
        </p:nvSpPr>
        <p:spPr>
          <a:xfrm>
            <a:off x="5568661" y="4562374"/>
            <a:ext cx="1261884" cy="276999"/>
          </a:xfrm>
          <a:prstGeom prst="rect">
            <a:avLst/>
          </a:prstGeom>
          <a:solidFill>
            <a:srgbClr val="C0C0C0"/>
          </a:solidFill>
        </p:spPr>
        <p:txBody>
          <a:bodyPr wrap="none">
            <a:spAutoFit/>
          </a:bodyPr>
          <a:lstStyle/>
          <a:p>
            <a:pPr algn="ctr"/>
            <a:r>
              <a:rPr lang="zh-CN" altLang="en-US" sz="1200" b="1" dirty="0">
                <a:solidFill>
                  <a:schemeClr val="bg1"/>
                </a:solidFill>
                <a:latin typeface="微软雅黑" pitchFamily="34" charset="-122"/>
                <a:ea typeface="微软雅黑" pitchFamily="34" charset="-122"/>
              </a:rPr>
              <a:t>大数据智能推荐</a:t>
            </a:r>
          </a:p>
        </p:txBody>
      </p:sp>
      <p:sp>
        <p:nvSpPr>
          <p:cNvPr id="48" name="矩形 47"/>
          <p:cNvSpPr/>
          <p:nvPr/>
        </p:nvSpPr>
        <p:spPr>
          <a:xfrm>
            <a:off x="5246205" y="2250726"/>
            <a:ext cx="1569660" cy="276999"/>
          </a:xfrm>
          <a:prstGeom prst="rect">
            <a:avLst/>
          </a:prstGeom>
          <a:solidFill>
            <a:srgbClr val="C0C0C0"/>
          </a:solidFill>
        </p:spPr>
        <p:txBody>
          <a:bodyPr wrap="none">
            <a:spAutoFit/>
          </a:bodyPr>
          <a:lstStyle/>
          <a:p>
            <a:pPr algn="ctr"/>
            <a:r>
              <a:rPr lang="zh-CN" altLang="en-US" sz="1200" b="1" dirty="0">
                <a:solidFill>
                  <a:schemeClr val="bg1"/>
                </a:solidFill>
                <a:latin typeface="微软雅黑" pitchFamily="34" charset="-122"/>
                <a:ea typeface="微软雅黑" pitchFamily="34" charset="-122"/>
              </a:rPr>
              <a:t>规模化网络培训辅导</a:t>
            </a:r>
          </a:p>
        </p:txBody>
      </p:sp>
      <p:sp>
        <p:nvSpPr>
          <p:cNvPr id="49" name="矩形 48"/>
          <p:cNvSpPr/>
          <p:nvPr/>
        </p:nvSpPr>
        <p:spPr>
          <a:xfrm>
            <a:off x="7410401" y="3196278"/>
            <a:ext cx="338554" cy="1200329"/>
          </a:xfrm>
          <a:prstGeom prst="rect">
            <a:avLst/>
          </a:prstGeom>
          <a:solidFill>
            <a:srgbClr val="C0C0C0"/>
          </a:solidFill>
        </p:spPr>
        <p:txBody>
          <a:bodyPr wrap="none">
            <a:spAutoFit/>
          </a:bodyPr>
          <a:lstStyle/>
          <a:p>
            <a:pPr algn="ctr"/>
            <a:r>
              <a:rPr lang="zh-CN" altLang="en-US" sz="1200" b="1" dirty="0" smtClean="0">
                <a:solidFill>
                  <a:schemeClr val="bg1"/>
                </a:solidFill>
                <a:latin typeface="微软雅黑" pitchFamily="34" charset="-122"/>
                <a:ea typeface="微软雅黑" pitchFamily="34" charset="-122"/>
              </a:rPr>
              <a:t>专</a:t>
            </a:r>
            <a:endParaRPr lang="en-US" altLang="zh-CN" sz="1200" b="1" dirty="0" smtClean="0">
              <a:solidFill>
                <a:schemeClr val="bg1"/>
              </a:solidFill>
              <a:latin typeface="微软雅黑" pitchFamily="34" charset="-122"/>
              <a:ea typeface="微软雅黑" pitchFamily="34" charset="-122"/>
            </a:endParaRPr>
          </a:p>
          <a:p>
            <a:pPr algn="ctr"/>
            <a:r>
              <a:rPr lang="zh-CN" altLang="en-US" sz="1200" b="1" dirty="0" smtClean="0">
                <a:solidFill>
                  <a:schemeClr val="bg1"/>
                </a:solidFill>
                <a:latin typeface="微软雅黑" pitchFamily="34" charset="-122"/>
                <a:ea typeface="微软雅黑" pitchFamily="34" charset="-122"/>
              </a:rPr>
              <a:t>业</a:t>
            </a:r>
            <a:endParaRPr lang="en-US" altLang="zh-CN" sz="1200" b="1" dirty="0" smtClean="0">
              <a:solidFill>
                <a:schemeClr val="bg1"/>
              </a:solidFill>
              <a:latin typeface="微软雅黑" pitchFamily="34" charset="-122"/>
              <a:ea typeface="微软雅黑" pitchFamily="34" charset="-122"/>
            </a:endParaRPr>
          </a:p>
          <a:p>
            <a:pPr algn="ctr"/>
            <a:r>
              <a:rPr lang="zh-CN" altLang="en-US" sz="1200" b="1" dirty="0" smtClean="0">
                <a:solidFill>
                  <a:schemeClr val="bg1"/>
                </a:solidFill>
                <a:latin typeface="微软雅黑" pitchFamily="34" charset="-122"/>
                <a:ea typeface="微软雅黑" pitchFamily="34" charset="-122"/>
              </a:rPr>
              <a:t>知</a:t>
            </a:r>
            <a:endParaRPr lang="en-US" altLang="zh-CN" sz="1200" b="1" dirty="0" smtClean="0">
              <a:solidFill>
                <a:schemeClr val="bg1"/>
              </a:solidFill>
              <a:latin typeface="微软雅黑" pitchFamily="34" charset="-122"/>
              <a:ea typeface="微软雅黑" pitchFamily="34" charset="-122"/>
            </a:endParaRPr>
          </a:p>
          <a:p>
            <a:pPr algn="ctr"/>
            <a:r>
              <a:rPr lang="zh-CN" altLang="en-US" sz="1200" b="1" dirty="0" smtClean="0">
                <a:solidFill>
                  <a:schemeClr val="bg1"/>
                </a:solidFill>
                <a:latin typeface="微软雅黑" pitchFamily="34" charset="-122"/>
                <a:ea typeface="微软雅黑" pitchFamily="34" charset="-122"/>
              </a:rPr>
              <a:t>识</a:t>
            </a:r>
            <a:endParaRPr lang="en-US" altLang="zh-CN" sz="1200" b="1" dirty="0" smtClean="0">
              <a:solidFill>
                <a:schemeClr val="bg1"/>
              </a:solidFill>
              <a:latin typeface="微软雅黑" pitchFamily="34" charset="-122"/>
              <a:ea typeface="微软雅黑" pitchFamily="34" charset="-122"/>
            </a:endParaRPr>
          </a:p>
          <a:p>
            <a:pPr algn="ctr"/>
            <a:r>
              <a:rPr lang="zh-CN" altLang="en-US" sz="1200" b="1" dirty="0" smtClean="0">
                <a:solidFill>
                  <a:schemeClr val="bg1"/>
                </a:solidFill>
                <a:latin typeface="微软雅黑" pitchFamily="34" charset="-122"/>
                <a:ea typeface="微软雅黑" pitchFamily="34" charset="-122"/>
              </a:rPr>
              <a:t>图</a:t>
            </a:r>
            <a:endParaRPr lang="en-US" altLang="zh-CN" sz="1200" b="1" dirty="0" smtClean="0">
              <a:solidFill>
                <a:schemeClr val="bg1"/>
              </a:solidFill>
              <a:latin typeface="微软雅黑" pitchFamily="34" charset="-122"/>
              <a:ea typeface="微软雅黑" pitchFamily="34" charset="-122"/>
            </a:endParaRPr>
          </a:p>
          <a:p>
            <a:pPr algn="ctr"/>
            <a:r>
              <a:rPr lang="zh-CN" altLang="en-US" sz="1200" b="1" dirty="0" smtClean="0">
                <a:solidFill>
                  <a:schemeClr val="bg1"/>
                </a:solidFill>
                <a:latin typeface="微软雅黑" pitchFamily="34" charset="-122"/>
                <a:ea typeface="微软雅黑" pitchFamily="34" charset="-122"/>
              </a:rPr>
              <a:t>谱</a:t>
            </a:r>
            <a:endParaRPr lang="zh-CN" altLang="en-US" sz="1200" b="1" dirty="0">
              <a:solidFill>
                <a:schemeClr val="bg1"/>
              </a:solidFill>
              <a:latin typeface="微软雅黑" pitchFamily="34" charset="-122"/>
              <a:ea typeface="微软雅黑" pitchFamily="34" charset="-122"/>
            </a:endParaRPr>
          </a:p>
        </p:txBody>
      </p:sp>
      <p:sp>
        <p:nvSpPr>
          <p:cNvPr id="51" name="椭圆 50"/>
          <p:cNvSpPr/>
          <p:nvPr/>
        </p:nvSpPr>
        <p:spPr>
          <a:xfrm>
            <a:off x="7831044" y="3733461"/>
            <a:ext cx="1874609" cy="55588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smtClean="0">
                <a:latin typeface="微软雅黑" pitchFamily="34" charset="-122"/>
                <a:ea typeface="微软雅黑" pitchFamily="34" charset="-122"/>
              </a:rPr>
              <a:t>旭航</a:t>
            </a:r>
            <a:endParaRPr lang="en-US" altLang="zh-CN" sz="1600" b="1" dirty="0" smtClean="0">
              <a:latin typeface="微软雅黑" pitchFamily="34" charset="-122"/>
              <a:ea typeface="微软雅黑" pitchFamily="34" charset="-122"/>
            </a:endParaRPr>
          </a:p>
          <a:p>
            <a:pPr algn="ctr"/>
            <a:r>
              <a:rPr lang="zh-CN" altLang="en-US" sz="1600" b="1" dirty="0">
                <a:latin typeface="微软雅黑" pitchFamily="34" charset="-122"/>
                <a:ea typeface="微软雅黑" pitchFamily="34" charset="-122"/>
              </a:rPr>
              <a:t>服务团队</a:t>
            </a:r>
          </a:p>
        </p:txBody>
      </p:sp>
      <p:sp>
        <p:nvSpPr>
          <p:cNvPr id="52" name="椭圆 51"/>
          <p:cNvSpPr/>
          <p:nvPr/>
        </p:nvSpPr>
        <p:spPr>
          <a:xfrm>
            <a:off x="2388250" y="2847829"/>
            <a:ext cx="2121866" cy="55588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smtClean="0">
                <a:latin typeface="微软雅黑" pitchFamily="34" charset="-122"/>
                <a:ea typeface="微软雅黑" pitchFamily="34" charset="-122"/>
              </a:rPr>
              <a:t>企业销售部</a:t>
            </a:r>
            <a:endParaRPr lang="zh-CN" altLang="en-US" sz="1600" b="1" dirty="0">
              <a:latin typeface="微软雅黑" pitchFamily="34" charset="-122"/>
              <a:ea typeface="微软雅黑" pitchFamily="34" charset="-122"/>
            </a:endParaRPr>
          </a:p>
        </p:txBody>
      </p:sp>
      <p:sp>
        <p:nvSpPr>
          <p:cNvPr id="53" name="椭圆 52"/>
          <p:cNvSpPr/>
          <p:nvPr/>
        </p:nvSpPr>
        <p:spPr>
          <a:xfrm>
            <a:off x="2952899" y="2111874"/>
            <a:ext cx="2121866" cy="55588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smtClean="0">
                <a:latin typeface="微软雅黑" pitchFamily="34" charset="-122"/>
                <a:ea typeface="微软雅黑" pitchFamily="34" charset="-122"/>
              </a:rPr>
              <a:t>企业营销部</a:t>
            </a:r>
            <a:endParaRPr lang="zh-CN" altLang="en-US" sz="1600" b="1" dirty="0">
              <a:latin typeface="微软雅黑" pitchFamily="34" charset="-122"/>
              <a:ea typeface="微软雅黑" pitchFamily="34" charset="-122"/>
            </a:endParaRPr>
          </a:p>
        </p:txBody>
      </p:sp>
      <p:sp>
        <p:nvSpPr>
          <p:cNvPr id="54" name="椭圆 53"/>
          <p:cNvSpPr/>
          <p:nvPr/>
        </p:nvSpPr>
        <p:spPr>
          <a:xfrm>
            <a:off x="4970102" y="1408559"/>
            <a:ext cx="2121866" cy="555883"/>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b="1" dirty="0" smtClean="0">
                <a:latin typeface="微软雅黑" pitchFamily="34" charset="-122"/>
                <a:ea typeface="微软雅黑" pitchFamily="34" charset="-122"/>
              </a:rPr>
              <a:t>渠道</a:t>
            </a:r>
            <a:endParaRPr lang="zh-CN" altLang="en-US" sz="1600" b="1" dirty="0">
              <a:latin typeface="微软雅黑" pitchFamily="34" charset="-122"/>
              <a:ea typeface="微软雅黑" pitchFamily="34" charset="-122"/>
            </a:endParaRPr>
          </a:p>
        </p:txBody>
      </p:sp>
    </p:spTree>
    <p:extLst>
      <p:ext uri="{BB962C8B-B14F-4D97-AF65-F5344CB8AC3E}">
        <p14:creationId xmlns:p14="http://schemas.microsoft.com/office/powerpoint/2010/main" val="1017629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H_SubTitle_1"/>
          <p:cNvSpPr/>
          <p:nvPr>
            <p:custDataLst>
              <p:tags r:id="rId2"/>
            </p:custDataLst>
          </p:nvPr>
        </p:nvSpPr>
        <p:spPr>
          <a:xfrm>
            <a:off x="2492953" y="1805792"/>
            <a:ext cx="2019300" cy="323850"/>
          </a:xfrm>
          <a:custGeom>
            <a:avLst/>
            <a:gdLst>
              <a:gd name="connsiteX0" fmla="*/ 160510 w 2019300"/>
              <a:gd name="connsiteY0" fmla="*/ 101677 h 323850"/>
              <a:gd name="connsiteX1" fmla="*/ 214024 w 2019300"/>
              <a:gd name="connsiteY1" fmla="*/ 151309 h 323850"/>
              <a:gd name="connsiteX2" fmla="*/ 89557 w 2019300"/>
              <a:gd name="connsiteY2" fmla="*/ 151309 h 323850"/>
              <a:gd name="connsiteX3" fmla="*/ 89557 w 2019300"/>
              <a:gd name="connsiteY3" fmla="*/ 172541 h 323850"/>
              <a:gd name="connsiteX4" fmla="*/ 214024 w 2019300"/>
              <a:gd name="connsiteY4" fmla="*/ 172541 h 323850"/>
              <a:gd name="connsiteX5" fmla="*/ 160510 w 2019300"/>
              <a:gd name="connsiteY5" fmla="*/ 222173 h 323850"/>
              <a:gd name="connsiteX6" fmla="*/ 193072 w 2019300"/>
              <a:gd name="connsiteY6" fmla="*/ 222173 h 323850"/>
              <a:gd name="connsiteX7" fmla="*/ 257693 w 2019300"/>
              <a:gd name="connsiteY7" fmla="*/ 162058 h 323850"/>
              <a:gd name="connsiteX8" fmla="*/ 193072 w 2019300"/>
              <a:gd name="connsiteY8" fmla="*/ 101677 h 323850"/>
              <a:gd name="connsiteX9" fmla="*/ 173625 w 2019300"/>
              <a:gd name="connsiteY9" fmla="*/ 59772 h 323850"/>
              <a:gd name="connsiteX10" fmla="*/ 275778 w 2019300"/>
              <a:gd name="connsiteY10" fmla="*/ 161925 h 323850"/>
              <a:gd name="connsiteX11" fmla="*/ 173625 w 2019300"/>
              <a:gd name="connsiteY11" fmla="*/ 264079 h 323850"/>
              <a:gd name="connsiteX12" fmla="*/ 71472 w 2019300"/>
              <a:gd name="connsiteY12" fmla="*/ 161925 h 323850"/>
              <a:gd name="connsiteX13" fmla="*/ 173625 w 2019300"/>
              <a:gd name="connsiteY13" fmla="*/ 59772 h 323850"/>
              <a:gd name="connsiteX14" fmla="*/ 173625 w 2019300"/>
              <a:gd name="connsiteY14" fmla="*/ 35925 h 323850"/>
              <a:gd name="connsiteX15" fmla="*/ 47625 w 2019300"/>
              <a:gd name="connsiteY15" fmla="*/ 161925 h 323850"/>
              <a:gd name="connsiteX16" fmla="*/ 173625 w 2019300"/>
              <a:gd name="connsiteY16" fmla="*/ 287925 h 323850"/>
              <a:gd name="connsiteX17" fmla="*/ 299625 w 2019300"/>
              <a:gd name="connsiteY17" fmla="*/ 161925 h 323850"/>
              <a:gd name="connsiteX18" fmla="*/ 173625 w 2019300"/>
              <a:gd name="connsiteY18" fmla="*/ 35925 h 323850"/>
              <a:gd name="connsiteX19" fmla="*/ 0 w 2019300"/>
              <a:gd name="connsiteY19" fmla="*/ 0 h 323850"/>
              <a:gd name="connsiteX20" fmla="*/ 2019300 w 2019300"/>
              <a:gd name="connsiteY20" fmla="*/ 0 h 323850"/>
              <a:gd name="connsiteX21" fmla="*/ 2019300 w 2019300"/>
              <a:gd name="connsiteY21" fmla="*/ 323850 h 323850"/>
              <a:gd name="connsiteX22" fmla="*/ 0 w 2019300"/>
              <a:gd name="connsiteY22"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9300" h="323850">
                <a:moveTo>
                  <a:pt x="160510" y="101677"/>
                </a:moveTo>
                <a:lnTo>
                  <a:pt x="214024" y="151309"/>
                </a:lnTo>
                <a:lnTo>
                  <a:pt x="89557" y="151309"/>
                </a:lnTo>
                <a:lnTo>
                  <a:pt x="89557" y="172541"/>
                </a:lnTo>
                <a:lnTo>
                  <a:pt x="214024" y="172541"/>
                </a:lnTo>
                <a:lnTo>
                  <a:pt x="160510" y="222173"/>
                </a:lnTo>
                <a:lnTo>
                  <a:pt x="193072" y="222173"/>
                </a:lnTo>
                <a:lnTo>
                  <a:pt x="257693" y="162058"/>
                </a:lnTo>
                <a:lnTo>
                  <a:pt x="193072" y="101677"/>
                </a:lnTo>
                <a:close/>
                <a:moveTo>
                  <a:pt x="173625" y="59772"/>
                </a:moveTo>
                <a:cubicBezTo>
                  <a:pt x="230043" y="59772"/>
                  <a:pt x="275778" y="105507"/>
                  <a:pt x="275778" y="161925"/>
                </a:cubicBezTo>
                <a:cubicBezTo>
                  <a:pt x="275778" y="218343"/>
                  <a:pt x="230043" y="264079"/>
                  <a:pt x="173625" y="264079"/>
                </a:cubicBezTo>
                <a:cubicBezTo>
                  <a:pt x="117207" y="264079"/>
                  <a:pt x="71472" y="218343"/>
                  <a:pt x="71472" y="161925"/>
                </a:cubicBezTo>
                <a:cubicBezTo>
                  <a:pt x="71472" y="105507"/>
                  <a:pt x="117207" y="59772"/>
                  <a:pt x="173625" y="59772"/>
                </a:cubicBezTo>
                <a:close/>
                <a:moveTo>
                  <a:pt x="173625" y="35925"/>
                </a:moveTo>
                <a:cubicBezTo>
                  <a:pt x="104037" y="35925"/>
                  <a:pt x="47625" y="92337"/>
                  <a:pt x="47625" y="161925"/>
                </a:cubicBezTo>
                <a:cubicBezTo>
                  <a:pt x="47625" y="231513"/>
                  <a:pt x="104037" y="287925"/>
                  <a:pt x="173625" y="287925"/>
                </a:cubicBezTo>
                <a:cubicBezTo>
                  <a:pt x="243213" y="287925"/>
                  <a:pt x="299625" y="231513"/>
                  <a:pt x="299625" y="161925"/>
                </a:cubicBezTo>
                <a:cubicBezTo>
                  <a:pt x="299625" y="92337"/>
                  <a:pt x="243213" y="35925"/>
                  <a:pt x="173625" y="35925"/>
                </a:cubicBezTo>
                <a:close/>
                <a:moveTo>
                  <a:pt x="0" y="0"/>
                </a:moveTo>
                <a:lnTo>
                  <a:pt x="2019300" y="0"/>
                </a:lnTo>
                <a:lnTo>
                  <a:pt x="2019300" y="323850"/>
                </a:lnTo>
                <a:lnTo>
                  <a:pt x="0" y="323850"/>
                </a:lnTo>
                <a:close/>
              </a:path>
            </a:pathLst>
          </a:cu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a:bodyPr>
          <a:lstStyle/>
          <a:p>
            <a:pPr>
              <a:defRPr/>
            </a:pPr>
            <a:r>
              <a:rPr lang="zh-CN" altLang="en-US" b="1" dirty="0" smtClean="0">
                <a:solidFill>
                  <a:srgbClr val="FEFFFF"/>
                </a:solidFill>
                <a:ea typeface="微软雅黑" panose="020B0503020204020204" pitchFamily="34" charset="-122"/>
              </a:rPr>
              <a:t>产业赋能</a:t>
            </a:r>
            <a:endParaRPr lang="zh-CN" altLang="en-US" b="1" dirty="0">
              <a:solidFill>
                <a:srgbClr val="FEFFFF"/>
              </a:solidFill>
              <a:ea typeface="微软雅黑" panose="020B0503020204020204" pitchFamily="34" charset="-122"/>
            </a:endParaRPr>
          </a:p>
        </p:txBody>
      </p:sp>
      <p:sp>
        <p:nvSpPr>
          <p:cNvPr id="3" name="MH_Text_1"/>
          <p:cNvSpPr/>
          <p:nvPr>
            <p:custDataLst>
              <p:tags r:id="rId3"/>
            </p:custDataLst>
          </p:nvPr>
        </p:nvSpPr>
        <p:spPr>
          <a:xfrm>
            <a:off x="2492953" y="2129643"/>
            <a:ext cx="2019300" cy="1057275"/>
          </a:xfrm>
          <a:prstGeom prst="rect">
            <a:avLst/>
          </a:prstGeom>
          <a:solidFill>
            <a:srgbClr val="FEFFFF"/>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285750" indent="-285750">
              <a:lnSpc>
                <a:spcPct val="110000"/>
              </a:lnSpc>
              <a:buFont typeface="Wingdings" panose="05000000000000000000" pitchFamily="2" charset="2"/>
              <a:buChar char="n"/>
              <a:defRPr/>
            </a:pPr>
            <a:r>
              <a:rPr lang="zh-CN" altLang="en-US" sz="1600" dirty="0" smtClean="0">
                <a:solidFill>
                  <a:schemeClr val="accent1">
                    <a:lumMod val="75000"/>
                  </a:schemeClr>
                </a:solidFill>
                <a:ea typeface="微软雅黑" panose="020B0503020204020204" pitchFamily="34" charset="-122"/>
              </a:rPr>
              <a:t>产业赋能内容管理</a:t>
            </a:r>
            <a:endParaRPr lang="en-US" altLang="zh-CN" sz="1600" dirty="0" smtClean="0">
              <a:solidFill>
                <a:schemeClr val="accent1">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1">
                    <a:lumMod val="75000"/>
                  </a:schemeClr>
                </a:solidFill>
                <a:ea typeface="微软雅黑" panose="020B0503020204020204" pitchFamily="34" charset="-122"/>
              </a:rPr>
              <a:t>服务订单管理</a:t>
            </a:r>
            <a:endParaRPr lang="zh-CN" altLang="en-US" sz="1600" dirty="0">
              <a:solidFill>
                <a:schemeClr val="accent1">
                  <a:lumMod val="75000"/>
                </a:schemeClr>
              </a:solidFill>
              <a:ea typeface="微软雅黑" panose="020B0503020204020204" pitchFamily="34" charset="-122"/>
            </a:endParaRPr>
          </a:p>
        </p:txBody>
      </p:sp>
      <p:sp>
        <p:nvSpPr>
          <p:cNvPr id="4" name="MH_Other_1"/>
          <p:cNvSpPr/>
          <p:nvPr>
            <p:custDataLst>
              <p:tags r:id="rId4"/>
            </p:custDataLst>
          </p:nvPr>
        </p:nvSpPr>
        <p:spPr>
          <a:xfrm>
            <a:off x="2492953" y="3186917"/>
            <a:ext cx="2019300" cy="46038"/>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600">
              <a:ea typeface="微软雅黑" panose="020B0503020204020204" pitchFamily="34" charset="-122"/>
            </a:endParaRPr>
          </a:p>
        </p:txBody>
      </p:sp>
      <p:sp>
        <p:nvSpPr>
          <p:cNvPr id="10" name="MH_SubTitle_2"/>
          <p:cNvSpPr/>
          <p:nvPr>
            <p:custDataLst>
              <p:tags r:id="rId5"/>
            </p:custDataLst>
          </p:nvPr>
        </p:nvSpPr>
        <p:spPr>
          <a:xfrm>
            <a:off x="5169478" y="1805792"/>
            <a:ext cx="2019300" cy="323850"/>
          </a:xfrm>
          <a:custGeom>
            <a:avLst/>
            <a:gdLst>
              <a:gd name="connsiteX0" fmla="*/ 160510 w 2019300"/>
              <a:gd name="connsiteY0" fmla="*/ 101677 h 323850"/>
              <a:gd name="connsiteX1" fmla="*/ 214024 w 2019300"/>
              <a:gd name="connsiteY1" fmla="*/ 151309 h 323850"/>
              <a:gd name="connsiteX2" fmla="*/ 89557 w 2019300"/>
              <a:gd name="connsiteY2" fmla="*/ 151309 h 323850"/>
              <a:gd name="connsiteX3" fmla="*/ 89557 w 2019300"/>
              <a:gd name="connsiteY3" fmla="*/ 172541 h 323850"/>
              <a:gd name="connsiteX4" fmla="*/ 214024 w 2019300"/>
              <a:gd name="connsiteY4" fmla="*/ 172541 h 323850"/>
              <a:gd name="connsiteX5" fmla="*/ 160510 w 2019300"/>
              <a:gd name="connsiteY5" fmla="*/ 222173 h 323850"/>
              <a:gd name="connsiteX6" fmla="*/ 193072 w 2019300"/>
              <a:gd name="connsiteY6" fmla="*/ 222173 h 323850"/>
              <a:gd name="connsiteX7" fmla="*/ 257693 w 2019300"/>
              <a:gd name="connsiteY7" fmla="*/ 162058 h 323850"/>
              <a:gd name="connsiteX8" fmla="*/ 193072 w 2019300"/>
              <a:gd name="connsiteY8" fmla="*/ 101677 h 323850"/>
              <a:gd name="connsiteX9" fmla="*/ 173625 w 2019300"/>
              <a:gd name="connsiteY9" fmla="*/ 59772 h 323850"/>
              <a:gd name="connsiteX10" fmla="*/ 275778 w 2019300"/>
              <a:gd name="connsiteY10" fmla="*/ 161925 h 323850"/>
              <a:gd name="connsiteX11" fmla="*/ 173625 w 2019300"/>
              <a:gd name="connsiteY11" fmla="*/ 264079 h 323850"/>
              <a:gd name="connsiteX12" fmla="*/ 71472 w 2019300"/>
              <a:gd name="connsiteY12" fmla="*/ 161925 h 323850"/>
              <a:gd name="connsiteX13" fmla="*/ 173625 w 2019300"/>
              <a:gd name="connsiteY13" fmla="*/ 59772 h 323850"/>
              <a:gd name="connsiteX14" fmla="*/ 173625 w 2019300"/>
              <a:gd name="connsiteY14" fmla="*/ 35925 h 323850"/>
              <a:gd name="connsiteX15" fmla="*/ 47625 w 2019300"/>
              <a:gd name="connsiteY15" fmla="*/ 161925 h 323850"/>
              <a:gd name="connsiteX16" fmla="*/ 173625 w 2019300"/>
              <a:gd name="connsiteY16" fmla="*/ 287925 h 323850"/>
              <a:gd name="connsiteX17" fmla="*/ 299625 w 2019300"/>
              <a:gd name="connsiteY17" fmla="*/ 161925 h 323850"/>
              <a:gd name="connsiteX18" fmla="*/ 173625 w 2019300"/>
              <a:gd name="connsiteY18" fmla="*/ 35925 h 323850"/>
              <a:gd name="connsiteX19" fmla="*/ 0 w 2019300"/>
              <a:gd name="connsiteY19" fmla="*/ 0 h 323850"/>
              <a:gd name="connsiteX20" fmla="*/ 2019300 w 2019300"/>
              <a:gd name="connsiteY20" fmla="*/ 0 h 323850"/>
              <a:gd name="connsiteX21" fmla="*/ 2019300 w 2019300"/>
              <a:gd name="connsiteY21" fmla="*/ 323850 h 323850"/>
              <a:gd name="connsiteX22" fmla="*/ 0 w 2019300"/>
              <a:gd name="connsiteY22"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9300" h="323850">
                <a:moveTo>
                  <a:pt x="160510" y="101677"/>
                </a:moveTo>
                <a:lnTo>
                  <a:pt x="214024" y="151309"/>
                </a:lnTo>
                <a:lnTo>
                  <a:pt x="89557" y="151309"/>
                </a:lnTo>
                <a:lnTo>
                  <a:pt x="89557" y="172541"/>
                </a:lnTo>
                <a:lnTo>
                  <a:pt x="214024" y="172541"/>
                </a:lnTo>
                <a:lnTo>
                  <a:pt x="160510" y="222173"/>
                </a:lnTo>
                <a:lnTo>
                  <a:pt x="193072" y="222173"/>
                </a:lnTo>
                <a:lnTo>
                  <a:pt x="257693" y="162058"/>
                </a:lnTo>
                <a:lnTo>
                  <a:pt x="193072" y="101677"/>
                </a:lnTo>
                <a:close/>
                <a:moveTo>
                  <a:pt x="173625" y="59772"/>
                </a:moveTo>
                <a:cubicBezTo>
                  <a:pt x="230043" y="59772"/>
                  <a:pt x="275778" y="105507"/>
                  <a:pt x="275778" y="161925"/>
                </a:cubicBezTo>
                <a:cubicBezTo>
                  <a:pt x="275778" y="218343"/>
                  <a:pt x="230043" y="264079"/>
                  <a:pt x="173625" y="264079"/>
                </a:cubicBezTo>
                <a:cubicBezTo>
                  <a:pt x="117207" y="264079"/>
                  <a:pt x="71472" y="218343"/>
                  <a:pt x="71472" y="161925"/>
                </a:cubicBezTo>
                <a:cubicBezTo>
                  <a:pt x="71472" y="105507"/>
                  <a:pt x="117207" y="59772"/>
                  <a:pt x="173625" y="59772"/>
                </a:cubicBezTo>
                <a:close/>
                <a:moveTo>
                  <a:pt x="173625" y="35925"/>
                </a:moveTo>
                <a:cubicBezTo>
                  <a:pt x="104037" y="35925"/>
                  <a:pt x="47625" y="92337"/>
                  <a:pt x="47625" y="161925"/>
                </a:cubicBezTo>
                <a:cubicBezTo>
                  <a:pt x="47625" y="231513"/>
                  <a:pt x="104037" y="287925"/>
                  <a:pt x="173625" y="287925"/>
                </a:cubicBezTo>
                <a:cubicBezTo>
                  <a:pt x="243213" y="287925"/>
                  <a:pt x="299625" y="231513"/>
                  <a:pt x="299625" y="161925"/>
                </a:cubicBezTo>
                <a:cubicBezTo>
                  <a:pt x="299625" y="92337"/>
                  <a:pt x="243213" y="35925"/>
                  <a:pt x="173625" y="35925"/>
                </a:cubicBezTo>
                <a:close/>
                <a:moveTo>
                  <a:pt x="0" y="0"/>
                </a:moveTo>
                <a:lnTo>
                  <a:pt x="2019300" y="0"/>
                </a:lnTo>
                <a:lnTo>
                  <a:pt x="2019300" y="323850"/>
                </a:lnTo>
                <a:lnTo>
                  <a:pt x="0" y="323850"/>
                </a:lnTo>
                <a:close/>
              </a:path>
            </a:pathLst>
          </a:cu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a:bodyPr>
          <a:lstStyle/>
          <a:p>
            <a:pPr>
              <a:defRPr/>
            </a:pPr>
            <a:r>
              <a:rPr lang="zh-CN" altLang="en-US" b="1" dirty="0" smtClean="0">
                <a:solidFill>
                  <a:srgbClr val="FEFFFF"/>
                </a:solidFill>
                <a:ea typeface="微软雅黑" panose="020B0503020204020204" pitchFamily="34" charset="-122"/>
              </a:rPr>
              <a:t>媒体营销</a:t>
            </a:r>
            <a:endParaRPr lang="zh-CN" altLang="en-US" b="1" dirty="0">
              <a:solidFill>
                <a:srgbClr val="FEFFFF"/>
              </a:solidFill>
              <a:ea typeface="微软雅黑" panose="020B0503020204020204" pitchFamily="34" charset="-122"/>
            </a:endParaRPr>
          </a:p>
        </p:txBody>
      </p:sp>
      <p:sp>
        <p:nvSpPr>
          <p:cNvPr id="11" name="MH_Text_2"/>
          <p:cNvSpPr/>
          <p:nvPr>
            <p:custDataLst>
              <p:tags r:id="rId6"/>
            </p:custDataLst>
          </p:nvPr>
        </p:nvSpPr>
        <p:spPr>
          <a:xfrm>
            <a:off x="5169478" y="2129643"/>
            <a:ext cx="2019300" cy="1057275"/>
          </a:xfrm>
          <a:prstGeom prst="rect">
            <a:avLst/>
          </a:prstGeom>
          <a:solidFill>
            <a:srgbClr val="FEFFFF"/>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285750" indent="-285750">
              <a:lnSpc>
                <a:spcPct val="110000"/>
              </a:lnSpc>
              <a:buFont typeface="Wingdings" panose="05000000000000000000" pitchFamily="2" charset="2"/>
              <a:buChar char="n"/>
              <a:defRPr/>
            </a:pPr>
            <a:r>
              <a:rPr lang="zh-CN" altLang="en-US" sz="1600" dirty="0" smtClean="0">
                <a:solidFill>
                  <a:schemeClr val="accent2">
                    <a:lumMod val="75000"/>
                  </a:schemeClr>
                </a:solidFill>
                <a:ea typeface="微软雅黑" panose="020B0503020204020204" pitchFamily="34" charset="-122"/>
              </a:rPr>
              <a:t>服务内容管理</a:t>
            </a:r>
            <a:endParaRPr lang="en-US" altLang="zh-CN" sz="1600" dirty="0" smtClean="0">
              <a:solidFill>
                <a:schemeClr val="accent2">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2">
                    <a:lumMod val="75000"/>
                  </a:schemeClr>
                </a:solidFill>
                <a:ea typeface="微软雅黑" panose="020B0503020204020204" pitchFamily="34" charset="-122"/>
              </a:rPr>
              <a:t>服务线索管理</a:t>
            </a:r>
            <a:endParaRPr lang="en-US" altLang="zh-CN" sz="1600" dirty="0" smtClean="0">
              <a:solidFill>
                <a:schemeClr val="accent2">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2">
                    <a:lumMod val="75000"/>
                  </a:schemeClr>
                </a:solidFill>
                <a:ea typeface="微软雅黑" panose="020B0503020204020204" pitchFamily="34" charset="-122"/>
              </a:rPr>
              <a:t>服务订单管理</a:t>
            </a:r>
            <a:endParaRPr lang="en-US" altLang="zh-CN" sz="1600" dirty="0" smtClean="0">
              <a:solidFill>
                <a:schemeClr val="accent2">
                  <a:lumMod val="75000"/>
                </a:schemeClr>
              </a:solidFill>
              <a:ea typeface="微软雅黑" panose="020B0503020204020204" pitchFamily="34" charset="-122"/>
            </a:endParaRPr>
          </a:p>
          <a:p>
            <a:pPr>
              <a:lnSpc>
                <a:spcPct val="110000"/>
              </a:lnSpc>
              <a:defRPr/>
            </a:pPr>
            <a:endParaRPr lang="da-DK" altLang="zh-CN" sz="1600" dirty="0">
              <a:solidFill>
                <a:schemeClr val="accent2">
                  <a:lumMod val="75000"/>
                </a:schemeClr>
              </a:solidFill>
              <a:ea typeface="微软雅黑" panose="020B0503020204020204" pitchFamily="34" charset="-122"/>
            </a:endParaRPr>
          </a:p>
        </p:txBody>
      </p:sp>
      <p:sp>
        <p:nvSpPr>
          <p:cNvPr id="12" name="MH_Other_2"/>
          <p:cNvSpPr/>
          <p:nvPr>
            <p:custDataLst>
              <p:tags r:id="rId7"/>
            </p:custDataLst>
          </p:nvPr>
        </p:nvSpPr>
        <p:spPr>
          <a:xfrm>
            <a:off x="5169478" y="3186917"/>
            <a:ext cx="2019300" cy="46038"/>
          </a:xfrm>
          <a:prstGeom prst="rect">
            <a:avLst/>
          </a:pr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600">
              <a:ea typeface="微软雅黑" panose="020B0503020204020204" pitchFamily="34" charset="-122"/>
            </a:endParaRPr>
          </a:p>
        </p:txBody>
      </p:sp>
      <p:sp>
        <p:nvSpPr>
          <p:cNvPr id="14" name="MH_SubTitle_3"/>
          <p:cNvSpPr/>
          <p:nvPr>
            <p:custDataLst>
              <p:tags r:id="rId8"/>
            </p:custDataLst>
          </p:nvPr>
        </p:nvSpPr>
        <p:spPr>
          <a:xfrm>
            <a:off x="7846003" y="1805792"/>
            <a:ext cx="2019300" cy="323850"/>
          </a:xfrm>
          <a:custGeom>
            <a:avLst/>
            <a:gdLst>
              <a:gd name="connsiteX0" fmla="*/ 160510 w 2019300"/>
              <a:gd name="connsiteY0" fmla="*/ 101677 h 323850"/>
              <a:gd name="connsiteX1" fmla="*/ 214024 w 2019300"/>
              <a:gd name="connsiteY1" fmla="*/ 151309 h 323850"/>
              <a:gd name="connsiteX2" fmla="*/ 89557 w 2019300"/>
              <a:gd name="connsiteY2" fmla="*/ 151309 h 323850"/>
              <a:gd name="connsiteX3" fmla="*/ 89557 w 2019300"/>
              <a:gd name="connsiteY3" fmla="*/ 172541 h 323850"/>
              <a:gd name="connsiteX4" fmla="*/ 214024 w 2019300"/>
              <a:gd name="connsiteY4" fmla="*/ 172541 h 323850"/>
              <a:gd name="connsiteX5" fmla="*/ 160510 w 2019300"/>
              <a:gd name="connsiteY5" fmla="*/ 222173 h 323850"/>
              <a:gd name="connsiteX6" fmla="*/ 193072 w 2019300"/>
              <a:gd name="connsiteY6" fmla="*/ 222173 h 323850"/>
              <a:gd name="connsiteX7" fmla="*/ 257693 w 2019300"/>
              <a:gd name="connsiteY7" fmla="*/ 162058 h 323850"/>
              <a:gd name="connsiteX8" fmla="*/ 193072 w 2019300"/>
              <a:gd name="connsiteY8" fmla="*/ 101677 h 323850"/>
              <a:gd name="connsiteX9" fmla="*/ 173625 w 2019300"/>
              <a:gd name="connsiteY9" fmla="*/ 59772 h 323850"/>
              <a:gd name="connsiteX10" fmla="*/ 275778 w 2019300"/>
              <a:gd name="connsiteY10" fmla="*/ 161925 h 323850"/>
              <a:gd name="connsiteX11" fmla="*/ 173625 w 2019300"/>
              <a:gd name="connsiteY11" fmla="*/ 264079 h 323850"/>
              <a:gd name="connsiteX12" fmla="*/ 71472 w 2019300"/>
              <a:gd name="connsiteY12" fmla="*/ 161925 h 323850"/>
              <a:gd name="connsiteX13" fmla="*/ 173625 w 2019300"/>
              <a:gd name="connsiteY13" fmla="*/ 59772 h 323850"/>
              <a:gd name="connsiteX14" fmla="*/ 173625 w 2019300"/>
              <a:gd name="connsiteY14" fmla="*/ 35925 h 323850"/>
              <a:gd name="connsiteX15" fmla="*/ 47625 w 2019300"/>
              <a:gd name="connsiteY15" fmla="*/ 161925 h 323850"/>
              <a:gd name="connsiteX16" fmla="*/ 173625 w 2019300"/>
              <a:gd name="connsiteY16" fmla="*/ 287925 h 323850"/>
              <a:gd name="connsiteX17" fmla="*/ 299625 w 2019300"/>
              <a:gd name="connsiteY17" fmla="*/ 161925 h 323850"/>
              <a:gd name="connsiteX18" fmla="*/ 173625 w 2019300"/>
              <a:gd name="connsiteY18" fmla="*/ 35925 h 323850"/>
              <a:gd name="connsiteX19" fmla="*/ 0 w 2019300"/>
              <a:gd name="connsiteY19" fmla="*/ 0 h 323850"/>
              <a:gd name="connsiteX20" fmla="*/ 2019300 w 2019300"/>
              <a:gd name="connsiteY20" fmla="*/ 0 h 323850"/>
              <a:gd name="connsiteX21" fmla="*/ 2019300 w 2019300"/>
              <a:gd name="connsiteY21" fmla="*/ 323850 h 323850"/>
              <a:gd name="connsiteX22" fmla="*/ 0 w 2019300"/>
              <a:gd name="connsiteY22"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9300" h="323850">
                <a:moveTo>
                  <a:pt x="160510" y="101677"/>
                </a:moveTo>
                <a:lnTo>
                  <a:pt x="214024" y="151309"/>
                </a:lnTo>
                <a:lnTo>
                  <a:pt x="89557" y="151309"/>
                </a:lnTo>
                <a:lnTo>
                  <a:pt x="89557" y="172541"/>
                </a:lnTo>
                <a:lnTo>
                  <a:pt x="214024" y="172541"/>
                </a:lnTo>
                <a:lnTo>
                  <a:pt x="160510" y="222173"/>
                </a:lnTo>
                <a:lnTo>
                  <a:pt x="193072" y="222173"/>
                </a:lnTo>
                <a:lnTo>
                  <a:pt x="257693" y="162058"/>
                </a:lnTo>
                <a:lnTo>
                  <a:pt x="193072" y="101677"/>
                </a:lnTo>
                <a:close/>
                <a:moveTo>
                  <a:pt x="173625" y="59772"/>
                </a:moveTo>
                <a:cubicBezTo>
                  <a:pt x="230043" y="59772"/>
                  <a:pt x="275778" y="105507"/>
                  <a:pt x="275778" y="161925"/>
                </a:cubicBezTo>
                <a:cubicBezTo>
                  <a:pt x="275778" y="218343"/>
                  <a:pt x="230043" y="264079"/>
                  <a:pt x="173625" y="264079"/>
                </a:cubicBezTo>
                <a:cubicBezTo>
                  <a:pt x="117207" y="264079"/>
                  <a:pt x="71472" y="218343"/>
                  <a:pt x="71472" y="161925"/>
                </a:cubicBezTo>
                <a:cubicBezTo>
                  <a:pt x="71472" y="105507"/>
                  <a:pt x="117207" y="59772"/>
                  <a:pt x="173625" y="59772"/>
                </a:cubicBezTo>
                <a:close/>
                <a:moveTo>
                  <a:pt x="173625" y="35925"/>
                </a:moveTo>
                <a:cubicBezTo>
                  <a:pt x="104037" y="35925"/>
                  <a:pt x="47625" y="92337"/>
                  <a:pt x="47625" y="161925"/>
                </a:cubicBezTo>
                <a:cubicBezTo>
                  <a:pt x="47625" y="231513"/>
                  <a:pt x="104037" y="287925"/>
                  <a:pt x="173625" y="287925"/>
                </a:cubicBezTo>
                <a:cubicBezTo>
                  <a:pt x="243213" y="287925"/>
                  <a:pt x="299625" y="231513"/>
                  <a:pt x="299625" y="161925"/>
                </a:cubicBezTo>
                <a:cubicBezTo>
                  <a:pt x="299625" y="92337"/>
                  <a:pt x="243213" y="35925"/>
                  <a:pt x="173625" y="35925"/>
                </a:cubicBezTo>
                <a:close/>
                <a:moveTo>
                  <a:pt x="0" y="0"/>
                </a:moveTo>
                <a:lnTo>
                  <a:pt x="2019300" y="0"/>
                </a:lnTo>
                <a:lnTo>
                  <a:pt x="2019300" y="323850"/>
                </a:lnTo>
                <a:lnTo>
                  <a:pt x="0" y="323850"/>
                </a:lnTo>
                <a:close/>
              </a:path>
            </a:pathLst>
          </a:cu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a:bodyPr>
          <a:lstStyle/>
          <a:p>
            <a:pPr>
              <a:defRPr/>
            </a:pPr>
            <a:r>
              <a:rPr lang="zh-CN" altLang="en-US" b="1" dirty="0" smtClean="0">
                <a:solidFill>
                  <a:srgbClr val="FEFFFF"/>
                </a:solidFill>
                <a:ea typeface="微软雅黑" panose="020B0503020204020204" pitchFamily="34" charset="-122"/>
              </a:rPr>
              <a:t>能力培训</a:t>
            </a:r>
            <a:endParaRPr lang="zh-CN" altLang="en-US" b="1" dirty="0">
              <a:solidFill>
                <a:srgbClr val="FEFFFF"/>
              </a:solidFill>
              <a:ea typeface="微软雅黑" panose="020B0503020204020204" pitchFamily="34" charset="-122"/>
            </a:endParaRPr>
          </a:p>
        </p:txBody>
      </p:sp>
      <p:sp>
        <p:nvSpPr>
          <p:cNvPr id="15" name="MH_Text_3"/>
          <p:cNvSpPr/>
          <p:nvPr>
            <p:custDataLst>
              <p:tags r:id="rId9"/>
            </p:custDataLst>
          </p:nvPr>
        </p:nvSpPr>
        <p:spPr>
          <a:xfrm>
            <a:off x="7846003" y="2129643"/>
            <a:ext cx="2019300" cy="1057275"/>
          </a:xfrm>
          <a:prstGeom prst="rect">
            <a:avLst/>
          </a:prstGeom>
          <a:solidFill>
            <a:srgbClr val="FEFFFF"/>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285750" indent="-285750">
              <a:lnSpc>
                <a:spcPct val="110000"/>
              </a:lnSpc>
              <a:buFont typeface="Wingdings" panose="05000000000000000000" pitchFamily="2" charset="2"/>
              <a:buChar char="n"/>
              <a:defRPr/>
            </a:pPr>
            <a:r>
              <a:rPr lang="zh-CN" altLang="en-US" sz="1600" dirty="0" smtClean="0">
                <a:solidFill>
                  <a:schemeClr val="accent3">
                    <a:lumMod val="75000"/>
                  </a:schemeClr>
                </a:solidFill>
                <a:ea typeface="微软雅黑" panose="020B0503020204020204" pitchFamily="34" charset="-122"/>
              </a:rPr>
              <a:t>培训课程管理</a:t>
            </a:r>
            <a:endParaRPr lang="en-US" altLang="zh-CN" sz="1600" dirty="0" smtClean="0">
              <a:solidFill>
                <a:schemeClr val="accent3">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3">
                    <a:lumMod val="75000"/>
                  </a:schemeClr>
                </a:solidFill>
                <a:ea typeface="微软雅黑" panose="020B0503020204020204" pitchFamily="34" charset="-122"/>
              </a:rPr>
              <a:t>培训安排管理</a:t>
            </a:r>
            <a:endParaRPr lang="en-US" altLang="zh-CN" sz="1600" dirty="0" smtClean="0">
              <a:solidFill>
                <a:schemeClr val="accent3">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3">
                    <a:lumMod val="75000"/>
                  </a:schemeClr>
                </a:solidFill>
                <a:ea typeface="微软雅黑" panose="020B0503020204020204" pitchFamily="34" charset="-122"/>
              </a:rPr>
              <a:t>参加培训</a:t>
            </a:r>
            <a:endParaRPr lang="da-DK" altLang="zh-CN" sz="1600" dirty="0">
              <a:solidFill>
                <a:schemeClr val="accent3">
                  <a:lumMod val="75000"/>
                </a:schemeClr>
              </a:solidFill>
              <a:ea typeface="微软雅黑" panose="020B0503020204020204" pitchFamily="34" charset="-122"/>
            </a:endParaRPr>
          </a:p>
        </p:txBody>
      </p:sp>
      <p:sp>
        <p:nvSpPr>
          <p:cNvPr id="16" name="MH_Other_3"/>
          <p:cNvSpPr/>
          <p:nvPr>
            <p:custDataLst>
              <p:tags r:id="rId10"/>
            </p:custDataLst>
          </p:nvPr>
        </p:nvSpPr>
        <p:spPr>
          <a:xfrm>
            <a:off x="7846003" y="3186917"/>
            <a:ext cx="2019300" cy="46038"/>
          </a:xfrm>
          <a:prstGeom prst="rect">
            <a:avLst/>
          </a:pr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600">
              <a:ea typeface="微软雅黑" panose="020B0503020204020204" pitchFamily="34" charset="-122"/>
            </a:endParaRPr>
          </a:p>
        </p:txBody>
      </p:sp>
      <p:sp>
        <p:nvSpPr>
          <p:cNvPr id="18" name="MH_SubTitle_4"/>
          <p:cNvSpPr/>
          <p:nvPr>
            <p:custDataLst>
              <p:tags r:id="rId11"/>
            </p:custDataLst>
          </p:nvPr>
        </p:nvSpPr>
        <p:spPr>
          <a:xfrm>
            <a:off x="1067914" y="3737017"/>
            <a:ext cx="2019300" cy="323850"/>
          </a:xfrm>
          <a:custGeom>
            <a:avLst/>
            <a:gdLst>
              <a:gd name="connsiteX0" fmla="*/ 160510 w 2019300"/>
              <a:gd name="connsiteY0" fmla="*/ 101677 h 323850"/>
              <a:gd name="connsiteX1" fmla="*/ 214024 w 2019300"/>
              <a:gd name="connsiteY1" fmla="*/ 151309 h 323850"/>
              <a:gd name="connsiteX2" fmla="*/ 89557 w 2019300"/>
              <a:gd name="connsiteY2" fmla="*/ 151309 h 323850"/>
              <a:gd name="connsiteX3" fmla="*/ 89557 w 2019300"/>
              <a:gd name="connsiteY3" fmla="*/ 172541 h 323850"/>
              <a:gd name="connsiteX4" fmla="*/ 214024 w 2019300"/>
              <a:gd name="connsiteY4" fmla="*/ 172541 h 323850"/>
              <a:gd name="connsiteX5" fmla="*/ 160510 w 2019300"/>
              <a:gd name="connsiteY5" fmla="*/ 222173 h 323850"/>
              <a:gd name="connsiteX6" fmla="*/ 193072 w 2019300"/>
              <a:gd name="connsiteY6" fmla="*/ 222173 h 323850"/>
              <a:gd name="connsiteX7" fmla="*/ 257693 w 2019300"/>
              <a:gd name="connsiteY7" fmla="*/ 162058 h 323850"/>
              <a:gd name="connsiteX8" fmla="*/ 193072 w 2019300"/>
              <a:gd name="connsiteY8" fmla="*/ 101677 h 323850"/>
              <a:gd name="connsiteX9" fmla="*/ 173625 w 2019300"/>
              <a:gd name="connsiteY9" fmla="*/ 59772 h 323850"/>
              <a:gd name="connsiteX10" fmla="*/ 275778 w 2019300"/>
              <a:gd name="connsiteY10" fmla="*/ 161925 h 323850"/>
              <a:gd name="connsiteX11" fmla="*/ 173625 w 2019300"/>
              <a:gd name="connsiteY11" fmla="*/ 264079 h 323850"/>
              <a:gd name="connsiteX12" fmla="*/ 71472 w 2019300"/>
              <a:gd name="connsiteY12" fmla="*/ 161925 h 323850"/>
              <a:gd name="connsiteX13" fmla="*/ 173625 w 2019300"/>
              <a:gd name="connsiteY13" fmla="*/ 59772 h 323850"/>
              <a:gd name="connsiteX14" fmla="*/ 173625 w 2019300"/>
              <a:gd name="connsiteY14" fmla="*/ 35925 h 323850"/>
              <a:gd name="connsiteX15" fmla="*/ 47625 w 2019300"/>
              <a:gd name="connsiteY15" fmla="*/ 161925 h 323850"/>
              <a:gd name="connsiteX16" fmla="*/ 173625 w 2019300"/>
              <a:gd name="connsiteY16" fmla="*/ 287925 h 323850"/>
              <a:gd name="connsiteX17" fmla="*/ 299625 w 2019300"/>
              <a:gd name="connsiteY17" fmla="*/ 161925 h 323850"/>
              <a:gd name="connsiteX18" fmla="*/ 173625 w 2019300"/>
              <a:gd name="connsiteY18" fmla="*/ 35925 h 323850"/>
              <a:gd name="connsiteX19" fmla="*/ 0 w 2019300"/>
              <a:gd name="connsiteY19" fmla="*/ 0 h 323850"/>
              <a:gd name="connsiteX20" fmla="*/ 2019300 w 2019300"/>
              <a:gd name="connsiteY20" fmla="*/ 0 h 323850"/>
              <a:gd name="connsiteX21" fmla="*/ 2019300 w 2019300"/>
              <a:gd name="connsiteY21" fmla="*/ 323850 h 323850"/>
              <a:gd name="connsiteX22" fmla="*/ 0 w 2019300"/>
              <a:gd name="connsiteY22"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9300" h="323850">
                <a:moveTo>
                  <a:pt x="160510" y="101677"/>
                </a:moveTo>
                <a:lnTo>
                  <a:pt x="214024" y="151309"/>
                </a:lnTo>
                <a:lnTo>
                  <a:pt x="89557" y="151309"/>
                </a:lnTo>
                <a:lnTo>
                  <a:pt x="89557" y="172541"/>
                </a:lnTo>
                <a:lnTo>
                  <a:pt x="214024" y="172541"/>
                </a:lnTo>
                <a:lnTo>
                  <a:pt x="160510" y="222173"/>
                </a:lnTo>
                <a:lnTo>
                  <a:pt x="193072" y="222173"/>
                </a:lnTo>
                <a:lnTo>
                  <a:pt x="257693" y="162058"/>
                </a:lnTo>
                <a:lnTo>
                  <a:pt x="193072" y="101677"/>
                </a:lnTo>
                <a:close/>
                <a:moveTo>
                  <a:pt x="173625" y="59772"/>
                </a:moveTo>
                <a:cubicBezTo>
                  <a:pt x="230043" y="59772"/>
                  <a:pt x="275778" y="105507"/>
                  <a:pt x="275778" y="161925"/>
                </a:cubicBezTo>
                <a:cubicBezTo>
                  <a:pt x="275778" y="218343"/>
                  <a:pt x="230043" y="264079"/>
                  <a:pt x="173625" y="264079"/>
                </a:cubicBezTo>
                <a:cubicBezTo>
                  <a:pt x="117207" y="264079"/>
                  <a:pt x="71472" y="218343"/>
                  <a:pt x="71472" y="161925"/>
                </a:cubicBezTo>
                <a:cubicBezTo>
                  <a:pt x="71472" y="105507"/>
                  <a:pt x="117207" y="59772"/>
                  <a:pt x="173625" y="59772"/>
                </a:cubicBezTo>
                <a:close/>
                <a:moveTo>
                  <a:pt x="173625" y="35925"/>
                </a:moveTo>
                <a:cubicBezTo>
                  <a:pt x="104037" y="35925"/>
                  <a:pt x="47625" y="92337"/>
                  <a:pt x="47625" y="161925"/>
                </a:cubicBezTo>
                <a:cubicBezTo>
                  <a:pt x="47625" y="231513"/>
                  <a:pt x="104037" y="287925"/>
                  <a:pt x="173625" y="287925"/>
                </a:cubicBezTo>
                <a:cubicBezTo>
                  <a:pt x="243213" y="287925"/>
                  <a:pt x="299625" y="231513"/>
                  <a:pt x="299625" y="161925"/>
                </a:cubicBezTo>
                <a:cubicBezTo>
                  <a:pt x="299625" y="92337"/>
                  <a:pt x="243213" y="35925"/>
                  <a:pt x="173625" y="35925"/>
                </a:cubicBezTo>
                <a:close/>
                <a:moveTo>
                  <a:pt x="0" y="0"/>
                </a:moveTo>
                <a:lnTo>
                  <a:pt x="2019300" y="0"/>
                </a:lnTo>
                <a:lnTo>
                  <a:pt x="2019300" y="323850"/>
                </a:lnTo>
                <a:lnTo>
                  <a:pt x="0" y="323850"/>
                </a:lnTo>
                <a:close/>
              </a:path>
            </a:pathLst>
          </a:cu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a:bodyPr>
          <a:lstStyle/>
          <a:p>
            <a:pPr>
              <a:defRPr/>
            </a:pPr>
            <a:r>
              <a:rPr lang="zh-CN" altLang="en-US" b="1" dirty="0" smtClean="0">
                <a:solidFill>
                  <a:srgbClr val="FEFFFF"/>
                </a:solidFill>
                <a:ea typeface="微软雅黑" panose="020B0503020204020204" pitchFamily="34" charset="-122"/>
              </a:rPr>
              <a:t>最新活动</a:t>
            </a:r>
            <a:endParaRPr lang="zh-CN" altLang="en-US" b="1" dirty="0">
              <a:solidFill>
                <a:srgbClr val="FEFFFF"/>
              </a:solidFill>
              <a:ea typeface="微软雅黑" panose="020B0503020204020204" pitchFamily="34" charset="-122"/>
            </a:endParaRPr>
          </a:p>
        </p:txBody>
      </p:sp>
      <p:sp>
        <p:nvSpPr>
          <p:cNvPr id="19" name="MH_Text_4"/>
          <p:cNvSpPr/>
          <p:nvPr>
            <p:custDataLst>
              <p:tags r:id="rId12"/>
            </p:custDataLst>
          </p:nvPr>
        </p:nvSpPr>
        <p:spPr>
          <a:xfrm>
            <a:off x="1067914" y="4060868"/>
            <a:ext cx="2019300" cy="1057275"/>
          </a:xfrm>
          <a:prstGeom prst="rect">
            <a:avLst/>
          </a:prstGeom>
          <a:solidFill>
            <a:srgbClr val="FEFFFF"/>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285750" indent="-285750">
              <a:lnSpc>
                <a:spcPct val="110000"/>
              </a:lnSpc>
              <a:buFont typeface="Wingdings" panose="05000000000000000000" pitchFamily="2" charset="2"/>
              <a:buChar char="n"/>
              <a:defRPr/>
            </a:pPr>
            <a:r>
              <a:rPr lang="zh-CN" altLang="en-US" sz="1600" dirty="0" smtClean="0">
                <a:solidFill>
                  <a:schemeClr val="accent1">
                    <a:lumMod val="75000"/>
                  </a:schemeClr>
                </a:solidFill>
                <a:ea typeface="微软雅黑" panose="020B0503020204020204" pitchFamily="34" charset="-122"/>
              </a:rPr>
              <a:t>活动内容管理</a:t>
            </a:r>
            <a:endParaRPr lang="en-US" altLang="zh-CN" sz="1600" dirty="0" smtClean="0">
              <a:solidFill>
                <a:schemeClr val="accent1">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1">
                    <a:lumMod val="75000"/>
                  </a:schemeClr>
                </a:solidFill>
                <a:ea typeface="微软雅黑" panose="020B0503020204020204" pitchFamily="34" charset="-122"/>
              </a:rPr>
              <a:t>活动安排</a:t>
            </a:r>
            <a:endParaRPr lang="en-US" altLang="zh-CN" sz="1600" dirty="0" smtClean="0">
              <a:solidFill>
                <a:schemeClr val="accent1">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1">
                    <a:lumMod val="75000"/>
                  </a:schemeClr>
                </a:solidFill>
                <a:ea typeface="微软雅黑" panose="020B0503020204020204" pitchFamily="34" charset="-122"/>
              </a:rPr>
              <a:t>参加活动</a:t>
            </a:r>
            <a:endParaRPr lang="zh-CN" altLang="en-US" sz="1600" dirty="0">
              <a:solidFill>
                <a:schemeClr val="accent1">
                  <a:lumMod val="75000"/>
                </a:schemeClr>
              </a:solidFill>
              <a:ea typeface="微软雅黑" panose="020B0503020204020204" pitchFamily="34" charset="-122"/>
            </a:endParaRPr>
          </a:p>
        </p:txBody>
      </p:sp>
      <p:sp>
        <p:nvSpPr>
          <p:cNvPr id="20" name="MH_Other_4"/>
          <p:cNvSpPr/>
          <p:nvPr>
            <p:custDataLst>
              <p:tags r:id="rId13"/>
            </p:custDataLst>
          </p:nvPr>
        </p:nvSpPr>
        <p:spPr>
          <a:xfrm>
            <a:off x="1067914" y="5118142"/>
            <a:ext cx="2019300" cy="46038"/>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600">
              <a:ea typeface="微软雅黑" panose="020B0503020204020204" pitchFamily="34" charset="-122"/>
            </a:endParaRPr>
          </a:p>
        </p:txBody>
      </p:sp>
      <p:sp>
        <p:nvSpPr>
          <p:cNvPr id="22" name="MH_SubTitle_5"/>
          <p:cNvSpPr/>
          <p:nvPr>
            <p:custDataLst>
              <p:tags r:id="rId14"/>
            </p:custDataLst>
          </p:nvPr>
        </p:nvSpPr>
        <p:spPr>
          <a:xfrm>
            <a:off x="3744439" y="3737017"/>
            <a:ext cx="2019300" cy="323850"/>
          </a:xfrm>
          <a:custGeom>
            <a:avLst/>
            <a:gdLst>
              <a:gd name="connsiteX0" fmla="*/ 160510 w 2019300"/>
              <a:gd name="connsiteY0" fmla="*/ 101677 h 323850"/>
              <a:gd name="connsiteX1" fmla="*/ 214024 w 2019300"/>
              <a:gd name="connsiteY1" fmla="*/ 151309 h 323850"/>
              <a:gd name="connsiteX2" fmla="*/ 89557 w 2019300"/>
              <a:gd name="connsiteY2" fmla="*/ 151309 h 323850"/>
              <a:gd name="connsiteX3" fmla="*/ 89557 w 2019300"/>
              <a:gd name="connsiteY3" fmla="*/ 172541 h 323850"/>
              <a:gd name="connsiteX4" fmla="*/ 214024 w 2019300"/>
              <a:gd name="connsiteY4" fmla="*/ 172541 h 323850"/>
              <a:gd name="connsiteX5" fmla="*/ 160510 w 2019300"/>
              <a:gd name="connsiteY5" fmla="*/ 222173 h 323850"/>
              <a:gd name="connsiteX6" fmla="*/ 193072 w 2019300"/>
              <a:gd name="connsiteY6" fmla="*/ 222173 h 323850"/>
              <a:gd name="connsiteX7" fmla="*/ 257693 w 2019300"/>
              <a:gd name="connsiteY7" fmla="*/ 162058 h 323850"/>
              <a:gd name="connsiteX8" fmla="*/ 193072 w 2019300"/>
              <a:gd name="connsiteY8" fmla="*/ 101677 h 323850"/>
              <a:gd name="connsiteX9" fmla="*/ 173625 w 2019300"/>
              <a:gd name="connsiteY9" fmla="*/ 59772 h 323850"/>
              <a:gd name="connsiteX10" fmla="*/ 275778 w 2019300"/>
              <a:gd name="connsiteY10" fmla="*/ 161925 h 323850"/>
              <a:gd name="connsiteX11" fmla="*/ 173625 w 2019300"/>
              <a:gd name="connsiteY11" fmla="*/ 264079 h 323850"/>
              <a:gd name="connsiteX12" fmla="*/ 71472 w 2019300"/>
              <a:gd name="connsiteY12" fmla="*/ 161925 h 323850"/>
              <a:gd name="connsiteX13" fmla="*/ 173625 w 2019300"/>
              <a:gd name="connsiteY13" fmla="*/ 59772 h 323850"/>
              <a:gd name="connsiteX14" fmla="*/ 173625 w 2019300"/>
              <a:gd name="connsiteY14" fmla="*/ 35925 h 323850"/>
              <a:gd name="connsiteX15" fmla="*/ 47625 w 2019300"/>
              <a:gd name="connsiteY15" fmla="*/ 161925 h 323850"/>
              <a:gd name="connsiteX16" fmla="*/ 173625 w 2019300"/>
              <a:gd name="connsiteY16" fmla="*/ 287925 h 323850"/>
              <a:gd name="connsiteX17" fmla="*/ 299625 w 2019300"/>
              <a:gd name="connsiteY17" fmla="*/ 161925 h 323850"/>
              <a:gd name="connsiteX18" fmla="*/ 173625 w 2019300"/>
              <a:gd name="connsiteY18" fmla="*/ 35925 h 323850"/>
              <a:gd name="connsiteX19" fmla="*/ 0 w 2019300"/>
              <a:gd name="connsiteY19" fmla="*/ 0 h 323850"/>
              <a:gd name="connsiteX20" fmla="*/ 2019300 w 2019300"/>
              <a:gd name="connsiteY20" fmla="*/ 0 h 323850"/>
              <a:gd name="connsiteX21" fmla="*/ 2019300 w 2019300"/>
              <a:gd name="connsiteY21" fmla="*/ 323850 h 323850"/>
              <a:gd name="connsiteX22" fmla="*/ 0 w 2019300"/>
              <a:gd name="connsiteY22"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9300" h="323850">
                <a:moveTo>
                  <a:pt x="160510" y="101677"/>
                </a:moveTo>
                <a:lnTo>
                  <a:pt x="214024" y="151309"/>
                </a:lnTo>
                <a:lnTo>
                  <a:pt x="89557" y="151309"/>
                </a:lnTo>
                <a:lnTo>
                  <a:pt x="89557" y="172541"/>
                </a:lnTo>
                <a:lnTo>
                  <a:pt x="214024" y="172541"/>
                </a:lnTo>
                <a:lnTo>
                  <a:pt x="160510" y="222173"/>
                </a:lnTo>
                <a:lnTo>
                  <a:pt x="193072" y="222173"/>
                </a:lnTo>
                <a:lnTo>
                  <a:pt x="257693" y="162058"/>
                </a:lnTo>
                <a:lnTo>
                  <a:pt x="193072" y="101677"/>
                </a:lnTo>
                <a:close/>
                <a:moveTo>
                  <a:pt x="173625" y="59772"/>
                </a:moveTo>
                <a:cubicBezTo>
                  <a:pt x="230043" y="59772"/>
                  <a:pt x="275778" y="105507"/>
                  <a:pt x="275778" y="161925"/>
                </a:cubicBezTo>
                <a:cubicBezTo>
                  <a:pt x="275778" y="218343"/>
                  <a:pt x="230043" y="264079"/>
                  <a:pt x="173625" y="264079"/>
                </a:cubicBezTo>
                <a:cubicBezTo>
                  <a:pt x="117207" y="264079"/>
                  <a:pt x="71472" y="218343"/>
                  <a:pt x="71472" y="161925"/>
                </a:cubicBezTo>
                <a:cubicBezTo>
                  <a:pt x="71472" y="105507"/>
                  <a:pt x="117207" y="59772"/>
                  <a:pt x="173625" y="59772"/>
                </a:cubicBezTo>
                <a:close/>
                <a:moveTo>
                  <a:pt x="173625" y="35925"/>
                </a:moveTo>
                <a:cubicBezTo>
                  <a:pt x="104037" y="35925"/>
                  <a:pt x="47625" y="92337"/>
                  <a:pt x="47625" y="161925"/>
                </a:cubicBezTo>
                <a:cubicBezTo>
                  <a:pt x="47625" y="231513"/>
                  <a:pt x="104037" y="287925"/>
                  <a:pt x="173625" y="287925"/>
                </a:cubicBezTo>
                <a:cubicBezTo>
                  <a:pt x="243213" y="287925"/>
                  <a:pt x="299625" y="231513"/>
                  <a:pt x="299625" y="161925"/>
                </a:cubicBezTo>
                <a:cubicBezTo>
                  <a:pt x="299625" y="92337"/>
                  <a:pt x="243213" y="35925"/>
                  <a:pt x="173625" y="35925"/>
                </a:cubicBezTo>
                <a:close/>
                <a:moveTo>
                  <a:pt x="0" y="0"/>
                </a:moveTo>
                <a:lnTo>
                  <a:pt x="2019300" y="0"/>
                </a:lnTo>
                <a:lnTo>
                  <a:pt x="2019300" y="323850"/>
                </a:lnTo>
                <a:lnTo>
                  <a:pt x="0" y="323850"/>
                </a:lnTo>
                <a:close/>
              </a:path>
            </a:pathLst>
          </a:cu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a:bodyPr>
          <a:lstStyle/>
          <a:p>
            <a:pPr>
              <a:defRPr/>
            </a:pPr>
            <a:r>
              <a:rPr lang="zh-CN" altLang="en-US" b="1" dirty="0" smtClean="0">
                <a:solidFill>
                  <a:srgbClr val="FEFFFF"/>
                </a:solidFill>
                <a:ea typeface="微软雅黑" panose="020B0503020204020204" pitchFamily="34" charset="-122"/>
              </a:rPr>
              <a:t>大数据分析</a:t>
            </a:r>
            <a:endParaRPr lang="zh-CN" altLang="en-US" b="1" dirty="0">
              <a:solidFill>
                <a:srgbClr val="FEFFFF"/>
              </a:solidFill>
              <a:ea typeface="微软雅黑" panose="020B0503020204020204" pitchFamily="34" charset="-122"/>
            </a:endParaRPr>
          </a:p>
        </p:txBody>
      </p:sp>
      <p:sp>
        <p:nvSpPr>
          <p:cNvPr id="23" name="MH_Text_5"/>
          <p:cNvSpPr/>
          <p:nvPr>
            <p:custDataLst>
              <p:tags r:id="rId15"/>
            </p:custDataLst>
          </p:nvPr>
        </p:nvSpPr>
        <p:spPr>
          <a:xfrm>
            <a:off x="3744439" y="4060868"/>
            <a:ext cx="2019300" cy="1057275"/>
          </a:xfrm>
          <a:prstGeom prst="rect">
            <a:avLst/>
          </a:prstGeom>
          <a:solidFill>
            <a:srgbClr val="FEFFFF"/>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285750" indent="-285750">
              <a:lnSpc>
                <a:spcPct val="110000"/>
              </a:lnSpc>
              <a:buFont typeface="Wingdings" panose="05000000000000000000" pitchFamily="2" charset="2"/>
              <a:buChar char="n"/>
              <a:defRPr/>
            </a:pPr>
            <a:r>
              <a:rPr lang="zh-CN" altLang="en-US" sz="1600" dirty="0" smtClean="0">
                <a:solidFill>
                  <a:schemeClr val="accent2">
                    <a:lumMod val="75000"/>
                  </a:schemeClr>
                </a:solidFill>
                <a:ea typeface="微软雅黑" panose="020B0503020204020204" pitchFamily="34" charset="-122"/>
              </a:rPr>
              <a:t>营销账号绑定</a:t>
            </a:r>
            <a:endParaRPr lang="en-US" altLang="zh-CN" sz="1600" dirty="0" smtClean="0">
              <a:solidFill>
                <a:schemeClr val="accent2">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a:solidFill>
                  <a:schemeClr val="accent2">
                    <a:lumMod val="75000"/>
                  </a:schemeClr>
                </a:solidFill>
                <a:ea typeface="微软雅黑" panose="020B0503020204020204" pitchFamily="34" charset="-122"/>
              </a:rPr>
              <a:t>大</a:t>
            </a:r>
            <a:r>
              <a:rPr lang="zh-CN" altLang="en-US" sz="1600" dirty="0" smtClean="0">
                <a:solidFill>
                  <a:schemeClr val="accent2">
                    <a:lumMod val="75000"/>
                  </a:schemeClr>
                </a:solidFill>
                <a:ea typeface="微软雅黑" panose="020B0503020204020204" pitchFamily="34" charset="-122"/>
              </a:rPr>
              <a:t>数据分析</a:t>
            </a:r>
            <a:endParaRPr lang="en-US" altLang="zh-CN" sz="1600" dirty="0" smtClean="0">
              <a:solidFill>
                <a:schemeClr val="accent2">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2">
                    <a:lumMod val="75000"/>
                  </a:schemeClr>
                </a:solidFill>
                <a:ea typeface="微软雅黑" panose="020B0503020204020204" pitchFamily="34" charset="-122"/>
              </a:rPr>
              <a:t>智能创作</a:t>
            </a:r>
            <a:endParaRPr lang="da-DK" altLang="zh-CN" sz="1600" dirty="0">
              <a:solidFill>
                <a:schemeClr val="accent2">
                  <a:lumMod val="75000"/>
                </a:schemeClr>
              </a:solidFill>
              <a:ea typeface="微软雅黑" panose="020B0503020204020204" pitchFamily="34" charset="-122"/>
            </a:endParaRPr>
          </a:p>
        </p:txBody>
      </p:sp>
      <p:sp>
        <p:nvSpPr>
          <p:cNvPr id="24" name="MH_Other_5"/>
          <p:cNvSpPr/>
          <p:nvPr>
            <p:custDataLst>
              <p:tags r:id="rId16"/>
            </p:custDataLst>
          </p:nvPr>
        </p:nvSpPr>
        <p:spPr>
          <a:xfrm>
            <a:off x="3744439" y="5118142"/>
            <a:ext cx="2019300" cy="46038"/>
          </a:xfrm>
          <a:prstGeom prst="rect">
            <a:avLst/>
          </a:pr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600">
              <a:ea typeface="微软雅黑" panose="020B0503020204020204" pitchFamily="34" charset="-122"/>
            </a:endParaRPr>
          </a:p>
        </p:txBody>
      </p:sp>
      <p:sp>
        <p:nvSpPr>
          <p:cNvPr id="26" name="MH_SubTitle_6"/>
          <p:cNvSpPr/>
          <p:nvPr>
            <p:custDataLst>
              <p:tags r:id="rId17"/>
            </p:custDataLst>
          </p:nvPr>
        </p:nvSpPr>
        <p:spPr>
          <a:xfrm>
            <a:off x="6420964" y="3737017"/>
            <a:ext cx="2019300" cy="323850"/>
          </a:xfrm>
          <a:custGeom>
            <a:avLst/>
            <a:gdLst>
              <a:gd name="connsiteX0" fmla="*/ 160510 w 2019300"/>
              <a:gd name="connsiteY0" fmla="*/ 101677 h 323850"/>
              <a:gd name="connsiteX1" fmla="*/ 214024 w 2019300"/>
              <a:gd name="connsiteY1" fmla="*/ 151309 h 323850"/>
              <a:gd name="connsiteX2" fmla="*/ 89557 w 2019300"/>
              <a:gd name="connsiteY2" fmla="*/ 151309 h 323850"/>
              <a:gd name="connsiteX3" fmla="*/ 89557 w 2019300"/>
              <a:gd name="connsiteY3" fmla="*/ 172541 h 323850"/>
              <a:gd name="connsiteX4" fmla="*/ 214024 w 2019300"/>
              <a:gd name="connsiteY4" fmla="*/ 172541 h 323850"/>
              <a:gd name="connsiteX5" fmla="*/ 160510 w 2019300"/>
              <a:gd name="connsiteY5" fmla="*/ 222173 h 323850"/>
              <a:gd name="connsiteX6" fmla="*/ 193072 w 2019300"/>
              <a:gd name="connsiteY6" fmla="*/ 222173 h 323850"/>
              <a:gd name="connsiteX7" fmla="*/ 257693 w 2019300"/>
              <a:gd name="connsiteY7" fmla="*/ 162058 h 323850"/>
              <a:gd name="connsiteX8" fmla="*/ 193072 w 2019300"/>
              <a:gd name="connsiteY8" fmla="*/ 101677 h 323850"/>
              <a:gd name="connsiteX9" fmla="*/ 173625 w 2019300"/>
              <a:gd name="connsiteY9" fmla="*/ 59772 h 323850"/>
              <a:gd name="connsiteX10" fmla="*/ 275778 w 2019300"/>
              <a:gd name="connsiteY10" fmla="*/ 161925 h 323850"/>
              <a:gd name="connsiteX11" fmla="*/ 173625 w 2019300"/>
              <a:gd name="connsiteY11" fmla="*/ 264079 h 323850"/>
              <a:gd name="connsiteX12" fmla="*/ 71472 w 2019300"/>
              <a:gd name="connsiteY12" fmla="*/ 161925 h 323850"/>
              <a:gd name="connsiteX13" fmla="*/ 173625 w 2019300"/>
              <a:gd name="connsiteY13" fmla="*/ 59772 h 323850"/>
              <a:gd name="connsiteX14" fmla="*/ 173625 w 2019300"/>
              <a:gd name="connsiteY14" fmla="*/ 35925 h 323850"/>
              <a:gd name="connsiteX15" fmla="*/ 47625 w 2019300"/>
              <a:gd name="connsiteY15" fmla="*/ 161925 h 323850"/>
              <a:gd name="connsiteX16" fmla="*/ 173625 w 2019300"/>
              <a:gd name="connsiteY16" fmla="*/ 287925 h 323850"/>
              <a:gd name="connsiteX17" fmla="*/ 299625 w 2019300"/>
              <a:gd name="connsiteY17" fmla="*/ 161925 h 323850"/>
              <a:gd name="connsiteX18" fmla="*/ 173625 w 2019300"/>
              <a:gd name="connsiteY18" fmla="*/ 35925 h 323850"/>
              <a:gd name="connsiteX19" fmla="*/ 0 w 2019300"/>
              <a:gd name="connsiteY19" fmla="*/ 0 h 323850"/>
              <a:gd name="connsiteX20" fmla="*/ 2019300 w 2019300"/>
              <a:gd name="connsiteY20" fmla="*/ 0 h 323850"/>
              <a:gd name="connsiteX21" fmla="*/ 2019300 w 2019300"/>
              <a:gd name="connsiteY21" fmla="*/ 323850 h 323850"/>
              <a:gd name="connsiteX22" fmla="*/ 0 w 2019300"/>
              <a:gd name="connsiteY22"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9300" h="323850">
                <a:moveTo>
                  <a:pt x="160510" y="101677"/>
                </a:moveTo>
                <a:lnTo>
                  <a:pt x="214024" y="151309"/>
                </a:lnTo>
                <a:lnTo>
                  <a:pt x="89557" y="151309"/>
                </a:lnTo>
                <a:lnTo>
                  <a:pt x="89557" y="172541"/>
                </a:lnTo>
                <a:lnTo>
                  <a:pt x="214024" y="172541"/>
                </a:lnTo>
                <a:lnTo>
                  <a:pt x="160510" y="222173"/>
                </a:lnTo>
                <a:lnTo>
                  <a:pt x="193072" y="222173"/>
                </a:lnTo>
                <a:lnTo>
                  <a:pt x="257693" y="162058"/>
                </a:lnTo>
                <a:lnTo>
                  <a:pt x="193072" y="101677"/>
                </a:lnTo>
                <a:close/>
                <a:moveTo>
                  <a:pt x="173625" y="59772"/>
                </a:moveTo>
                <a:cubicBezTo>
                  <a:pt x="230043" y="59772"/>
                  <a:pt x="275778" y="105507"/>
                  <a:pt x="275778" y="161925"/>
                </a:cubicBezTo>
                <a:cubicBezTo>
                  <a:pt x="275778" y="218343"/>
                  <a:pt x="230043" y="264079"/>
                  <a:pt x="173625" y="264079"/>
                </a:cubicBezTo>
                <a:cubicBezTo>
                  <a:pt x="117207" y="264079"/>
                  <a:pt x="71472" y="218343"/>
                  <a:pt x="71472" y="161925"/>
                </a:cubicBezTo>
                <a:cubicBezTo>
                  <a:pt x="71472" y="105507"/>
                  <a:pt x="117207" y="59772"/>
                  <a:pt x="173625" y="59772"/>
                </a:cubicBezTo>
                <a:close/>
                <a:moveTo>
                  <a:pt x="173625" y="35925"/>
                </a:moveTo>
                <a:cubicBezTo>
                  <a:pt x="104037" y="35925"/>
                  <a:pt x="47625" y="92337"/>
                  <a:pt x="47625" y="161925"/>
                </a:cubicBezTo>
                <a:cubicBezTo>
                  <a:pt x="47625" y="231513"/>
                  <a:pt x="104037" y="287925"/>
                  <a:pt x="173625" y="287925"/>
                </a:cubicBezTo>
                <a:cubicBezTo>
                  <a:pt x="243213" y="287925"/>
                  <a:pt x="299625" y="231513"/>
                  <a:pt x="299625" y="161925"/>
                </a:cubicBezTo>
                <a:cubicBezTo>
                  <a:pt x="299625" y="92337"/>
                  <a:pt x="243213" y="35925"/>
                  <a:pt x="173625" y="35925"/>
                </a:cubicBezTo>
                <a:close/>
                <a:moveTo>
                  <a:pt x="0" y="0"/>
                </a:moveTo>
                <a:lnTo>
                  <a:pt x="2019300" y="0"/>
                </a:lnTo>
                <a:lnTo>
                  <a:pt x="2019300" y="323850"/>
                </a:lnTo>
                <a:lnTo>
                  <a:pt x="0" y="323850"/>
                </a:lnTo>
                <a:close/>
              </a:path>
            </a:pathLst>
          </a:cu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a:bodyPr>
          <a:lstStyle/>
          <a:p>
            <a:pPr>
              <a:defRPr/>
            </a:pPr>
            <a:r>
              <a:rPr lang="zh-CN" altLang="en-US" b="1" dirty="0" smtClean="0">
                <a:solidFill>
                  <a:srgbClr val="FEFFFF"/>
                </a:solidFill>
                <a:ea typeface="微软雅黑" panose="020B0503020204020204" pitchFamily="34" charset="-122"/>
              </a:rPr>
              <a:t>企业中心</a:t>
            </a:r>
            <a:endParaRPr lang="zh-CN" altLang="en-US" b="1" dirty="0">
              <a:solidFill>
                <a:srgbClr val="FEFFFF"/>
              </a:solidFill>
              <a:ea typeface="微软雅黑" panose="020B0503020204020204" pitchFamily="34" charset="-122"/>
            </a:endParaRPr>
          </a:p>
        </p:txBody>
      </p:sp>
      <p:sp>
        <p:nvSpPr>
          <p:cNvPr id="27" name="MH_Text_6"/>
          <p:cNvSpPr/>
          <p:nvPr>
            <p:custDataLst>
              <p:tags r:id="rId18"/>
            </p:custDataLst>
          </p:nvPr>
        </p:nvSpPr>
        <p:spPr>
          <a:xfrm>
            <a:off x="6420964" y="4060868"/>
            <a:ext cx="2019300" cy="1057275"/>
          </a:xfrm>
          <a:prstGeom prst="rect">
            <a:avLst/>
          </a:prstGeom>
          <a:solidFill>
            <a:srgbClr val="FEFFFF"/>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85000" lnSpcReduction="20000"/>
          </a:bodyPr>
          <a:lstStyle/>
          <a:p>
            <a:pPr marL="285750" indent="-285750">
              <a:lnSpc>
                <a:spcPct val="110000"/>
              </a:lnSpc>
              <a:buFont typeface="Wingdings" panose="05000000000000000000" pitchFamily="2" charset="2"/>
              <a:buChar char="n"/>
              <a:defRPr/>
            </a:pPr>
            <a:endParaRPr lang="en-US" altLang="zh-CN" sz="1600" dirty="0" smtClean="0">
              <a:solidFill>
                <a:schemeClr val="accent3">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3">
                    <a:lumMod val="75000"/>
                  </a:schemeClr>
                </a:solidFill>
                <a:ea typeface="微软雅黑" panose="020B0503020204020204" pitchFamily="34" charset="-122"/>
              </a:rPr>
              <a:t>日程、动态提醒</a:t>
            </a:r>
            <a:endParaRPr lang="en-US" altLang="zh-CN" sz="1600" dirty="0" smtClean="0">
              <a:solidFill>
                <a:schemeClr val="accent3">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a:solidFill>
                  <a:schemeClr val="accent3">
                    <a:lumMod val="75000"/>
                  </a:schemeClr>
                </a:solidFill>
                <a:ea typeface="微软雅黑" panose="020B0503020204020204" pitchFamily="34" charset="-122"/>
              </a:rPr>
              <a:t>我</a:t>
            </a:r>
            <a:r>
              <a:rPr lang="zh-CN" altLang="en-US" sz="1600" dirty="0" smtClean="0">
                <a:solidFill>
                  <a:schemeClr val="accent3">
                    <a:lumMod val="75000"/>
                  </a:schemeClr>
                </a:solidFill>
                <a:ea typeface="微软雅黑" panose="020B0503020204020204" pitchFamily="34" charset="-122"/>
              </a:rPr>
              <a:t>的服务、课程、活动</a:t>
            </a:r>
            <a:endParaRPr lang="en-US" altLang="zh-CN" sz="1600" dirty="0" smtClean="0">
              <a:solidFill>
                <a:schemeClr val="accent3">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3">
                    <a:lumMod val="75000"/>
                  </a:schemeClr>
                </a:solidFill>
                <a:ea typeface="微软雅黑" panose="020B0503020204020204" pitchFamily="34" charset="-122"/>
              </a:rPr>
              <a:t>文档、通讯录</a:t>
            </a:r>
            <a:endParaRPr lang="en-US" altLang="zh-CN" sz="1600" dirty="0" smtClean="0">
              <a:solidFill>
                <a:schemeClr val="accent3">
                  <a:lumMod val="75000"/>
                </a:schemeClr>
              </a:solidFill>
              <a:ea typeface="微软雅黑" panose="020B0503020204020204" pitchFamily="34" charset="-122"/>
            </a:endParaRPr>
          </a:p>
          <a:p>
            <a:pPr>
              <a:lnSpc>
                <a:spcPct val="110000"/>
              </a:lnSpc>
              <a:defRPr/>
            </a:pPr>
            <a:endParaRPr lang="en-US" altLang="zh-CN" sz="1600" dirty="0" smtClean="0">
              <a:solidFill>
                <a:schemeClr val="accent3">
                  <a:lumMod val="75000"/>
                </a:schemeClr>
              </a:solidFill>
              <a:ea typeface="微软雅黑" panose="020B0503020204020204" pitchFamily="34" charset="-122"/>
            </a:endParaRPr>
          </a:p>
        </p:txBody>
      </p:sp>
      <p:sp>
        <p:nvSpPr>
          <p:cNvPr id="28" name="MH_Other_6"/>
          <p:cNvSpPr/>
          <p:nvPr>
            <p:custDataLst>
              <p:tags r:id="rId19"/>
            </p:custDataLst>
          </p:nvPr>
        </p:nvSpPr>
        <p:spPr>
          <a:xfrm>
            <a:off x="6420964" y="5118142"/>
            <a:ext cx="2019300" cy="46038"/>
          </a:xfrm>
          <a:prstGeom prst="rect">
            <a:avLst/>
          </a:pr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600">
              <a:ea typeface="微软雅黑" panose="020B0503020204020204" pitchFamily="34" charset="-122"/>
            </a:endParaRPr>
          </a:p>
        </p:txBody>
      </p:sp>
      <p:sp>
        <p:nvSpPr>
          <p:cNvPr id="2068" name="MH_PageTitle"/>
          <p:cNvSpPr>
            <a:spLocks noGrp="1"/>
          </p:cNvSpPr>
          <p:nvPr>
            <p:ph type="title"/>
            <p:custDataLst>
              <p:tags r:id="rId20"/>
            </p:custDataLst>
          </p:nvPr>
        </p:nvSpPr>
        <p:spPr/>
        <p:txBody>
          <a:bodyPr/>
          <a:lstStyle/>
          <a:p>
            <a:pPr eaLnBrk="1" hangingPunct="1"/>
            <a:r>
              <a:rPr lang="zh-CN" altLang="zh-CN" dirty="0" smtClean="0">
                <a:latin typeface="Calibri" panose="020F0502020204030204" pitchFamily="34" charset="0"/>
                <a:ea typeface="微软雅黑" panose="020B0503020204020204" pitchFamily="34" charset="-122"/>
                <a:cs typeface="宋体" panose="02010600030101010101" pitchFamily="2" charset="-122"/>
              </a:rPr>
              <a:t>产业</a:t>
            </a:r>
            <a:r>
              <a:rPr lang="zh-CN" altLang="zh-CN" dirty="0">
                <a:latin typeface="Calibri" panose="020F0502020204030204" pitchFamily="34" charset="0"/>
                <a:ea typeface="微软雅黑" panose="020B0503020204020204" pitchFamily="34" charset="-122"/>
                <a:cs typeface="宋体" panose="02010600030101010101" pitchFamily="2" charset="-122"/>
              </a:rPr>
              <a:t>多媒体分布式销售</a:t>
            </a:r>
            <a:r>
              <a:rPr lang="zh-CN" altLang="zh-CN" dirty="0" smtClean="0">
                <a:latin typeface="Calibri" panose="020F0502020204030204" pitchFamily="34" charset="0"/>
                <a:ea typeface="微软雅黑" panose="020B0503020204020204" pitchFamily="34" charset="-122"/>
                <a:cs typeface="宋体" panose="02010600030101010101" pitchFamily="2" charset="-122"/>
              </a:rPr>
              <a:t>平台</a:t>
            </a:r>
            <a:r>
              <a:rPr lang="en-US" altLang="zh-CN" kern="100" dirty="0" smtClean="0">
                <a:latin typeface="Calibri" panose="020F0502020204030204" pitchFamily="34" charset="0"/>
                <a:ea typeface="宋体" panose="02010600030101010101" pitchFamily="2" charset="-122"/>
                <a:cs typeface="Times New Roman" panose="02020603050405020304" pitchFamily="18" charset="0"/>
              </a:rPr>
              <a:t>   </a:t>
            </a:r>
            <a:r>
              <a:rPr lang="zh-CN" altLang="en-US" dirty="0" smtClean="0"/>
              <a:t>功能模块</a:t>
            </a:r>
          </a:p>
        </p:txBody>
      </p:sp>
      <p:sp>
        <p:nvSpPr>
          <p:cNvPr id="21" name="MH_SubTitle_6"/>
          <p:cNvSpPr/>
          <p:nvPr>
            <p:custDataLst>
              <p:tags r:id="rId21"/>
            </p:custDataLst>
          </p:nvPr>
        </p:nvSpPr>
        <p:spPr>
          <a:xfrm>
            <a:off x="9097489" y="3737017"/>
            <a:ext cx="2019300" cy="323850"/>
          </a:xfrm>
          <a:custGeom>
            <a:avLst/>
            <a:gdLst>
              <a:gd name="connsiteX0" fmla="*/ 160510 w 2019300"/>
              <a:gd name="connsiteY0" fmla="*/ 101677 h 323850"/>
              <a:gd name="connsiteX1" fmla="*/ 214024 w 2019300"/>
              <a:gd name="connsiteY1" fmla="*/ 151309 h 323850"/>
              <a:gd name="connsiteX2" fmla="*/ 89557 w 2019300"/>
              <a:gd name="connsiteY2" fmla="*/ 151309 h 323850"/>
              <a:gd name="connsiteX3" fmla="*/ 89557 w 2019300"/>
              <a:gd name="connsiteY3" fmla="*/ 172541 h 323850"/>
              <a:gd name="connsiteX4" fmla="*/ 214024 w 2019300"/>
              <a:gd name="connsiteY4" fmla="*/ 172541 h 323850"/>
              <a:gd name="connsiteX5" fmla="*/ 160510 w 2019300"/>
              <a:gd name="connsiteY5" fmla="*/ 222173 h 323850"/>
              <a:gd name="connsiteX6" fmla="*/ 193072 w 2019300"/>
              <a:gd name="connsiteY6" fmla="*/ 222173 h 323850"/>
              <a:gd name="connsiteX7" fmla="*/ 257693 w 2019300"/>
              <a:gd name="connsiteY7" fmla="*/ 162058 h 323850"/>
              <a:gd name="connsiteX8" fmla="*/ 193072 w 2019300"/>
              <a:gd name="connsiteY8" fmla="*/ 101677 h 323850"/>
              <a:gd name="connsiteX9" fmla="*/ 173625 w 2019300"/>
              <a:gd name="connsiteY9" fmla="*/ 59772 h 323850"/>
              <a:gd name="connsiteX10" fmla="*/ 275778 w 2019300"/>
              <a:gd name="connsiteY10" fmla="*/ 161925 h 323850"/>
              <a:gd name="connsiteX11" fmla="*/ 173625 w 2019300"/>
              <a:gd name="connsiteY11" fmla="*/ 264079 h 323850"/>
              <a:gd name="connsiteX12" fmla="*/ 71472 w 2019300"/>
              <a:gd name="connsiteY12" fmla="*/ 161925 h 323850"/>
              <a:gd name="connsiteX13" fmla="*/ 173625 w 2019300"/>
              <a:gd name="connsiteY13" fmla="*/ 59772 h 323850"/>
              <a:gd name="connsiteX14" fmla="*/ 173625 w 2019300"/>
              <a:gd name="connsiteY14" fmla="*/ 35925 h 323850"/>
              <a:gd name="connsiteX15" fmla="*/ 47625 w 2019300"/>
              <a:gd name="connsiteY15" fmla="*/ 161925 h 323850"/>
              <a:gd name="connsiteX16" fmla="*/ 173625 w 2019300"/>
              <a:gd name="connsiteY16" fmla="*/ 287925 h 323850"/>
              <a:gd name="connsiteX17" fmla="*/ 299625 w 2019300"/>
              <a:gd name="connsiteY17" fmla="*/ 161925 h 323850"/>
              <a:gd name="connsiteX18" fmla="*/ 173625 w 2019300"/>
              <a:gd name="connsiteY18" fmla="*/ 35925 h 323850"/>
              <a:gd name="connsiteX19" fmla="*/ 0 w 2019300"/>
              <a:gd name="connsiteY19" fmla="*/ 0 h 323850"/>
              <a:gd name="connsiteX20" fmla="*/ 2019300 w 2019300"/>
              <a:gd name="connsiteY20" fmla="*/ 0 h 323850"/>
              <a:gd name="connsiteX21" fmla="*/ 2019300 w 2019300"/>
              <a:gd name="connsiteY21" fmla="*/ 323850 h 323850"/>
              <a:gd name="connsiteX22" fmla="*/ 0 w 2019300"/>
              <a:gd name="connsiteY22"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9300" h="323850">
                <a:moveTo>
                  <a:pt x="160510" y="101677"/>
                </a:moveTo>
                <a:lnTo>
                  <a:pt x="214024" y="151309"/>
                </a:lnTo>
                <a:lnTo>
                  <a:pt x="89557" y="151309"/>
                </a:lnTo>
                <a:lnTo>
                  <a:pt x="89557" y="172541"/>
                </a:lnTo>
                <a:lnTo>
                  <a:pt x="214024" y="172541"/>
                </a:lnTo>
                <a:lnTo>
                  <a:pt x="160510" y="222173"/>
                </a:lnTo>
                <a:lnTo>
                  <a:pt x="193072" y="222173"/>
                </a:lnTo>
                <a:lnTo>
                  <a:pt x="257693" y="162058"/>
                </a:lnTo>
                <a:lnTo>
                  <a:pt x="193072" y="101677"/>
                </a:lnTo>
                <a:close/>
                <a:moveTo>
                  <a:pt x="173625" y="59772"/>
                </a:moveTo>
                <a:cubicBezTo>
                  <a:pt x="230043" y="59772"/>
                  <a:pt x="275778" y="105507"/>
                  <a:pt x="275778" y="161925"/>
                </a:cubicBezTo>
                <a:cubicBezTo>
                  <a:pt x="275778" y="218343"/>
                  <a:pt x="230043" y="264079"/>
                  <a:pt x="173625" y="264079"/>
                </a:cubicBezTo>
                <a:cubicBezTo>
                  <a:pt x="117207" y="264079"/>
                  <a:pt x="71472" y="218343"/>
                  <a:pt x="71472" y="161925"/>
                </a:cubicBezTo>
                <a:cubicBezTo>
                  <a:pt x="71472" y="105507"/>
                  <a:pt x="117207" y="59772"/>
                  <a:pt x="173625" y="59772"/>
                </a:cubicBezTo>
                <a:close/>
                <a:moveTo>
                  <a:pt x="173625" y="35925"/>
                </a:moveTo>
                <a:cubicBezTo>
                  <a:pt x="104037" y="35925"/>
                  <a:pt x="47625" y="92337"/>
                  <a:pt x="47625" y="161925"/>
                </a:cubicBezTo>
                <a:cubicBezTo>
                  <a:pt x="47625" y="231513"/>
                  <a:pt x="104037" y="287925"/>
                  <a:pt x="173625" y="287925"/>
                </a:cubicBezTo>
                <a:cubicBezTo>
                  <a:pt x="243213" y="287925"/>
                  <a:pt x="299625" y="231513"/>
                  <a:pt x="299625" y="161925"/>
                </a:cubicBezTo>
                <a:cubicBezTo>
                  <a:pt x="299625" y="92337"/>
                  <a:pt x="243213" y="35925"/>
                  <a:pt x="173625" y="35925"/>
                </a:cubicBezTo>
                <a:close/>
                <a:moveTo>
                  <a:pt x="0" y="0"/>
                </a:moveTo>
                <a:lnTo>
                  <a:pt x="2019300" y="0"/>
                </a:lnTo>
                <a:lnTo>
                  <a:pt x="2019300" y="323850"/>
                </a:lnTo>
                <a:lnTo>
                  <a:pt x="0" y="323850"/>
                </a:lnTo>
                <a:close/>
              </a:path>
            </a:pathLst>
          </a:cu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a:bodyPr>
          <a:lstStyle/>
          <a:p>
            <a:pPr>
              <a:defRPr/>
            </a:pPr>
            <a:r>
              <a:rPr lang="zh-CN" altLang="en-US" b="1" dirty="0" smtClean="0">
                <a:solidFill>
                  <a:srgbClr val="FEFFFF"/>
                </a:solidFill>
                <a:ea typeface="微软雅黑" panose="020B0503020204020204" pitchFamily="34" charset="-122"/>
              </a:rPr>
              <a:t>政府指挥舱</a:t>
            </a:r>
            <a:endParaRPr lang="zh-CN" altLang="en-US" b="1" dirty="0">
              <a:solidFill>
                <a:srgbClr val="FEFFFF"/>
              </a:solidFill>
              <a:ea typeface="微软雅黑" panose="020B0503020204020204" pitchFamily="34" charset="-122"/>
            </a:endParaRPr>
          </a:p>
        </p:txBody>
      </p:sp>
      <p:sp>
        <p:nvSpPr>
          <p:cNvPr id="25" name="MH_Text_6"/>
          <p:cNvSpPr/>
          <p:nvPr>
            <p:custDataLst>
              <p:tags r:id="rId22"/>
            </p:custDataLst>
          </p:nvPr>
        </p:nvSpPr>
        <p:spPr>
          <a:xfrm>
            <a:off x="9097489" y="4060868"/>
            <a:ext cx="2019300" cy="1057275"/>
          </a:xfrm>
          <a:prstGeom prst="rect">
            <a:avLst/>
          </a:prstGeom>
          <a:solidFill>
            <a:srgbClr val="FEFFFF"/>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285750" indent="-285750">
              <a:lnSpc>
                <a:spcPct val="110000"/>
              </a:lnSpc>
              <a:buFont typeface="Wingdings" panose="05000000000000000000" pitchFamily="2" charset="2"/>
              <a:buChar char="n"/>
              <a:defRPr/>
            </a:pPr>
            <a:r>
              <a:rPr lang="zh-CN" altLang="en-US" sz="1600" dirty="0" smtClean="0">
                <a:solidFill>
                  <a:schemeClr val="accent3">
                    <a:lumMod val="75000"/>
                  </a:schemeClr>
                </a:solidFill>
                <a:ea typeface="微软雅黑" panose="020B0503020204020204" pitchFamily="34" charset="-122"/>
              </a:rPr>
              <a:t>区域产业数据</a:t>
            </a:r>
            <a:endParaRPr lang="en-US" altLang="zh-CN" sz="1600" dirty="0" smtClean="0">
              <a:solidFill>
                <a:schemeClr val="accent3">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3">
                    <a:lumMod val="75000"/>
                  </a:schemeClr>
                </a:solidFill>
                <a:ea typeface="微软雅黑" panose="020B0503020204020204" pitchFamily="34" charset="-122"/>
              </a:rPr>
              <a:t>区域企业数据</a:t>
            </a:r>
            <a:endParaRPr lang="en-US" altLang="zh-CN" sz="1600" dirty="0" smtClean="0">
              <a:solidFill>
                <a:schemeClr val="accent3">
                  <a:lumMod val="75000"/>
                </a:schemeClr>
              </a:solidFill>
              <a:ea typeface="微软雅黑" panose="020B0503020204020204" pitchFamily="34" charset="-122"/>
            </a:endParaRPr>
          </a:p>
          <a:p>
            <a:pPr marL="285750" indent="-285750">
              <a:lnSpc>
                <a:spcPct val="110000"/>
              </a:lnSpc>
              <a:buFont typeface="Wingdings" panose="05000000000000000000" pitchFamily="2" charset="2"/>
              <a:buChar char="n"/>
              <a:defRPr/>
            </a:pPr>
            <a:r>
              <a:rPr lang="zh-CN" altLang="en-US" sz="1600" dirty="0" smtClean="0">
                <a:solidFill>
                  <a:schemeClr val="accent3">
                    <a:lumMod val="75000"/>
                  </a:schemeClr>
                </a:solidFill>
                <a:ea typeface="微软雅黑" panose="020B0503020204020204" pitchFamily="34" charset="-122"/>
              </a:rPr>
              <a:t>可视化大数据</a:t>
            </a:r>
            <a:endParaRPr lang="da-DK" altLang="zh-CN" sz="1600" dirty="0">
              <a:solidFill>
                <a:schemeClr val="accent3">
                  <a:lumMod val="75000"/>
                </a:schemeClr>
              </a:solidFill>
              <a:ea typeface="微软雅黑" panose="020B0503020204020204" pitchFamily="34" charset="-122"/>
            </a:endParaRPr>
          </a:p>
        </p:txBody>
      </p:sp>
      <p:sp>
        <p:nvSpPr>
          <p:cNvPr id="29" name="MH_Other_6"/>
          <p:cNvSpPr/>
          <p:nvPr>
            <p:custDataLst>
              <p:tags r:id="rId23"/>
            </p:custDataLst>
          </p:nvPr>
        </p:nvSpPr>
        <p:spPr>
          <a:xfrm>
            <a:off x="9097489" y="5118142"/>
            <a:ext cx="2019300" cy="46038"/>
          </a:xfrm>
          <a:prstGeom prst="rect">
            <a:avLst/>
          </a:pr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600">
              <a:ea typeface="微软雅黑" panose="020B0503020204020204" pitchFamily="34" charset="-122"/>
            </a:endParaRPr>
          </a:p>
        </p:txBody>
      </p:sp>
    </p:spTree>
    <p:custDataLst>
      <p:tags r:id="rId1"/>
    </p:custDataLst>
    <p:extLst>
      <p:ext uri="{BB962C8B-B14F-4D97-AF65-F5344CB8AC3E}">
        <p14:creationId xmlns:p14="http://schemas.microsoft.com/office/powerpoint/2010/main" val="4181339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smtClean="0"/>
              <a:t>企业中心</a:t>
            </a:r>
            <a:endParaRPr lang="zh-CN" altLang="en-US" dirty="0"/>
          </a:p>
        </p:txBody>
      </p:sp>
      <p:sp>
        <p:nvSpPr>
          <p:cNvPr id="4" name="矩形 3"/>
          <p:cNvSpPr/>
          <p:nvPr/>
        </p:nvSpPr>
        <p:spPr>
          <a:xfrm>
            <a:off x="4594059" y="2128054"/>
            <a:ext cx="6013185" cy="3416320"/>
          </a:xfrm>
          <a:prstGeom prst="rect">
            <a:avLst/>
          </a:prstGeom>
        </p:spPr>
        <p:txBody>
          <a:bodyPr wrap="none">
            <a:spAutoFit/>
          </a:bodyPr>
          <a:lstStyle/>
          <a:p>
            <a:pPr marL="285750" indent="-285750">
              <a:lnSpc>
                <a:spcPct val="150000"/>
              </a:lnSpc>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日程表了解项目进度、团队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个人日程安排</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最新动态及时推送，更新状态不错过</a:t>
            </a:r>
          </a:p>
          <a:p>
            <a:pPr marL="285750" indent="-285750">
              <a:lnSpc>
                <a:spcPct val="150000"/>
              </a:lnSpc>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我的培训：培训线上平台化，学会做新媒体营销</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我的服务：服务订单随时沟通，服务内容、报告可追溯</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我的活动，了解活动进展</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大数据分析，</a:t>
            </a:r>
            <a:r>
              <a:rPr lang="zh-TW" altLang="zh-CN" dirty="0">
                <a:latin typeface="微软雅黑" panose="020B0503020204020204" pitchFamily="34" charset="-122"/>
                <a:ea typeface="微软雅黑" panose="020B0503020204020204" pitchFamily="34" charset="-122"/>
              </a:rPr>
              <a:t>聚合全网新媒体营销数据与</a:t>
            </a:r>
            <a:r>
              <a:rPr lang="zh-TW" altLang="zh-CN" dirty="0" smtClean="0">
                <a:latin typeface="微软雅黑" panose="020B0503020204020204" pitchFamily="34" charset="-122"/>
                <a:ea typeface="微软雅黑" panose="020B0503020204020204" pitchFamily="34" charset="-122"/>
              </a:rPr>
              <a:t>情报</a:t>
            </a:r>
            <a:endParaRPr lang="en-US" altLang="zh-TW"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dirty="0" smtClean="0">
                <a:latin typeface="微软雅黑" panose="020B0503020204020204" pitchFamily="34" charset="-122"/>
                <a:ea typeface="微软雅黑" panose="020B0503020204020204" pitchFamily="34" charset="-122"/>
              </a:rPr>
              <a:t>文档</a:t>
            </a:r>
            <a:r>
              <a:rPr lang="zh-CN" altLang="en-US" dirty="0">
                <a:latin typeface="微软雅黑" panose="020B0503020204020204" pitchFamily="34" charset="-122"/>
                <a:ea typeface="微软雅黑" panose="020B0503020204020204" pitchFamily="34" charset="-122"/>
              </a:rPr>
              <a:t>中心文档集中管理，共享、在线协作编辑</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通讯录，文字、在线会议多种沟通方式，沟通更专注</a:t>
            </a:r>
          </a:p>
        </p:txBody>
      </p:sp>
      <p:sp>
        <p:nvSpPr>
          <p:cNvPr id="5" name="矩形 4"/>
          <p:cNvSpPr/>
          <p:nvPr/>
        </p:nvSpPr>
        <p:spPr>
          <a:xfrm>
            <a:off x="4629973" y="1034603"/>
            <a:ext cx="7018317" cy="1200329"/>
          </a:xfrm>
          <a:prstGeom prst="rect">
            <a:avLst/>
          </a:prstGeom>
        </p:spPr>
        <p:txBody>
          <a:bodyPr wrap="square">
            <a:spAutoFit/>
          </a:bodyPr>
          <a:lstStyle/>
          <a:p>
            <a:r>
              <a:rPr lang="zh-CN" altLang="en-US" dirty="0" smtClean="0"/>
              <a:t>企业中心，可以帮助服务商更好</a:t>
            </a:r>
            <a:r>
              <a:rPr lang="zh-CN" altLang="en-US" dirty="0"/>
              <a:t>的给客户提供</a:t>
            </a:r>
            <a:r>
              <a:rPr lang="zh-CN" altLang="en-US" dirty="0" smtClean="0"/>
              <a:t>服务</a:t>
            </a:r>
            <a:r>
              <a:rPr lang="en-US" altLang="zh-CN" dirty="0" smtClean="0"/>
              <a:t>,</a:t>
            </a:r>
            <a:r>
              <a:rPr lang="zh-CN" altLang="en-US" dirty="0" smtClean="0"/>
              <a:t>服务结果可追溯，增加</a:t>
            </a:r>
            <a:r>
              <a:rPr lang="zh-CN" altLang="en-US" dirty="0"/>
              <a:t>企业</a:t>
            </a:r>
            <a:r>
              <a:rPr lang="zh-CN" altLang="en-US" dirty="0" smtClean="0"/>
              <a:t>粘性</a:t>
            </a:r>
            <a:r>
              <a:rPr lang="en-US" altLang="zh-CN" dirty="0"/>
              <a:t>,</a:t>
            </a:r>
            <a:r>
              <a:rPr lang="zh-CN" altLang="en-US" dirty="0" smtClean="0"/>
              <a:t>推</a:t>
            </a:r>
            <a:r>
              <a:rPr lang="zh-CN" altLang="en-US" dirty="0"/>
              <a:t>送增值</a:t>
            </a:r>
            <a:r>
              <a:rPr lang="zh-CN" altLang="en-US" dirty="0" smtClean="0"/>
              <a:t>服务，助力企业一站式查看服务内容；服务</a:t>
            </a:r>
            <a:r>
              <a:rPr lang="zh-CN" altLang="en-US" dirty="0"/>
              <a:t>过程随时沟通</a:t>
            </a:r>
            <a:r>
              <a:rPr lang="zh-CN" altLang="en-US" dirty="0" smtClean="0"/>
              <a:t>；服务</a:t>
            </a:r>
            <a:r>
              <a:rPr lang="zh-CN" altLang="en-US" dirty="0"/>
              <a:t>结果可</a:t>
            </a:r>
            <a:r>
              <a:rPr lang="zh-CN" altLang="en-US" dirty="0" smtClean="0"/>
              <a:t>追溯。</a:t>
            </a:r>
            <a:endParaRPr lang="en-US" altLang="zh-CN" dirty="0"/>
          </a:p>
          <a:p>
            <a:pPr marL="285750" indent="-285750">
              <a:buFont typeface="Wingdings" panose="05000000000000000000" pitchFamily="2" charset="2"/>
              <a:buChar char="n"/>
            </a:pPr>
            <a:endParaRPr lang="en-US" altLang="zh-CN" dirty="0"/>
          </a:p>
        </p:txBody>
      </p:sp>
      <p:pic>
        <p:nvPicPr>
          <p:cNvPr id="6" name="图片 5"/>
          <p:cNvPicPr>
            <a:picLocks noChangeAspect="1"/>
          </p:cNvPicPr>
          <p:nvPr/>
        </p:nvPicPr>
        <p:blipFill>
          <a:blip r:embed="rId2"/>
          <a:stretch>
            <a:fillRect/>
          </a:stretch>
        </p:blipFill>
        <p:spPr>
          <a:xfrm>
            <a:off x="735041" y="1852550"/>
            <a:ext cx="3641263" cy="3443787"/>
          </a:xfrm>
          <a:prstGeom prst="rect">
            <a:avLst/>
          </a:prstGeom>
        </p:spPr>
      </p:pic>
    </p:spTree>
    <p:extLst>
      <p:ext uri="{BB962C8B-B14F-4D97-AF65-F5344CB8AC3E}">
        <p14:creationId xmlns:p14="http://schemas.microsoft.com/office/powerpoint/2010/main" val="1743181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lstStyle/>
          <a:p>
            <a:r>
              <a:rPr lang="zh-CN" altLang="zh-CN" sz="2400" dirty="0" smtClean="0">
                <a:solidFill>
                  <a:srgbClr val="4472C4"/>
                </a:solidFill>
                <a:latin typeface="Calibri" panose="020F0502020204030204" pitchFamily="34" charset="0"/>
                <a:cs typeface="宋体" panose="02010600030101010101" pitchFamily="2" charset="-122"/>
              </a:rPr>
              <a:t>产业</a:t>
            </a:r>
            <a:r>
              <a:rPr lang="zh-CN" altLang="zh-CN" sz="2400" dirty="0">
                <a:solidFill>
                  <a:srgbClr val="4472C4"/>
                </a:solidFill>
                <a:latin typeface="Calibri" panose="020F0502020204030204" pitchFamily="34" charset="0"/>
                <a:cs typeface="宋体" panose="02010600030101010101" pitchFamily="2" charset="-122"/>
              </a:rPr>
              <a:t>多媒体分布式销售平台</a:t>
            </a:r>
            <a:br>
              <a:rPr lang="zh-CN" altLang="zh-CN" sz="2400" dirty="0">
                <a:solidFill>
                  <a:srgbClr val="4472C4"/>
                </a:solidFill>
                <a:latin typeface="Calibri" panose="020F0502020204030204" pitchFamily="34" charset="0"/>
                <a:cs typeface="宋体" panose="02010600030101010101" pitchFamily="2" charset="-122"/>
              </a:rPr>
            </a:br>
            <a:endParaRPr lang="zh-CN" altLang="en-US" sz="2400" dirty="0">
              <a:solidFill>
                <a:srgbClr val="4472C4"/>
              </a:solidFill>
              <a:latin typeface="Calibri" panose="020F0502020204030204" pitchFamily="34" charset="0"/>
              <a:cs typeface="宋体" panose="02010600030101010101" pitchFamily="2" charset="-122"/>
            </a:endParaRPr>
          </a:p>
        </p:txBody>
      </p:sp>
      <p:pic>
        <p:nvPicPr>
          <p:cNvPr id="4" name="图片 3"/>
          <p:cNvPicPr>
            <a:picLocks noChangeAspect="1"/>
          </p:cNvPicPr>
          <p:nvPr/>
        </p:nvPicPr>
        <p:blipFill>
          <a:blip r:embed="rId2"/>
          <a:stretch>
            <a:fillRect/>
          </a:stretch>
        </p:blipFill>
        <p:spPr>
          <a:xfrm>
            <a:off x="517357" y="1388936"/>
            <a:ext cx="5506614" cy="4109495"/>
          </a:xfrm>
          <a:prstGeom prst="rect">
            <a:avLst/>
          </a:prstGeom>
        </p:spPr>
      </p:pic>
      <p:pic>
        <p:nvPicPr>
          <p:cNvPr id="5" name="图片 4"/>
          <p:cNvPicPr>
            <a:picLocks noChangeAspect="1"/>
          </p:cNvPicPr>
          <p:nvPr/>
        </p:nvPicPr>
        <p:blipFill>
          <a:blip r:embed="rId3"/>
          <a:stretch>
            <a:fillRect/>
          </a:stretch>
        </p:blipFill>
        <p:spPr>
          <a:xfrm>
            <a:off x="6220325" y="1388937"/>
            <a:ext cx="4944980" cy="4414269"/>
          </a:xfrm>
          <a:prstGeom prst="rect">
            <a:avLst/>
          </a:prstGeom>
        </p:spPr>
      </p:pic>
    </p:spTree>
    <p:extLst>
      <p:ext uri="{BB962C8B-B14F-4D97-AF65-F5344CB8AC3E}">
        <p14:creationId xmlns:p14="http://schemas.microsoft.com/office/powerpoint/2010/main" val="1600661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目标</a:t>
            </a:r>
            <a:endParaRPr lang="zh-CN" altLang="en-US" dirty="0"/>
          </a:p>
        </p:txBody>
      </p:sp>
    </p:spTree>
    <p:extLst>
      <p:ext uri="{BB962C8B-B14F-4D97-AF65-F5344CB8AC3E}">
        <p14:creationId xmlns:p14="http://schemas.microsoft.com/office/powerpoint/2010/main" val="1661768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MH_Other_1"/>
          <p:cNvSpPr/>
          <p:nvPr>
            <p:custDataLst>
              <p:tags r:id="rId2"/>
            </p:custDataLst>
          </p:nvPr>
        </p:nvSpPr>
        <p:spPr>
          <a:xfrm>
            <a:off x="3190704" y="4402139"/>
            <a:ext cx="2093913" cy="477837"/>
          </a:xfrm>
          <a:prstGeom prst="cube">
            <a:avLst>
              <a:gd name="adj" fmla="val 42396"/>
            </a:avLst>
          </a:prstGeom>
          <a:solidFill>
            <a:schemeClr val="accent1"/>
          </a:solidFill>
          <a:ln w="12700" cap="flat" cmpd="sng" algn="ctr">
            <a:noFill/>
            <a:prstDash val="solid"/>
          </a:ln>
          <a:effectLst/>
        </p:spPr>
        <p:txBody>
          <a:bodyPr anchor="ctr"/>
          <a:lstStyle/>
          <a:p>
            <a:pPr algn="ctr">
              <a:defRPr/>
            </a:pPr>
            <a:endParaRPr lang="zh-CN" altLang="en-US" sz="1350" kern="0" dirty="0">
              <a:solidFill>
                <a:sysClr val="window" lastClr="FFFFFF"/>
              </a:solidFill>
              <a:latin typeface="Calibri"/>
              <a:ea typeface="微软雅黑" panose="020B0503020204020204" pitchFamily="34" charset="-122"/>
            </a:endParaRPr>
          </a:p>
        </p:txBody>
      </p:sp>
      <p:sp>
        <p:nvSpPr>
          <p:cNvPr id="31" name="MH_Other_2"/>
          <p:cNvSpPr/>
          <p:nvPr>
            <p:custDataLst>
              <p:tags r:id="rId3"/>
            </p:custDataLst>
          </p:nvPr>
        </p:nvSpPr>
        <p:spPr>
          <a:xfrm>
            <a:off x="2785790" y="4497846"/>
            <a:ext cx="1764788" cy="1844266"/>
          </a:xfrm>
          <a:custGeom>
            <a:avLst/>
            <a:gdLst>
              <a:gd name="connsiteX0" fmla="*/ 266339 w 1764788"/>
              <a:gd name="connsiteY0" fmla="*/ 1384475 h 1844266"/>
              <a:gd name="connsiteX1" fmla="*/ 203546 w 1764788"/>
              <a:gd name="connsiteY1" fmla="*/ 1500210 h 1844266"/>
              <a:gd name="connsiteX2" fmla="*/ 1022270 w 1764788"/>
              <a:gd name="connsiteY2" fmla="*/ 1500210 h 1844266"/>
              <a:gd name="connsiteX3" fmla="*/ 1043597 w 1764788"/>
              <a:gd name="connsiteY3" fmla="*/ 1509044 h 1844266"/>
              <a:gd name="connsiteX4" fmla="*/ 1096331 w 1764788"/>
              <a:gd name="connsiteY4" fmla="*/ 1388011 h 1844266"/>
              <a:gd name="connsiteX5" fmla="*/ 274875 w 1764788"/>
              <a:gd name="connsiteY5" fmla="*/ 1388010 h 1844266"/>
              <a:gd name="connsiteX6" fmla="*/ 366671 w 1764788"/>
              <a:gd name="connsiteY6" fmla="*/ 1199549 h 1844266"/>
              <a:gd name="connsiteX7" fmla="*/ 309259 w 1764788"/>
              <a:gd name="connsiteY7" fmla="*/ 1305367 h 1844266"/>
              <a:gd name="connsiteX8" fmla="*/ 1096846 w 1764788"/>
              <a:gd name="connsiteY8" fmla="*/ 1305367 h 1844266"/>
              <a:gd name="connsiteX9" fmla="*/ 1126065 w 1764788"/>
              <a:gd name="connsiteY9" fmla="*/ 1317470 h 1844266"/>
              <a:gd name="connsiteX10" fmla="*/ 1126553 w 1764788"/>
              <a:gd name="connsiteY10" fmla="*/ 1318647 h 1844266"/>
              <a:gd name="connsiteX11" fmla="*/ 1178443 w 1764788"/>
              <a:gd name="connsiteY11" fmla="*/ 1199550 h 1844266"/>
              <a:gd name="connsiteX12" fmla="*/ 471281 w 1764788"/>
              <a:gd name="connsiteY12" fmla="*/ 1006740 h 1844266"/>
              <a:gd name="connsiteX13" fmla="*/ 411510 w 1764788"/>
              <a:gd name="connsiteY13" fmla="*/ 1116906 h 1844266"/>
              <a:gd name="connsiteX14" fmla="*/ 1184995 w 1764788"/>
              <a:gd name="connsiteY14" fmla="*/ 1116906 h 1844266"/>
              <a:gd name="connsiteX15" fmla="*/ 1209948 w 1764788"/>
              <a:gd name="connsiteY15" fmla="*/ 1127242 h 1844266"/>
              <a:gd name="connsiteX16" fmla="*/ 1262450 w 1764788"/>
              <a:gd name="connsiteY16" fmla="*/ 1006741 h 1844266"/>
              <a:gd name="connsiteX17" fmla="*/ 580254 w 1764788"/>
              <a:gd name="connsiteY17" fmla="*/ 805889 h 1844266"/>
              <a:gd name="connsiteX18" fmla="*/ 516120 w 1764788"/>
              <a:gd name="connsiteY18" fmla="*/ 924097 h 1844266"/>
              <a:gd name="connsiteX19" fmla="*/ 1278926 w 1764788"/>
              <a:gd name="connsiteY19" fmla="*/ 924097 h 1844266"/>
              <a:gd name="connsiteX20" fmla="*/ 1295472 w 1764788"/>
              <a:gd name="connsiteY20" fmla="*/ 930951 h 1844266"/>
              <a:gd name="connsiteX21" fmla="*/ 1348350 w 1764788"/>
              <a:gd name="connsiteY21" fmla="*/ 809586 h 1844266"/>
              <a:gd name="connsiteX22" fmla="*/ 589177 w 1764788"/>
              <a:gd name="connsiteY22" fmla="*/ 809585 h 1844266"/>
              <a:gd name="connsiteX23" fmla="*/ 682497 w 1764788"/>
              <a:gd name="connsiteY23" fmla="*/ 617441 h 1844266"/>
              <a:gd name="connsiteX24" fmla="*/ 623087 w 1764788"/>
              <a:gd name="connsiteY24" fmla="*/ 726942 h 1844266"/>
              <a:gd name="connsiteX25" fmla="*/ 1358207 w 1764788"/>
              <a:gd name="connsiteY25" fmla="*/ 726942 h 1844266"/>
              <a:gd name="connsiteX26" fmla="*/ 1380360 w 1764788"/>
              <a:gd name="connsiteY26" fmla="*/ 736118 h 1844266"/>
              <a:gd name="connsiteX27" fmla="*/ 1430342 w 1764788"/>
              <a:gd name="connsiteY27" fmla="*/ 621402 h 1844266"/>
              <a:gd name="connsiteX28" fmla="*/ 692058 w 1764788"/>
              <a:gd name="connsiteY28" fmla="*/ 621401 h 1844266"/>
              <a:gd name="connsiteX29" fmla="*/ 772212 w 1764788"/>
              <a:gd name="connsiteY29" fmla="*/ 452085 h 1844266"/>
              <a:gd name="connsiteX30" fmla="*/ 725187 w 1764788"/>
              <a:gd name="connsiteY30" fmla="*/ 538758 h 1844266"/>
              <a:gd name="connsiteX31" fmla="*/ 1440437 w 1764788"/>
              <a:gd name="connsiteY31" fmla="*/ 538758 h 1844266"/>
              <a:gd name="connsiteX32" fmla="*/ 1462388 w 1764788"/>
              <a:gd name="connsiteY32" fmla="*/ 547851 h 1844266"/>
              <a:gd name="connsiteX33" fmla="*/ 1504113 w 1764788"/>
              <a:gd name="connsiteY33" fmla="*/ 452086 h 1844266"/>
              <a:gd name="connsiteX34" fmla="*/ 948027 w 1764788"/>
              <a:gd name="connsiteY34" fmla="*/ 1225 h 1844266"/>
              <a:gd name="connsiteX35" fmla="*/ 970529 w 1764788"/>
              <a:gd name="connsiteY35" fmla="*/ 3582 h 1844266"/>
              <a:gd name="connsiteX36" fmla="*/ 979328 w 1764788"/>
              <a:gd name="connsiteY36" fmla="*/ 8357 h 1844266"/>
              <a:gd name="connsiteX37" fmla="*/ 991214 w 1764788"/>
              <a:gd name="connsiteY37" fmla="*/ 48437 h 1844266"/>
              <a:gd name="connsiteX38" fmla="*/ 817051 w 1764788"/>
              <a:gd name="connsiteY38" fmla="*/ 369442 h 1844266"/>
              <a:gd name="connsiteX39" fmla="*/ 1509024 w 1764788"/>
              <a:gd name="connsiteY39" fmla="*/ 369442 h 1844266"/>
              <a:gd name="connsiteX40" fmla="*/ 1535367 w 1764788"/>
              <a:gd name="connsiteY40" fmla="*/ 380354 h 1844266"/>
              <a:gd name="connsiteX41" fmla="*/ 1690663 w 1764788"/>
              <a:gd name="connsiteY41" fmla="*/ 23922 h 1844266"/>
              <a:gd name="connsiteX42" fmla="*/ 1734464 w 1764788"/>
              <a:gd name="connsiteY42" fmla="*/ 6707 h 1844266"/>
              <a:gd name="connsiteX43" fmla="*/ 1744794 w 1764788"/>
              <a:gd name="connsiteY43" fmla="*/ 11207 h 1844266"/>
              <a:gd name="connsiteX44" fmla="*/ 1762010 w 1764788"/>
              <a:gd name="connsiteY44" fmla="*/ 55008 h 1844266"/>
              <a:gd name="connsiteX45" fmla="*/ 991143 w 1764788"/>
              <a:gd name="connsiteY45" fmla="*/ 1824272 h 1844266"/>
              <a:gd name="connsiteX46" fmla="*/ 947342 w 1764788"/>
              <a:gd name="connsiteY46" fmla="*/ 1841488 h 1844266"/>
              <a:gd name="connsiteX47" fmla="*/ 937012 w 1764788"/>
              <a:gd name="connsiteY47" fmla="*/ 1836987 h 1844266"/>
              <a:gd name="connsiteX48" fmla="*/ 919797 w 1764788"/>
              <a:gd name="connsiteY48" fmla="*/ 1793186 h 1844266"/>
              <a:gd name="connsiteX49" fmla="*/ 1011438 w 1764788"/>
              <a:gd name="connsiteY49" fmla="*/ 1582854 h 1844266"/>
              <a:gd name="connsiteX50" fmla="*/ 181299 w 1764788"/>
              <a:gd name="connsiteY50" fmla="*/ 1582853 h 1844266"/>
              <a:gd name="connsiteX51" fmla="*/ 162853 w 1764788"/>
              <a:gd name="connsiteY51" fmla="*/ 1575213 h 1844266"/>
              <a:gd name="connsiteX52" fmla="*/ 64349 w 1764788"/>
              <a:gd name="connsiteY52" fmla="*/ 1756769 h 1844266"/>
              <a:gd name="connsiteX53" fmla="*/ 24268 w 1764788"/>
              <a:gd name="connsiteY53" fmla="*/ 1768655 h 1844266"/>
              <a:gd name="connsiteX54" fmla="*/ 15469 w 1764788"/>
              <a:gd name="connsiteY54" fmla="*/ 1763881 h 1844266"/>
              <a:gd name="connsiteX55" fmla="*/ 3583 w 1764788"/>
              <a:gd name="connsiteY55" fmla="*/ 1723800 h 1844266"/>
              <a:gd name="connsiteX56" fmla="*/ 930448 w 1764788"/>
              <a:gd name="connsiteY56" fmla="*/ 15468 h 1844266"/>
              <a:gd name="connsiteX57" fmla="*/ 948027 w 1764788"/>
              <a:gd name="connsiteY57" fmla="*/ 1225 h 184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64788" h="1844266">
                <a:moveTo>
                  <a:pt x="266339" y="1384475"/>
                </a:moveTo>
                <a:lnTo>
                  <a:pt x="203546" y="1500210"/>
                </a:lnTo>
                <a:lnTo>
                  <a:pt x="1022270" y="1500210"/>
                </a:lnTo>
                <a:lnTo>
                  <a:pt x="1043597" y="1509044"/>
                </a:lnTo>
                <a:lnTo>
                  <a:pt x="1096331" y="1388011"/>
                </a:lnTo>
                <a:lnTo>
                  <a:pt x="274875" y="1388010"/>
                </a:lnTo>
                <a:close/>
                <a:moveTo>
                  <a:pt x="366671" y="1199549"/>
                </a:moveTo>
                <a:lnTo>
                  <a:pt x="309259" y="1305367"/>
                </a:lnTo>
                <a:lnTo>
                  <a:pt x="1096846" y="1305367"/>
                </a:lnTo>
                <a:cubicBezTo>
                  <a:pt x="1108257" y="1305367"/>
                  <a:pt x="1118588" y="1309992"/>
                  <a:pt x="1126065" y="1317470"/>
                </a:cubicBezTo>
                <a:lnTo>
                  <a:pt x="1126553" y="1318647"/>
                </a:lnTo>
                <a:lnTo>
                  <a:pt x="1178443" y="1199550"/>
                </a:lnTo>
                <a:close/>
                <a:moveTo>
                  <a:pt x="471281" y="1006740"/>
                </a:moveTo>
                <a:lnTo>
                  <a:pt x="411510" y="1116906"/>
                </a:lnTo>
                <a:lnTo>
                  <a:pt x="1184995" y="1116906"/>
                </a:lnTo>
                <a:lnTo>
                  <a:pt x="1209948" y="1127242"/>
                </a:lnTo>
                <a:lnTo>
                  <a:pt x="1262450" y="1006741"/>
                </a:lnTo>
                <a:close/>
                <a:moveTo>
                  <a:pt x="580254" y="805889"/>
                </a:moveTo>
                <a:lnTo>
                  <a:pt x="516120" y="924097"/>
                </a:lnTo>
                <a:lnTo>
                  <a:pt x="1278926" y="924097"/>
                </a:lnTo>
                <a:lnTo>
                  <a:pt x="1295472" y="930951"/>
                </a:lnTo>
                <a:lnTo>
                  <a:pt x="1348350" y="809586"/>
                </a:lnTo>
                <a:lnTo>
                  <a:pt x="589177" y="809585"/>
                </a:lnTo>
                <a:close/>
                <a:moveTo>
                  <a:pt x="682497" y="617441"/>
                </a:moveTo>
                <a:lnTo>
                  <a:pt x="623087" y="726942"/>
                </a:lnTo>
                <a:lnTo>
                  <a:pt x="1358207" y="726942"/>
                </a:lnTo>
                <a:lnTo>
                  <a:pt x="1380360" y="736118"/>
                </a:lnTo>
                <a:lnTo>
                  <a:pt x="1430342" y="621402"/>
                </a:lnTo>
                <a:lnTo>
                  <a:pt x="692058" y="621401"/>
                </a:lnTo>
                <a:close/>
                <a:moveTo>
                  <a:pt x="772212" y="452085"/>
                </a:moveTo>
                <a:lnTo>
                  <a:pt x="725187" y="538758"/>
                </a:lnTo>
                <a:lnTo>
                  <a:pt x="1440437" y="538758"/>
                </a:lnTo>
                <a:lnTo>
                  <a:pt x="1462388" y="547851"/>
                </a:lnTo>
                <a:lnTo>
                  <a:pt x="1504113" y="452086"/>
                </a:lnTo>
                <a:close/>
                <a:moveTo>
                  <a:pt x="948027" y="1225"/>
                </a:moveTo>
                <a:cubicBezTo>
                  <a:pt x="955280" y="-926"/>
                  <a:pt x="963354" y="-310"/>
                  <a:pt x="970529" y="3582"/>
                </a:cubicBezTo>
                <a:lnTo>
                  <a:pt x="979328" y="8357"/>
                </a:lnTo>
                <a:cubicBezTo>
                  <a:pt x="993678" y="16142"/>
                  <a:pt x="999000" y="34087"/>
                  <a:pt x="991214" y="48437"/>
                </a:cubicBezTo>
                <a:lnTo>
                  <a:pt x="817051" y="369442"/>
                </a:lnTo>
                <a:lnTo>
                  <a:pt x="1509024" y="369442"/>
                </a:lnTo>
                <a:lnTo>
                  <a:pt x="1535367" y="380354"/>
                </a:lnTo>
                <a:lnTo>
                  <a:pt x="1690663" y="23922"/>
                </a:lnTo>
                <a:cubicBezTo>
                  <a:pt x="1698005" y="7073"/>
                  <a:pt x="1717615" y="-635"/>
                  <a:pt x="1734464" y="6707"/>
                </a:cubicBezTo>
                <a:lnTo>
                  <a:pt x="1744794" y="11207"/>
                </a:lnTo>
                <a:cubicBezTo>
                  <a:pt x="1761643" y="18549"/>
                  <a:pt x="1769351" y="38159"/>
                  <a:pt x="1762010" y="55008"/>
                </a:cubicBezTo>
                <a:lnTo>
                  <a:pt x="991143" y="1824272"/>
                </a:lnTo>
                <a:cubicBezTo>
                  <a:pt x="983802" y="1841121"/>
                  <a:pt x="964192" y="1848829"/>
                  <a:pt x="947342" y="1841488"/>
                </a:cubicBezTo>
                <a:lnTo>
                  <a:pt x="937012" y="1836987"/>
                </a:lnTo>
                <a:cubicBezTo>
                  <a:pt x="920163" y="1829646"/>
                  <a:pt x="912456" y="1810036"/>
                  <a:pt x="919797" y="1793186"/>
                </a:cubicBezTo>
                <a:lnTo>
                  <a:pt x="1011438" y="1582854"/>
                </a:lnTo>
                <a:lnTo>
                  <a:pt x="181299" y="1582853"/>
                </a:lnTo>
                <a:lnTo>
                  <a:pt x="162853" y="1575213"/>
                </a:lnTo>
                <a:lnTo>
                  <a:pt x="64349" y="1756769"/>
                </a:lnTo>
                <a:cubicBezTo>
                  <a:pt x="56563" y="1771119"/>
                  <a:pt x="38618" y="1776440"/>
                  <a:pt x="24268" y="1768655"/>
                </a:cubicBezTo>
                <a:lnTo>
                  <a:pt x="15469" y="1763881"/>
                </a:lnTo>
                <a:cubicBezTo>
                  <a:pt x="1119" y="1756095"/>
                  <a:pt x="-4203" y="1738150"/>
                  <a:pt x="3583" y="1723800"/>
                </a:cubicBezTo>
                <a:lnTo>
                  <a:pt x="930448" y="15468"/>
                </a:lnTo>
                <a:cubicBezTo>
                  <a:pt x="934341" y="8293"/>
                  <a:pt x="940774" y="3375"/>
                  <a:pt x="948027" y="1225"/>
                </a:cubicBezTo>
                <a:close/>
              </a:path>
            </a:pathLst>
          </a:cu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anchor="ctr"/>
          <a:lstStyle/>
          <a:p>
            <a:pPr algn="ctr">
              <a:defRPr/>
            </a:pPr>
            <a:endParaRPr lang="zh-CN" altLang="en-US" sz="1350" kern="0" dirty="0">
              <a:solidFill>
                <a:sysClr val="window" lastClr="FFFFFF"/>
              </a:solidFill>
              <a:latin typeface="Calibri"/>
              <a:ea typeface="微软雅黑" panose="020B0503020204020204" pitchFamily="34" charset="-122"/>
            </a:endParaRPr>
          </a:p>
        </p:txBody>
      </p:sp>
      <p:sp>
        <p:nvSpPr>
          <p:cNvPr id="49" name="MH_Other_3"/>
          <p:cNvSpPr/>
          <p:nvPr>
            <p:custDataLst>
              <p:tags r:id="rId4"/>
            </p:custDataLst>
          </p:nvPr>
        </p:nvSpPr>
        <p:spPr>
          <a:xfrm>
            <a:off x="4465678" y="3067050"/>
            <a:ext cx="2165781" cy="349250"/>
          </a:xfrm>
          <a:prstGeom prst="cube">
            <a:avLst>
              <a:gd name="adj" fmla="val 42396"/>
            </a:avLst>
          </a:prstGeom>
          <a:solidFill>
            <a:schemeClr val="accent1"/>
          </a:solidFill>
          <a:ln w="12700" cap="flat" cmpd="sng" algn="ctr">
            <a:noFill/>
            <a:prstDash val="solid"/>
          </a:ln>
          <a:effectLst/>
        </p:spPr>
        <p:txBody>
          <a:bodyPr anchor="ctr"/>
          <a:lstStyle/>
          <a:p>
            <a:pPr algn="ctr">
              <a:defRPr/>
            </a:pPr>
            <a:endParaRPr lang="zh-CN" altLang="en-US" sz="1350" kern="0" dirty="0">
              <a:solidFill>
                <a:sysClr val="window" lastClr="FFFFFF"/>
              </a:solidFill>
              <a:latin typeface="Calibri"/>
              <a:ea typeface="微软雅黑" panose="020B0503020204020204" pitchFamily="34" charset="-122"/>
            </a:endParaRPr>
          </a:p>
        </p:txBody>
      </p:sp>
      <p:sp>
        <p:nvSpPr>
          <p:cNvPr id="32" name="MH_Other_4"/>
          <p:cNvSpPr/>
          <p:nvPr>
            <p:custDataLst>
              <p:tags r:id="rId5"/>
            </p:custDataLst>
          </p:nvPr>
        </p:nvSpPr>
        <p:spPr>
          <a:xfrm rot="1708938">
            <a:off x="4731423" y="2982891"/>
            <a:ext cx="648542" cy="1674582"/>
          </a:xfrm>
          <a:custGeom>
            <a:avLst/>
            <a:gdLst>
              <a:gd name="connsiteX0" fmla="*/ 48944 w 648542"/>
              <a:gd name="connsiteY0" fmla="*/ 1353790 h 1674582"/>
              <a:gd name="connsiteX1" fmla="*/ 48944 w 648542"/>
              <a:gd name="connsiteY1" fmla="*/ 1447008 h 1674582"/>
              <a:gd name="connsiteX2" fmla="*/ 558414 w 648542"/>
              <a:gd name="connsiteY2" fmla="*/ 1170592 h 1674582"/>
              <a:gd name="connsiteX3" fmla="*/ 574668 w 648542"/>
              <a:gd name="connsiteY3" fmla="*/ 1168889 h 1674582"/>
              <a:gd name="connsiteX4" fmla="*/ 566620 w 648542"/>
              <a:gd name="connsiteY4" fmla="*/ 1075769 h 1674582"/>
              <a:gd name="connsiteX5" fmla="*/ 55448 w 648542"/>
              <a:gd name="connsiteY5" fmla="*/ 1353108 h 1674582"/>
              <a:gd name="connsiteX6" fmla="*/ 48944 w 648542"/>
              <a:gd name="connsiteY6" fmla="*/ 1204840 h 1674582"/>
              <a:gd name="connsiteX7" fmla="*/ 48944 w 648542"/>
              <a:gd name="connsiteY7" fmla="*/ 1290072 h 1674582"/>
              <a:gd name="connsiteX8" fmla="*/ 539037 w 648542"/>
              <a:gd name="connsiteY8" fmla="*/ 1024169 h 1674582"/>
              <a:gd name="connsiteX9" fmla="*/ 561306 w 648542"/>
              <a:gd name="connsiteY9" fmla="*/ 1021836 h 1674582"/>
              <a:gd name="connsiteX10" fmla="*/ 562007 w 648542"/>
              <a:gd name="connsiteY10" fmla="*/ 1022405 h 1674582"/>
              <a:gd name="connsiteX11" fmla="*/ 554088 w 648542"/>
              <a:gd name="connsiteY11" fmla="*/ 930771 h 1674582"/>
              <a:gd name="connsiteX12" fmla="*/ 48944 w 648542"/>
              <a:gd name="connsiteY12" fmla="*/ 1049543 h 1674582"/>
              <a:gd name="connsiteX13" fmla="*/ 48944 w 648542"/>
              <a:gd name="connsiteY13" fmla="*/ 1138276 h 1674582"/>
              <a:gd name="connsiteX14" fmla="*/ 530262 w 648542"/>
              <a:gd name="connsiteY14" fmla="*/ 877134 h 1674582"/>
              <a:gd name="connsiteX15" fmla="*/ 549280 w 648542"/>
              <a:gd name="connsiteY15" fmla="*/ 875141 h 1674582"/>
              <a:gd name="connsiteX16" fmla="*/ 541268 w 648542"/>
              <a:gd name="connsiteY16" fmla="*/ 782430 h 1674582"/>
              <a:gd name="connsiteX17" fmla="*/ 48944 w 648542"/>
              <a:gd name="connsiteY17" fmla="*/ 887768 h 1674582"/>
              <a:gd name="connsiteX18" fmla="*/ 48944 w 648542"/>
              <a:gd name="connsiteY18" fmla="*/ 982978 h 1674582"/>
              <a:gd name="connsiteX19" fmla="*/ 523618 w 648542"/>
              <a:gd name="connsiteY19" fmla="*/ 725441 h 1674582"/>
              <a:gd name="connsiteX20" fmla="*/ 536228 w 648542"/>
              <a:gd name="connsiteY20" fmla="*/ 724119 h 1674582"/>
              <a:gd name="connsiteX21" fmla="*/ 528158 w 648542"/>
              <a:gd name="connsiteY21" fmla="*/ 630744 h 1674582"/>
              <a:gd name="connsiteX22" fmla="*/ 55744 w 648542"/>
              <a:gd name="connsiteY22" fmla="*/ 887055 h 1674582"/>
              <a:gd name="connsiteX23" fmla="*/ 48944 w 648542"/>
              <a:gd name="connsiteY23" fmla="*/ 735983 h 1674582"/>
              <a:gd name="connsiteX24" fmla="*/ 48944 w 648542"/>
              <a:gd name="connsiteY24" fmla="*/ 824180 h 1674582"/>
              <a:gd name="connsiteX25" fmla="*/ 506389 w 648542"/>
              <a:gd name="connsiteY25" fmla="*/ 575990 h 1674582"/>
              <a:gd name="connsiteX26" fmla="*/ 523273 w 648542"/>
              <a:gd name="connsiteY26" fmla="*/ 574221 h 1674582"/>
              <a:gd name="connsiteX27" fmla="*/ 515645 w 648542"/>
              <a:gd name="connsiteY27" fmla="*/ 485961 h 1674582"/>
              <a:gd name="connsiteX28" fmla="*/ 56230 w 648542"/>
              <a:gd name="connsiteY28" fmla="*/ 735219 h 1674582"/>
              <a:gd name="connsiteX29" fmla="*/ 48944 w 648542"/>
              <a:gd name="connsiteY29" fmla="*/ 602797 h 1674582"/>
              <a:gd name="connsiteX30" fmla="*/ 48944 w 648542"/>
              <a:gd name="connsiteY30" fmla="*/ 672607 h 1674582"/>
              <a:gd name="connsiteX31" fmla="*/ 494024 w 648542"/>
              <a:gd name="connsiteY31" fmla="*/ 431126 h 1674582"/>
              <a:gd name="connsiteX32" fmla="*/ 510754 w 648542"/>
              <a:gd name="connsiteY32" fmla="*/ 429373 h 1674582"/>
              <a:gd name="connsiteX33" fmla="*/ 504386 w 648542"/>
              <a:gd name="connsiteY33" fmla="*/ 355694 h 1674582"/>
              <a:gd name="connsiteX34" fmla="*/ 6130 w 648542"/>
              <a:gd name="connsiteY34" fmla="*/ 262880 h 1674582"/>
              <a:gd name="connsiteX35" fmla="*/ 20928 w 648542"/>
              <a:gd name="connsiteY35" fmla="*/ 256750 h 1674582"/>
              <a:gd name="connsiteX36" fmla="*/ 28016 w 648542"/>
              <a:gd name="connsiteY36" fmla="*/ 256750 h 1674582"/>
              <a:gd name="connsiteX37" fmla="*/ 48944 w 648542"/>
              <a:gd name="connsiteY37" fmla="*/ 277678 h 1674582"/>
              <a:gd name="connsiteX38" fmla="*/ 48944 w 648542"/>
              <a:gd name="connsiteY38" fmla="*/ 536232 h 1674582"/>
              <a:gd name="connsiteX39" fmla="*/ 479540 w 648542"/>
              <a:gd name="connsiteY39" fmla="*/ 302609 h 1674582"/>
              <a:gd name="connsiteX40" fmla="*/ 499617 w 648542"/>
              <a:gd name="connsiteY40" fmla="*/ 300505 h 1674582"/>
              <a:gd name="connsiteX41" fmla="*/ 475916 w 648542"/>
              <a:gd name="connsiteY41" fmla="*/ 26276 h 1674582"/>
              <a:gd name="connsiteX42" fmla="*/ 481356 w 648542"/>
              <a:gd name="connsiteY42" fmla="*/ 9085 h 1674582"/>
              <a:gd name="connsiteX43" fmla="*/ 497359 w 648542"/>
              <a:gd name="connsiteY43" fmla="*/ 776 h 1674582"/>
              <a:gd name="connsiteX44" fmla="*/ 505308 w 648542"/>
              <a:gd name="connsiteY44" fmla="*/ 88 h 1674582"/>
              <a:gd name="connsiteX45" fmla="*/ 530808 w 648542"/>
              <a:gd name="connsiteY45" fmla="*/ 21531 h 1674582"/>
              <a:gd name="connsiteX46" fmla="*/ 648454 w 648542"/>
              <a:gd name="connsiteY46" fmla="*/ 1382757 h 1674582"/>
              <a:gd name="connsiteX47" fmla="*/ 627011 w 648542"/>
              <a:gd name="connsiteY47" fmla="*/ 1408257 h 1674582"/>
              <a:gd name="connsiteX48" fmla="*/ 619062 w 648542"/>
              <a:gd name="connsiteY48" fmla="*/ 1408944 h 1674582"/>
              <a:gd name="connsiteX49" fmla="*/ 593561 w 648542"/>
              <a:gd name="connsiteY49" fmla="*/ 1387501 h 1674582"/>
              <a:gd name="connsiteX50" fmla="*/ 579576 w 648542"/>
              <a:gd name="connsiteY50" fmla="*/ 1225676 h 1674582"/>
              <a:gd name="connsiteX51" fmla="*/ 63001 w 648542"/>
              <a:gd name="connsiteY51" fmla="*/ 1505946 h 1674582"/>
              <a:gd name="connsiteX52" fmla="*/ 48944 w 648542"/>
              <a:gd name="connsiteY52" fmla="*/ 1507419 h 1674582"/>
              <a:gd name="connsiteX53" fmla="*/ 48944 w 648542"/>
              <a:gd name="connsiteY53" fmla="*/ 1653654 h 1674582"/>
              <a:gd name="connsiteX54" fmla="*/ 28016 w 648542"/>
              <a:gd name="connsiteY54" fmla="*/ 1674582 h 1674582"/>
              <a:gd name="connsiteX55" fmla="*/ 20928 w 648542"/>
              <a:gd name="connsiteY55" fmla="*/ 1674582 h 1674582"/>
              <a:gd name="connsiteX56" fmla="*/ 0 w 648542"/>
              <a:gd name="connsiteY56" fmla="*/ 1653654 h 1674582"/>
              <a:gd name="connsiteX57" fmla="*/ 0 w 648542"/>
              <a:gd name="connsiteY57" fmla="*/ 277678 h 1674582"/>
              <a:gd name="connsiteX58" fmla="*/ 6130 w 648542"/>
              <a:gd name="connsiteY58" fmla="*/ 262880 h 167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48542" h="1674582">
                <a:moveTo>
                  <a:pt x="48944" y="1353790"/>
                </a:moveTo>
                <a:lnTo>
                  <a:pt x="48944" y="1447008"/>
                </a:lnTo>
                <a:lnTo>
                  <a:pt x="558414" y="1170592"/>
                </a:lnTo>
                <a:lnTo>
                  <a:pt x="574668" y="1168889"/>
                </a:lnTo>
                <a:lnTo>
                  <a:pt x="566620" y="1075769"/>
                </a:lnTo>
                <a:lnTo>
                  <a:pt x="55448" y="1353108"/>
                </a:lnTo>
                <a:close/>
                <a:moveTo>
                  <a:pt x="48944" y="1204840"/>
                </a:moveTo>
                <a:lnTo>
                  <a:pt x="48944" y="1290072"/>
                </a:lnTo>
                <a:lnTo>
                  <a:pt x="539037" y="1024169"/>
                </a:lnTo>
                <a:cubicBezTo>
                  <a:pt x="546138" y="1020317"/>
                  <a:pt x="554128" y="1019707"/>
                  <a:pt x="561306" y="1021836"/>
                </a:cubicBezTo>
                <a:lnTo>
                  <a:pt x="562007" y="1022405"/>
                </a:lnTo>
                <a:lnTo>
                  <a:pt x="554088" y="930771"/>
                </a:lnTo>
                <a:close/>
                <a:moveTo>
                  <a:pt x="48944" y="1049543"/>
                </a:moveTo>
                <a:lnTo>
                  <a:pt x="48944" y="1138276"/>
                </a:lnTo>
                <a:lnTo>
                  <a:pt x="530262" y="877134"/>
                </a:lnTo>
                <a:lnTo>
                  <a:pt x="549280" y="875141"/>
                </a:lnTo>
                <a:lnTo>
                  <a:pt x="541268" y="782430"/>
                </a:lnTo>
                <a:close/>
                <a:moveTo>
                  <a:pt x="48944" y="887768"/>
                </a:moveTo>
                <a:lnTo>
                  <a:pt x="48944" y="982978"/>
                </a:lnTo>
                <a:lnTo>
                  <a:pt x="523618" y="725441"/>
                </a:lnTo>
                <a:lnTo>
                  <a:pt x="536228" y="724119"/>
                </a:lnTo>
                <a:lnTo>
                  <a:pt x="528158" y="630744"/>
                </a:lnTo>
                <a:lnTo>
                  <a:pt x="55744" y="887055"/>
                </a:lnTo>
                <a:close/>
                <a:moveTo>
                  <a:pt x="48944" y="735983"/>
                </a:moveTo>
                <a:lnTo>
                  <a:pt x="48944" y="824180"/>
                </a:lnTo>
                <a:lnTo>
                  <a:pt x="506389" y="575990"/>
                </a:lnTo>
                <a:lnTo>
                  <a:pt x="523273" y="574221"/>
                </a:lnTo>
                <a:lnTo>
                  <a:pt x="515645" y="485961"/>
                </a:lnTo>
                <a:lnTo>
                  <a:pt x="56230" y="735219"/>
                </a:lnTo>
                <a:close/>
                <a:moveTo>
                  <a:pt x="48944" y="602797"/>
                </a:moveTo>
                <a:lnTo>
                  <a:pt x="48944" y="672607"/>
                </a:lnTo>
                <a:lnTo>
                  <a:pt x="494024" y="431126"/>
                </a:lnTo>
                <a:lnTo>
                  <a:pt x="510754" y="429373"/>
                </a:lnTo>
                <a:lnTo>
                  <a:pt x="504386" y="355694"/>
                </a:lnTo>
                <a:close/>
                <a:moveTo>
                  <a:pt x="6130" y="262880"/>
                </a:moveTo>
                <a:cubicBezTo>
                  <a:pt x="9917" y="259093"/>
                  <a:pt x="15149" y="256750"/>
                  <a:pt x="20928" y="256750"/>
                </a:cubicBezTo>
                <a:lnTo>
                  <a:pt x="28016" y="256750"/>
                </a:lnTo>
                <a:cubicBezTo>
                  <a:pt x="39574" y="256750"/>
                  <a:pt x="48944" y="266120"/>
                  <a:pt x="48944" y="277678"/>
                </a:cubicBezTo>
                <a:lnTo>
                  <a:pt x="48944" y="536232"/>
                </a:lnTo>
                <a:lnTo>
                  <a:pt x="479540" y="302609"/>
                </a:lnTo>
                <a:lnTo>
                  <a:pt x="499617" y="300505"/>
                </a:lnTo>
                <a:lnTo>
                  <a:pt x="475916" y="26276"/>
                </a:lnTo>
                <a:cubicBezTo>
                  <a:pt x="475356" y="19794"/>
                  <a:pt x="477476" y="13699"/>
                  <a:pt x="481356" y="9085"/>
                </a:cubicBezTo>
                <a:cubicBezTo>
                  <a:pt x="485236" y="4470"/>
                  <a:pt x="490877" y="1336"/>
                  <a:pt x="497359" y="776"/>
                </a:cubicBezTo>
                <a:lnTo>
                  <a:pt x="505308" y="88"/>
                </a:lnTo>
                <a:cubicBezTo>
                  <a:pt x="518271" y="-1032"/>
                  <a:pt x="529688" y="8569"/>
                  <a:pt x="530808" y="21531"/>
                </a:cubicBezTo>
                <a:lnTo>
                  <a:pt x="648454" y="1382757"/>
                </a:lnTo>
                <a:cubicBezTo>
                  <a:pt x="649574" y="1395720"/>
                  <a:pt x="639974" y="1407137"/>
                  <a:pt x="627011" y="1408257"/>
                </a:cubicBezTo>
                <a:lnTo>
                  <a:pt x="619062" y="1408944"/>
                </a:lnTo>
                <a:cubicBezTo>
                  <a:pt x="606099" y="1410064"/>
                  <a:pt x="594682" y="1400464"/>
                  <a:pt x="593561" y="1387501"/>
                </a:cubicBezTo>
                <a:lnTo>
                  <a:pt x="579576" y="1225676"/>
                </a:lnTo>
                <a:lnTo>
                  <a:pt x="63001" y="1505946"/>
                </a:lnTo>
                <a:lnTo>
                  <a:pt x="48944" y="1507419"/>
                </a:lnTo>
                <a:lnTo>
                  <a:pt x="48944" y="1653654"/>
                </a:lnTo>
                <a:cubicBezTo>
                  <a:pt x="48944" y="1665212"/>
                  <a:pt x="39574" y="1674582"/>
                  <a:pt x="28016" y="1674582"/>
                </a:cubicBezTo>
                <a:lnTo>
                  <a:pt x="20928" y="1674582"/>
                </a:lnTo>
                <a:cubicBezTo>
                  <a:pt x="9370" y="1674582"/>
                  <a:pt x="0" y="1665212"/>
                  <a:pt x="0" y="1653654"/>
                </a:cubicBezTo>
                <a:lnTo>
                  <a:pt x="0" y="277678"/>
                </a:lnTo>
                <a:cubicBezTo>
                  <a:pt x="0" y="271899"/>
                  <a:pt x="2342" y="266667"/>
                  <a:pt x="6130" y="262880"/>
                </a:cubicBezTo>
                <a:close/>
              </a:path>
            </a:pathLst>
          </a:cu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anchor="ctr"/>
          <a:lstStyle/>
          <a:p>
            <a:pPr algn="ctr">
              <a:defRPr/>
            </a:pPr>
            <a:endParaRPr lang="zh-CN" altLang="en-US" sz="1350" kern="0" dirty="0">
              <a:solidFill>
                <a:sysClr val="window" lastClr="FFFFFF"/>
              </a:solidFill>
              <a:latin typeface="Calibri"/>
              <a:ea typeface="微软雅黑" panose="020B0503020204020204" pitchFamily="34" charset="-122"/>
            </a:endParaRPr>
          </a:p>
        </p:txBody>
      </p:sp>
      <p:sp>
        <p:nvSpPr>
          <p:cNvPr id="3082" name="MH_PageTitle"/>
          <p:cNvSpPr>
            <a:spLocks noGrp="1"/>
          </p:cNvSpPr>
          <p:nvPr>
            <p:ph type="title"/>
            <p:custDataLst>
              <p:tags r:id="rId6"/>
            </p:custDataLst>
          </p:nvPr>
        </p:nvSpPr>
        <p:spPr>
          <a:prstGeom prst="rect">
            <a:avLst/>
          </a:prstGeom>
        </p:spPr>
        <p:txBody>
          <a:bodyPr/>
          <a:lstStyle/>
          <a:p>
            <a:pPr eaLnBrk="1" hangingPunct="1"/>
            <a:r>
              <a:rPr lang="en-US" altLang="zh-CN" dirty="0" smtClean="0"/>
              <a:t>3</a:t>
            </a:r>
            <a:r>
              <a:rPr lang="zh-CN" altLang="en-US" dirty="0" smtClean="0"/>
              <a:t>年计划</a:t>
            </a:r>
            <a:endParaRPr lang="zh-CN" altLang="en-US" dirty="0" smtClean="0"/>
          </a:p>
        </p:txBody>
      </p:sp>
      <p:sp>
        <p:nvSpPr>
          <p:cNvPr id="13" name="MH_SubTitle_1"/>
          <p:cNvSpPr txBox="1"/>
          <p:nvPr>
            <p:custDataLst>
              <p:tags r:id="rId7"/>
            </p:custDataLst>
          </p:nvPr>
        </p:nvSpPr>
        <p:spPr>
          <a:xfrm>
            <a:off x="7204866" y="2882900"/>
            <a:ext cx="2225675" cy="533400"/>
          </a:xfrm>
          <a:prstGeom prst="rect">
            <a:avLst/>
          </a:prstGeom>
          <a:noFill/>
        </p:spPr>
        <p:txBody>
          <a:bodyPr lIns="0" tIns="0" rIns="0" bIns="0" anchor="b">
            <a:noAutofit/>
          </a:bodyPr>
          <a:lstStyle/>
          <a:p>
            <a:pPr>
              <a:lnSpc>
                <a:spcPct val="130000"/>
              </a:lnSpc>
              <a:defRPr/>
            </a:pPr>
            <a:r>
              <a:rPr lang="en-US" altLang="zh-CN" sz="6000" b="1" kern="0" dirty="0" smtClean="0">
                <a:solidFill>
                  <a:schemeClr val="accent1">
                    <a:lumMod val="75000"/>
                  </a:schemeClr>
                </a:solidFill>
              </a:rPr>
              <a:t>5</a:t>
            </a:r>
            <a:r>
              <a:rPr lang="zh-CN" altLang="en-US" sz="6000" b="1" kern="0" dirty="0" smtClean="0">
                <a:solidFill>
                  <a:schemeClr val="accent1">
                    <a:lumMod val="75000"/>
                  </a:schemeClr>
                </a:solidFill>
              </a:rPr>
              <a:t>亿</a:t>
            </a:r>
            <a:endParaRPr lang="en-US" altLang="zh-CN" sz="6000" b="1" kern="0" dirty="0">
              <a:solidFill>
                <a:schemeClr val="accent1">
                  <a:lumMod val="75000"/>
                </a:schemeClr>
              </a:solidFill>
            </a:endParaRPr>
          </a:p>
        </p:txBody>
      </p:sp>
      <p:sp>
        <p:nvSpPr>
          <p:cNvPr id="3084" name="MH_Text_1"/>
          <p:cNvSpPr txBox="1">
            <a:spLocks noChangeArrowheads="1"/>
          </p:cNvSpPr>
          <p:nvPr>
            <p:custDataLst>
              <p:tags r:id="rId8"/>
            </p:custDataLst>
          </p:nvPr>
        </p:nvSpPr>
        <p:spPr bwMode="auto">
          <a:xfrm>
            <a:off x="6777400" y="3328988"/>
            <a:ext cx="3221551"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20000"/>
              </a:lnSpc>
              <a:defRPr/>
            </a:pPr>
            <a:r>
              <a:rPr lang="zh-CN" altLang="en-US" sz="1600" dirty="0" smtClean="0">
                <a:solidFill>
                  <a:schemeClr val="tx1">
                    <a:lumMod val="65000"/>
                    <a:lumOff val="35000"/>
                  </a:schemeClr>
                </a:solidFill>
              </a:rPr>
              <a:t>寻找</a:t>
            </a:r>
            <a:r>
              <a:rPr lang="en-US" altLang="zh-CN" sz="1600" dirty="0" smtClean="0">
                <a:solidFill>
                  <a:schemeClr val="tx1">
                    <a:lumMod val="65000"/>
                    <a:lumOff val="35000"/>
                  </a:schemeClr>
                </a:solidFill>
              </a:rPr>
              <a:t>60</a:t>
            </a:r>
            <a:r>
              <a:rPr lang="zh-CN" altLang="en-US" sz="1600" dirty="0" smtClean="0">
                <a:solidFill>
                  <a:schemeClr val="tx1">
                    <a:lumMod val="65000"/>
                    <a:lumOff val="35000"/>
                  </a:schemeClr>
                </a:solidFill>
              </a:rPr>
              <a:t>个</a:t>
            </a:r>
            <a:r>
              <a:rPr lang="zh-CN" altLang="en-US" sz="1600" dirty="0">
                <a:solidFill>
                  <a:schemeClr val="tx1">
                    <a:lumMod val="65000"/>
                    <a:lumOff val="35000"/>
                  </a:schemeClr>
                </a:solidFill>
              </a:rPr>
              <a:t>每年做</a:t>
            </a:r>
            <a:r>
              <a:rPr lang="en-US" altLang="zh-CN" sz="1600" dirty="0">
                <a:solidFill>
                  <a:schemeClr val="tx1">
                    <a:lumMod val="65000"/>
                    <a:lumOff val="35000"/>
                  </a:schemeClr>
                </a:solidFill>
              </a:rPr>
              <a:t>300</a:t>
            </a:r>
            <a:r>
              <a:rPr lang="zh-CN" altLang="en-US" sz="1600" dirty="0">
                <a:solidFill>
                  <a:schemeClr val="tx1">
                    <a:lumMod val="65000"/>
                    <a:lumOff val="35000"/>
                  </a:schemeClr>
                </a:solidFill>
              </a:rPr>
              <a:t>台手术的医生</a:t>
            </a:r>
            <a:endParaRPr lang="en-US" altLang="zh-CN" sz="1600" dirty="0">
              <a:solidFill>
                <a:schemeClr val="tx1">
                  <a:lumMod val="65000"/>
                  <a:lumOff val="35000"/>
                </a:schemeClr>
              </a:solidFill>
            </a:endParaRPr>
          </a:p>
        </p:txBody>
      </p:sp>
      <p:sp>
        <p:nvSpPr>
          <p:cNvPr id="17" name="MH_SubTitle_2"/>
          <p:cNvSpPr txBox="1">
            <a:spLocks noChangeArrowheads="1"/>
          </p:cNvSpPr>
          <p:nvPr>
            <p:custDataLst>
              <p:tags r:id="rId9"/>
            </p:custDataLst>
          </p:nvPr>
        </p:nvSpPr>
        <p:spPr bwMode="auto">
          <a:xfrm>
            <a:off x="5502104" y="4232275"/>
            <a:ext cx="222567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o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30000"/>
              </a:lnSpc>
              <a:defRPr/>
            </a:pPr>
            <a:r>
              <a:rPr lang="en-US" altLang="zh-CN" sz="4000" b="1" kern="0" dirty="0" smtClean="0">
                <a:solidFill>
                  <a:schemeClr val="accent1">
                    <a:lumMod val="75000"/>
                  </a:schemeClr>
                </a:solidFill>
                <a:latin typeface="+mn-lt"/>
                <a:ea typeface="+mn-ea"/>
              </a:rPr>
              <a:t>1</a:t>
            </a:r>
            <a:r>
              <a:rPr lang="zh-CN" altLang="en-US" sz="4000" b="1" kern="0" dirty="0" smtClean="0">
                <a:solidFill>
                  <a:schemeClr val="accent1">
                    <a:lumMod val="75000"/>
                  </a:schemeClr>
                </a:solidFill>
                <a:latin typeface="+mn-lt"/>
                <a:ea typeface="+mn-ea"/>
              </a:rPr>
              <a:t>亿</a:t>
            </a:r>
            <a:endParaRPr lang="en-US" altLang="zh-CN" sz="4000" b="1" kern="0" dirty="0">
              <a:solidFill>
                <a:schemeClr val="accent1">
                  <a:lumMod val="75000"/>
                </a:schemeClr>
              </a:solidFill>
              <a:latin typeface="+mn-lt"/>
              <a:ea typeface="+mn-ea"/>
            </a:endParaRPr>
          </a:p>
        </p:txBody>
      </p:sp>
      <p:sp>
        <p:nvSpPr>
          <p:cNvPr id="3086" name="MH_Text_2"/>
          <p:cNvSpPr txBox="1">
            <a:spLocks noChangeArrowheads="1"/>
          </p:cNvSpPr>
          <p:nvPr>
            <p:custDataLst>
              <p:tags r:id="rId10"/>
            </p:custDataLst>
          </p:nvPr>
        </p:nvSpPr>
        <p:spPr bwMode="auto">
          <a:xfrm>
            <a:off x="5502104" y="4805364"/>
            <a:ext cx="340299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eaLnBrk="1" hangingPunct="1">
              <a:lnSpc>
                <a:spcPct val="120000"/>
              </a:lnSpc>
              <a:defRPr/>
            </a:pPr>
            <a:r>
              <a:rPr lang="zh-CN" altLang="en-US" sz="1600" dirty="0" smtClean="0">
                <a:solidFill>
                  <a:schemeClr val="tx1">
                    <a:lumMod val="65000"/>
                    <a:lumOff val="35000"/>
                  </a:schemeClr>
                </a:solidFill>
                <a:latin typeface="+mn-lt"/>
                <a:ea typeface="+mn-ea"/>
              </a:rPr>
              <a:t>寻找</a:t>
            </a:r>
            <a:r>
              <a:rPr lang="en-US" altLang="zh-CN" sz="1600" dirty="0" smtClean="0">
                <a:solidFill>
                  <a:schemeClr val="tx1">
                    <a:lumMod val="65000"/>
                    <a:lumOff val="35000"/>
                  </a:schemeClr>
                </a:solidFill>
                <a:latin typeface="+mn-lt"/>
                <a:ea typeface="+mn-ea"/>
              </a:rPr>
              <a:t>12</a:t>
            </a:r>
            <a:r>
              <a:rPr lang="zh-CN" altLang="en-US" sz="1600" dirty="0" smtClean="0">
                <a:solidFill>
                  <a:schemeClr val="tx1">
                    <a:lumMod val="65000"/>
                    <a:lumOff val="35000"/>
                  </a:schemeClr>
                </a:solidFill>
                <a:latin typeface="+mn-lt"/>
                <a:ea typeface="+mn-ea"/>
              </a:rPr>
              <a:t>个每年做</a:t>
            </a:r>
            <a:r>
              <a:rPr lang="en-US" altLang="zh-CN" sz="1600" dirty="0" smtClean="0">
                <a:solidFill>
                  <a:schemeClr val="tx1">
                    <a:lumMod val="65000"/>
                    <a:lumOff val="35000"/>
                  </a:schemeClr>
                </a:solidFill>
                <a:latin typeface="+mn-lt"/>
                <a:ea typeface="+mn-ea"/>
              </a:rPr>
              <a:t>300</a:t>
            </a:r>
            <a:r>
              <a:rPr lang="zh-CN" altLang="en-US" sz="1600" dirty="0">
                <a:solidFill>
                  <a:schemeClr val="tx1">
                    <a:lumMod val="65000"/>
                    <a:lumOff val="35000"/>
                  </a:schemeClr>
                </a:solidFill>
                <a:latin typeface="+mn-lt"/>
                <a:ea typeface="+mn-ea"/>
              </a:rPr>
              <a:t>台</a:t>
            </a:r>
            <a:r>
              <a:rPr lang="zh-CN" altLang="en-US" sz="1600" dirty="0" smtClean="0">
                <a:solidFill>
                  <a:schemeClr val="tx1">
                    <a:lumMod val="65000"/>
                    <a:lumOff val="35000"/>
                  </a:schemeClr>
                </a:solidFill>
                <a:latin typeface="+mn-lt"/>
                <a:ea typeface="+mn-ea"/>
              </a:rPr>
              <a:t>手术的医生</a:t>
            </a:r>
            <a:endParaRPr lang="en-US" altLang="zh-CN" sz="1600" dirty="0" smtClean="0">
              <a:solidFill>
                <a:schemeClr val="tx1">
                  <a:lumMod val="65000"/>
                  <a:lumOff val="35000"/>
                </a:schemeClr>
              </a:solidFill>
              <a:latin typeface="+mn-lt"/>
              <a:ea typeface="+mn-ea"/>
            </a:endParaRPr>
          </a:p>
        </p:txBody>
      </p:sp>
      <p:sp>
        <p:nvSpPr>
          <p:cNvPr id="2" name="文本框 1"/>
          <p:cNvSpPr txBox="1"/>
          <p:nvPr/>
        </p:nvSpPr>
        <p:spPr>
          <a:xfrm>
            <a:off x="8933069" y="5273792"/>
            <a:ext cx="2616422" cy="923330"/>
          </a:xfrm>
          <a:prstGeom prst="rect">
            <a:avLst/>
          </a:prstGeom>
          <a:noFill/>
        </p:spPr>
        <p:txBody>
          <a:bodyPr wrap="none" rtlCol="0">
            <a:spAutoFit/>
          </a:bodyPr>
          <a:lstStyle/>
          <a:p>
            <a:r>
              <a:rPr lang="zh-CN" altLang="en-US" dirty="0" smtClean="0">
                <a:solidFill>
                  <a:schemeClr val="tx1">
                    <a:lumMod val="50000"/>
                    <a:lumOff val="50000"/>
                  </a:schemeClr>
                </a:solidFill>
              </a:rPr>
              <a:t>马海涛 </a:t>
            </a:r>
            <a:r>
              <a:rPr lang="en-US" altLang="zh-CN" dirty="0" smtClean="0">
                <a:solidFill>
                  <a:schemeClr val="tx1">
                    <a:lumMod val="50000"/>
                    <a:lumOff val="50000"/>
                  </a:schemeClr>
                </a:solidFill>
              </a:rPr>
              <a:t/>
            </a:r>
            <a:br>
              <a:rPr lang="en-US" altLang="zh-CN" dirty="0" smtClean="0">
                <a:solidFill>
                  <a:schemeClr val="tx1">
                    <a:lumMod val="50000"/>
                    <a:lumOff val="50000"/>
                  </a:schemeClr>
                </a:solidFill>
              </a:rPr>
            </a:br>
            <a:r>
              <a:rPr lang="zh-CN" altLang="en-US" dirty="0" smtClean="0">
                <a:solidFill>
                  <a:schemeClr val="tx1">
                    <a:lumMod val="50000"/>
                    <a:lumOff val="50000"/>
                  </a:schemeClr>
                </a:solidFill>
              </a:rPr>
              <a:t>每年</a:t>
            </a:r>
            <a:r>
              <a:rPr lang="en-US" altLang="zh-CN" dirty="0" smtClean="0">
                <a:solidFill>
                  <a:schemeClr val="tx1">
                    <a:lumMod val="50000"/>
                    <a:lumOff val="50000"/>
                  </a:schemeClr>
                </a:solidFill>
              </a:rPr>
              <a:t>1500</a:t>
            </a:r>
            <a:r>
              <a:rPr lang="zh-CN" altLang="en-US" dirty="0" smtClean="0">
                <a:solidFill>
                  <a:schemeClr val="tx1">
                    <a:lumMod val="50000"/>
                    <a:lumOff val="50000"/>
                  </a:schemeClr>
                </a:solidFill>
              </a:rPr>
              <a:t>个手术  </a:t>
            </a:r>
            <a:r>
              <a:rPr lang="en-US" altLang="zh-CN" dirty="0" smtClean="0">
                <a:solidFill>
                  <a:schemeClr val="tx1">
                    <a:lumMod val="50000"/>
                    <a:lumOff val="50000"/>
                  </a:schemeClr>
                </a:solidFill>
              </a:rPr>
              <a:t/>
            </a:r>
            <a:br>
              <a:rPr lang="en-US" altLang="zh-CN" dirty="0" smtClean="0">
                <a:solidFill>
                  <a:schemeClr val="tx1">
                    <a:lumMod val="50000"/>
                    <a:lumOff val="50000"/>
                  </a:schemeClr>
                </a:solidFill>
              </a:rPr>
            </a:br>
            <a:r>
              <a:rPr lang="en-US" altLang="zh-CN" dirty="0" smtClean="0">
                <a:solidFill>
                  <a:schemeClr val="tx1">
                    <a:lumMod val="50000"/>
                    <a:lumOff val="50000"/>
                  </a:schemeClr>
                </a:solidFill>
              </a:rPr>
              <a:t>30</a:t>
            </a:r>
            <a:r>
              <a:rPr lang="zh-CN" altLang="en-US" dirty="0" smtClean="0">
                <a:solidFill>
                  <a:schemeClr val="tx1">
                    <a:lumMod val="50000"/>
                    <a:lumOff val="50000"/>
                  </a:schemeClr>
                </a:solidFill>
              </a:rPr>
              <a:t>万粉丝 * 每个病人</a:t>
            </a:r>
            <a:r>
              <a:rPr lang="en-US" altLang="zh-CN" dirty="0" smtClean="0">
                <a:solidFill>
                  <a:schemeClr val="tx1">
                    <a:lumMod val="50000"/>
                    <a:lumOff val="50000"/>
                  </a:schemeClr>
                </a:solidFill>
              </a:rPr>
              <a:t>3</a:t>
            </a:r>
            <a:r>
              <a:rPr lang="zh-CN" altLang="en-US" dirty="0" smtClean="0">
                <a:solidFill>
                  <a:schemeClr val="tx1">
                    <a:lumMod val="50000"/>
                    <a:lumOff val="50000"/>
                  </a:schemeClr>
                </a:solidFill>
              </a:rPr>
              <a:t>万</a:t>
            </a:r>
            <a:endParaRPr lang="zh-CN" altLang="en-US" dirty="0">
              <a:solidFill>
                <a:schemeClr val="tx1">
                  <a:lumMod val="50000"/>
                  <a:lumOff val="50000"/>
                </a:schemeClr>
              </a:solidFill>
            </a:endParaRPr>
          </a:p>
        </p:txBody>
      </p:sp>
      <p:sp>
        <p:nvSpPr>
          <p:cNvPr id="12" name="MH_Other_3"/>
          <p:cNvSpPr/>
          <p:nvPr>
            <p:custDataLst>
              <p:tags r:id="rId11"/>
            </p:custDataLst>
          </p:nvPr>
        </p:nvSpPr>
        <p:spPr>
          <a:xfrm>
            <a:off x="5896409" y="1587169"/>
            <a:ext cx="1533525" cy="349250"/>
          </a:xfrm>
          <a:prstGeom prst="cube">
            <a:avLst>
              <a:gd name="adj" fmla="val 42396"/>
            </a:avLst>
          </a:prstGeom>
          <a:solidFill>
            <a:schemeClr val="accent1"/>
          </a:solidFill>
          <a:ln w="12700" cap="flat" cmpd="sng" algn="ctr">
            <a:noFill/>
            <a:prstDash val="solid"/>
          </a:ln>
          <a:effectLst/>
        </p:spPr>
        <p:txBody>
          <a:bodyPr anchor="ctr"/>
          <a:lstStyle/>
          <a:p>
            <a:pPr algn="ctr">
              <a:defRPr/>
            </a:pPr>
            <a:endParaRPr lang="zh-CN" altLang="en-US" sz="1350" kern="0" dirty="0">
              <a:solidFill>
                <a:sysClr val="window" lastClr="FFFFFF"/>
              </a:solidFill>
              <a:latin typeface="Calibri"/>
              <a:ea typeface="微软雅黑" panose="020B0503020204020204" pitchFamily="34" charset="-122"/>
            </a:endParaRPr>
          </a:p>
        </p:txBody>
      </p:sp>
      <p:sp>
        <p:nvSpPr>
          <p:cNvPr id="14" name="MH_Other_4"/>
          <p:cNvSpPr/>
          <p:nvPr>
            <p:custDataLst>
              <p:tags r:id="rId12"/>
            </p:custDataLst>
          </p:nvPr>
        </p:nvSpPr>
        <p:spPr>
          <a:xfrm rot="1708938">
            <a:off x="6011967" y="1504929"/>
            <a:ext cx="648542" cy="1674582"/>
          </a:xfrm>
          <a:custGeom>
            <a:avLst/>
            <a:gdLst>
              <a:gd name="connsiteX0" fmla="*/ 48944 w 648542"/>
              <a:gd name="connsiteY0" fmla="*/ 1353790 h 1674582"/>
              <a:gd name="connsiteX1" fmla="*/ 48944 w 648542"/>
              <a:gd name="connsiteY1" fmla="*/ 1447008 h 1674582"/>
              <a:gd name="connsiteX2" fmla="*/ 558414 w 648542"/>
              <a:gd name="connsiteY2" fmla="*/ 1170592 h 1674582"/>
              <a:gd name="connsiteX3" fmla="*/ 574668 w 648542"/>
              <a:gd name="connsiteY3" fmla="*/ 1168889 h 1674582"/>
              <a:gd name="connsiteX4" fmla="*/ 566620 w 648542"/>
              <a:gd name="connsiteY4" fmla="*/ 1075769 h 1674582"/>
              <a:gd name="connsiteX5" fmla="*/ 55448 w 648542"/>
              <a:gd name="connsiteY5" fmla="*/ 1353108 h 1674582"/>
              <a:gd name="connsiteX6" fmla="*/ 48944 w 648542"/>
              <a:gd name="connsiteY6" fmla="*/ 1204840 h 1674582"/>
              <a:gd name="connsiteX7" fmla="*/ 48944 w 648542"/>
              <a:gd name="connsiteY7" fmla="*/ 1290072 h 1674582"/>
              <a:gd name="connsiteX8" fmla="*/ 539037 w 648542"/>
              <a:gd name="connsiteY8" fmla="*/ 1024169 h 1674582"/>
              <a:gd name="connsiteX9" fmla="*/ 561306 w 648542"/>
              <a:gd name="connsiteY9" fmla="*/ 1021836 h 1674582"/>
              <a:gd name="connsiteX10" fmla="*/ 562007 w 648542"/>
              <a:gd name="connsiteY10" fmla="*/ 1022405 h 1674582"/>
              <a:gd name="connsiteX11" fmla="*/ 554088 w 648542"/>
              <a:gd name="connsiteY11" fmla="*/ 930771 h 1674582"/>
              <a:gd name="connsiteX12" fmla="*/ 48944 w 648542"/>
              <a:gd name="connsiteY12" fmla="*/ 1049543 h 1674582"/>
              <a:gd name="connsiteX13" fmla="*/ 48944 w 648542"/>
              <a:gd name="connsiteY13" fmla="*/ 1138276 h 1674582"/>
              <a:gd name="connsiteX14" fmla="*/ 530262 w 648542"/>
              <a:gd name="connsiteY14" fmla="*/ 877134 h 1674582"/>
              <a:gd name="connsiteX15" fmla="*/ 549280 w 648542"/>
              <a:gd name="connsiteY15" fmla="*/ 875141 h 1674582"/>
              <a:gd name="connsiteX16" fmla="*/ 541268 w 648542"/>
              <a:gd name="connsiteY16" fmla="*/ 782430 h 1674582"/>
              <a:gd name="connsiteX17" fmla="*/ 48944 w 648542"/>
              <a:gd name="connsiteY17" fmla="*/ 887768 h 1674582"/>
              <a:gd name="connsiteX18" fmla="*/ 48944 w 648542"/>
              <a:gd name="connsiteY18" fmla="*/ 982978 h 1674582"/>
              <a:gd name="connsiteX19" fmla="*/ 523618 w 648542"/>
              <a:gd name="connsiteY19" fmla="*/ 725441 h 1674582"/>
              <a:gd name="connsiteX20" fmla="*/ 536228 w 648542"/>
              <a:gd name="connsiteY20" fmla="*/ 724119 h 1674582"/>
              <a:gd name="connsiteX21" fmla="*/ 528158 w 648542"/>
              <a:gd name="connsiteY21" fmla="*/ 630744 h 1674582"/>
              <a:gd name="connsiteX22" fmla="*/ 55744 w 648542"/>
              <a:gd name="connsiteY22" fmla="*/ 887055 h 1674582"/>
              <a:gd name="connsiteX23" fmla="*/ 48944 w 648542"/>
              <a:gd name="connsiteY23" fmla="*/ 735983 h 1674582"/>
              <a:gd name="connsiteX24" fmla="*/ 48944 w 648542"/>
              <a:gd name="connsiteY24" fmla="*/ 824180 h 1674582"/>
              <a:gd name="connsiteX25" fmla="*/ 506389 w 648542"/>
              <a:gd name="connsiteY25" fmla="*/ 575990 h 1674582"/>
              <a:gd name="connsiteX26" fmla="*/ 523273 w 648542"/>
              <a:gd name="connsiteY26" fmla="*/ 574221 h 1674582"/>
              <a:gd name="connsiteX27" fmla="*/ 515645 w 648542"/>
              <a:gd name="connsiteY27" fmla="*/ 485961 h 1674582"/>
              <a:gd name="connsiteX28" fmla="*/ 56230 w 648542"/>
              <a:gd name="connsiteY28" fmla="*/ 735219 h 1674582"/>
              <a:gd name="connsiteX29" fmla="*/ 48944 w 648542"/>
              <a:gd name="connsiteY29" fmla="*/ 602797 h 1674582"/>
              <a:gd name="connsiteX30" fmla="*/ 48944 w 648542"/>
              <a:gd name="connsiteY30" fmla="*/ 672607 h 1674582"/>
              <a:gd name="connsiteX31" fmla="*/ 494024 w 648542"/>
              <a:gd name="connsiteY31" fmla="*/ 431126 h 1674582"/>
              <a:gd name="connsiteX32" fmla="*/ 510754 w 648542"/>
              <a:gd name="connsiteY32" fmla="*/ 429373 h 1674582"/>
              <a:gd name="connsiteX33" fmla="*/ 504386 w 648542"/>
              <a:gd name="connsiteY33" fmla="*/ 355694 h 1674582"/>
              <a:gd name="connsiteX34" fmla="*/ 6130 w 648542"/>
              <a:gd name="connsiteY34" fmla="*/ 262880 h 1674582"/>
              <a:gd name="connsiteX35" fmla="*/ 20928 w 648542"/>
              <a:gd name="connsiteY35" fmla="*/ 256750 h 1674582"/>
              <a:gd name="connsiteX36" fmla="*/ 28016 w 648542"/>
              <a:gd name="connsiteY36" fmla="*/ 256750 h 1674582"/>
              <a:gd name="connsiteX37" fmla="*/ 48944 w 648542"/>
              <a:gd name="connsiteY37" fmla="*/ 277678 h 1674582"/>
              <a:gd name="connsiteX38" fmla="*/ 48944 w 648542"/>
              <a:gd name="connsiteY38" fmla="*/ 536232 h 1674582"/>
              <a:gd name="connsiteX39" fmla="*/ 479540 w 648542"/>
              <a:gd name="connsiteY39" fmla="*/ 302609 h 1674582"/>
              <a:gd name="connsiteX40" fmla="*/ 499617 w 648542"/>
              <a:gd name="connsiteY40" fmla="*/ 300505 h 1674582"/>
              <a:gd name="connsiteX41" fmla="*/ 475916 w 648542"/>
              <a:gd name="connsiteY41" fmla="*/ 26276 h 1674582"/>
              <a:gd name="connsiteX42" fmla="*/ 481356 w 648542"/>
              <a:gd name="connsiteY42" fmla="*/ 9085 h 1674582"/>
              <a:gd name="connsiteX43" fmla="*/ 497359 w 648542"/>
              <a:gd name="connsiteY43" fmla="*/ 776 h 1674582"/>
              <a:gd name="connsiteX44" fmla="*/ 505308 w 648542"/>
              <a:gd name="connsiteY44" fmla="*/ 88 h 1674582"/>
              <a:gd name="connsiteX45" fmla="*/ 530808 w 648542"/>
              <a:gd name="connsiteY45" fmla="*/ 21531 h 1674582"/>
              <a:gd name="connsiteX46" fmla="*/ 648454 w 648542"/>
              <a:gd name="connsiteY46" fmla="*/ 1382757 h 1674582"/>
              <a:gd name="connsiteX47" fmla="*/ 627011 w 648542"/>
              <a:gd name="connsiteY47" fmla="*/ 1408257 h 1674582"/>
              <a:gd name="connsiteX48" fmla="*/ 619062 w 648542"/>
              <a:gd name="connsiteY48" fmla="*/ 1408944 h 1674582"/>
              <a:gd name="connsiteX49" fmla="*/ 593561 w 648542"/>
              <a:gd name="connsiteY49" fmla="*/ 1387501 h 1674582"/>
              <a:gd name="connsiteX50" fmla="*/ 579576 w 648542"/>
              <a:gd name="connsiteY50" fmla="*/ 1225676 h 1674582"/>
              <a:gd name="connsiteX51" fmla="*/ 63001 w 648542"/>
              <a:gd name="connsiteY51" fmla="*/ 1505946 h 1674582"/>
              <a:gd name="connsiteX52" fmla="*/ 48944 w 648542"/>
              <a:gd name="connsiteY52" fmla="*/ 1507419 h 1674582"/>
              <a:gd name="connsiteX53" fmla="*/ 48944 w 648542"/>
              <a:gd name="connsiteY53" fmla="*/ 1653654 h 1674582"/>
              <a:gd name="connsiteX54" fmla="*/ 28016 w 648542"/>
              <a:gd name="connsiteY54" fmla="*/ 1674582 h 1674582"/>
              <a:gd name="connsiteX55" fmla="*/ 20928 w 648542"/>
              <a:gd name="connsiteY55" fmla="*/ 1674582 h 1674582"/>
              <a:gd name="connsiteX56" fmla="*/ 0 w 648542"/>
              <a:gd name="connsiteY56" fmla="*/ 1653654 h 1674582"/>
              <a:gd name="connsiteX57" fmla="*/ 0 w 648542"/>
              <a:gd name="connsiteY57" fmla="*/ 277678 h 1674582"/>
              <a:gd name="connsiteX58" fmla="*/ 6130 w 648542"/>
              <a:gd name="connsiteY58" fmla="*/ 262880 h 167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48542" h="1674582">
                <a:moveTo>
                  <a:pt x="48944" y="1353790"/>
                </a:moveTo>
                <a:lnTo>
                  <a:pt x="48944" y="1447008"/>
                </a:lnTo>
                <a:lnTo>
                  <a:pt x="558414" y="1170592"/>
                </a:lnTo>
                <a:lnTo>
                  <a:pt x="574668" y="1168889"/>
                </a:lnTo>
                <a:lnTo>
                  <a:pt x="566620" y="1075769"/>
                </a:lnTo>
                <a:lnTo>
                  <a:pt x="55448" y="1353108"/>
                </a:lnTo>
                <a:close/>
                <a:moveTo>
                  <a:pt x="48944" y="1204840"/>
                </a:moveTo>
                <a:lnTo>
                  <a:pt x="48944" y="1290072"/>
                </a:lnTo>
                <a:lnTo>
                  <a:pt x="539037" y="1024169"/>
                </a:lnTo>
                <a:cubicBezTo>
                  <a:pt x="546138" y="1020317"/>
                  <a:pt x="554128" y="1019707"/>
                  <a:pt x="561306" y="1021836"/>
                </a:cubicBezTo>
                <a:lnTo>
                  <a:pt x="562007" y="1022405"/>
                </a:lnTo>
                <a:lnTo>
                  <a:pt x="554088" y="930771"/>
                </a:lnTo>
                <a:close/>
                <a:moveTo>
                  <a:pt x="48944" y="1049543"/>
                </a:moveTo>
                <a:lnTo>
                  <a:pt x="48944" y="1138276"/>
                </a:lnTo>
                <a:lnTo>
                  <a:pt x="530262" y="877134"/>
                </a:lnTo>
                <a:lnTo>
                  <a:pt x="549280" y="875141"/>
                </a:lnTo>
                <a:lnTo>
                  <a:pt x="541268" y="782430"/>
                </a:lnTo>
                <a:close/>
                <a:moveTo>
                  <a:pt x="48944" y="887768"/>
                </a:moveTo>
                <a:lnTo>
                  <a:pt x="48944" y="982978"/>
                </a:lnTo>
                <a:lnTo>
                  <a:pt x="523618" y="725441"/>
                </a:lnTo>
                <a:lnTo>
                  <a:pt x="536228" y="724119"/>
                </a:lnTo>
                <a:lnTo>
                  <a:pt x="528158" y="630744"/>
                </a:lnTo>
                <a:lnTo>
                  <a:pt x="55744" y="887055"/>
                </a:lnTo>
                <a:close/>
                <a:moveTo>
                  <a:pt x="48944" y="735983"/>
                </a:moveTo>
                <a:lnTo>
                  <a:pt x="48944" y="824180"/>
                </a:lnTo>
                <a:lnTo>
                  <a:pt x="506389" y="575990"/>
                </a:lnTo>
                <a:lnTo>
                  <a:pt x="523273" y="574221"/>
                </a:lnTo>
                <a:lnTo>
                  <a:pt x="515645" y="485961"/>
                </a:lnTo>
                <a:lnTo>
                  <a:pt x="56230" y="735219"/>
                </a:lnTo>
                <a:close/>
                <a:moveTo>
                  <a:pt x="48944" y="602797"/>
                </a:moveTo>
                <a:lnTo>
                  <a:pt x="48944" y="672607"/>
                </a:lnTo>
                <a:lnTo>
                  <a:pt x="494024" y="431126"/>
                </a:lnTo>
                <a:lnTo>
                  <a:pt x="510754" y="429373"/>
                </a:lnTo>
                <a:lnTo>
                  <a:pt x="504386" y="355694"/>
                </a:lnTo>
                <a:close/>
                <a:moveTo>
                  <a:pt x="6130" y="262880"/>
                </a:moveTo>
                <a:cubicBezTo>
                  <a:pt x="9917" y="259093"/>
                  <a:pt x="15149" y="256750"/>
                  <a:pt x="20928" y="256750"/>
                </a:cubicBezTo>
                <a:lnTo>
                  <a:pt x="28016" y="256750"/>
                </a:lnTo>
                <a:cubicBezTo>
                  <a:pt x="39574" y="256750"/>
                  <a:pt x="48944" y="266120"/>
                  <a:pt x="48944" y="277678"/>
                </a:cubicBezTo>
                <a:lnTo>
                  <a:pt x="48944" y="536232"/>
                </a:lnTo>
                <a:lnTo>
                  <a:pt x="479540" y="302609"/>
                </a:lnTo>
                <a:lnTo>
                  <a:pt x="499617" y="300505"/>
                </a:lnTo>
                <a:lnTo>
                  <a:pt x="475916" y="26276"/>
                </a:lnTo>
                <a:cubicBezTo>
                  <a:pt x="475356" y="19794"/>
                  <a:pt x="477476" y="13699"/>
                  <a:pt x="481356" y="9085"/>
                </a:cubicBezTo>
                <a:cubicBezTo>
                  <a:pt x="485236" y="4470"/>
                  <a:pt x="490877" y="1336"/>
                  <a:pt x="497359" y="776"/>
                </a:cubicBezTo>
                <a:lnTo>
                  <a:pt x="505308" y="88"/>
                </a:lnTo>
                <a:cubicBezTo>
                  <a:pt x="518271" y="-1032"/>
                  <a:pt x="529688" y="8569"/>
                  <a:pt x="530808" y="21531"/>
                </a:cubicBezTo>
                <a:lnTo>
                  <a:pt x="648454" y="1382757"/>
                </a:lnTo>
                <a:cubicBezTo>
                  <a:pt x="649574" y="1395720"/>
                  <a:pt x="639974" y="1407137"/>
                  <a:pt x="627011" y="1408257"/>
                </a:cubicBezTo>
                <a:lnTo>
                  <a:pt x="619062" y="1408944"/>
                </a:lnTo>
                <a:cubicBezTo>
                  <a:pt x="606099" y="1410064"/>
                  <a:pt x="594682" y="1400464"/>
                  <a:pt x="593561" y="1387501"/>
                </a:cubicBezTo>
                <a:lnTo>
                  <a:pt x="579576" y="1225676"/>
                </a:lnTo>
                <a:lnTo>
                  <a:pt x="63001" y="1505946"/>
                </a:lnTo>
                <a:lnTo>
                  <a:pt x="48944" y="1507419"/>
                </a:lnTo>
                <a:lnTo>
                  <a:pt x="48944" y="1653654"/>
                </a:lnTo>
                <a:cubicBezTo>
                  <a:pt x="48944" y="1665212"/>
                  <a:pt x="39574" y="1674582"/>
                  <a:pt x="28016" y="1674582"/>
                </a:cubicBezTo>
                <a:lnTo>
                  <a:pt x="20928" y="1674582"/>
                </a:lnTo>
                <a:cubicBezTo>
                  <a:pt x="9370" y="1674582"/>
                  <a:pt x="0" y="1665212"/>
                  <a:pt x="0" y="1653654"/>
                </a:cubicBezTo>
                <a:lnTo>
                  <a:pt x="0" y="277678"/>
                </a:lnTo>
                <a:cubicBezTo>
                  <a:pt x="0" y="271899"/>
                  <a:pt x="2342" y="266667"/>
                  <a:pt x="6130" y="262880"/>
                </a:cubicBezTo>
                <a:close/>
              </a:path>
            </a:pathLst>
          </a:custGeom>
          <a:solidFill>
            <a:sysClr val="window" lastClr="FFFFFF">
              <a:lumMod val="75000"/>
            </a:sysClr>
          </a:solidFill>
          <a:ln w="25400" cap="flat" cmpd="sng" algn="ctr">
            <a:noFill/>
            <a:prstDash val="soli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anchor="ctr"/>
          <a:lstStyle/>
          <a:p>
            <a:pPr algn="ctr">
              <a:defRPr/>
            </a:pPr>
            <a:endParaRPr lang="zh-CN" altLang="en-US" sz="1350" kern="0" dirty="0">
              <a:solidFill>
                <a:sysClr val="window" lastClr="FFFFFF"/>
              </a:solidFill>
              <a:latin typeface="Calibri"/>
              <a:ea typeface="微软雅黑" panose="020B0503020204020204" pitchFamily="34" charset="-122"/>
            </a:endParaRPr>
          </a:p>
        </p:txBody>
      </p:sp>
      <p:sp>
        <p:nvSpPr>
          <p:cNvPr id="15" name="MH_SubTitle_1"/>
          <p:cNvSpPr txBox="1"/>
          <p:nvPr>
            <p:custDataLst>
              <p:tags r:id="rId13"/>
            </p:custDataLst>
          </p:nvPr>
        </p:nvSpPr>
        <p:spPr>
          <a:xfrm>
            <a:off x="7907594" y="1267713"/>
            <a:ext cx="2225675" cy="533400"/>
          </a:xfrm>
          <a:prstGeom prst="rect">
            <a:avLst/>
          </a:prstGeom>
          <a:noFill/>
        </p:spPr>
        <p:txBody>
          <a:bodyPr lIns="0" tIns="0" rIns="0" bIns="0" anchor="b">
            <a:noAutofit/>
          </a:bodyPr>
          <a:lstStyle/>
          <a:p>
            <a:pPr>
              <a:lnSpc>
                <a:spcPct val="130000"/>
              </a:lnSpc>
              <a:defRPr/>
            </a:pPr>
            <a:r>
              <a:rPr lang="en-US" altLang="zh-CN" sz="6000" b="1" kern="0" dirty="0" smtClean="0">
                <a:solidFill>
                  <a:schemeClr val="accent1">
                    <a:lumMod val="75000"/>
                  </a:schemeClr>
                </a:solidFill>
              </a:rPr>
              <a:t>10</a:t>
            </a:r>
            <a:r>
              <a:rPr lang="zh-CN" altLang="en-US" sz="6000" b="1" kern="0" dirty="0" smtClean="0">
                <a:solidFill>
                  <a:schemeClr val="accent1">
                    <a:lumMod val="75000"/>
                  </a:schemeClr>
                </a:solidFill>
              </a:rPr>
              <a:t>亿</a:t>
            </a:r>
            <a:endParaRPr lang="en-US" altLang="zh-CN" sz="6000" b="1" kern="0" dirty="0">
              <a:solidFill>
                <a:schemeClr val="accent1">
                  <a:lumMod val="75000"/>
                </a:schemeClr>
              </a:solidFill>
            </a:endParaRPr>
          </a:p>
        </p:txBody>
      </p:sp>
      <p:sp>
        <p:nvSpPr>
          <p:cNvPr id="3" name="矩形 2"/>
          <p:cNvSpPr/>
          <p:nvPr/>
        </p:nvSpPr>
        <p:spPr>
          <a:xfrm>
            <a:off x="7502145" y="1742161"/>
            <a:ext cx="3563796" cy="424732"/>
          </a:xfrm>
          <a:prstGeom prst="rect">
            <a:avLst/>
          </a:prstGeom>
        </p:spPr>
        <p:txBody>
          <a:bodyPr wrap="none">
            <a:spAutoFit/>
          </a:bodyPr>
          <a:lstStyle/>
          <a:p>
            <a:pPr>
              <a:lnSpc>
                <a:spcPct val="120000"/>
              </a:lnSpc>
              <a:defRPr/>
            </a:pPr>
            <a:r>
              <a:rPr lang="zh-CN" altLang="en-US" dirty="0">
                <a:solidFill>
                  <a:schemeClr val="tx1">
                    <a:lumMod val="65000"/>
                    <a:lumOff val="35000"/>
                  </a:schemeClr>
                </a:solidFill>
              </a:rPr>
              <a:t>寻找</a:t>
            </a:r>
            <a:r>
              <a:rPr lang="en-US" altLang="zh-CN" dirty="0">
                <a:solidFill>
                  <a:schemeClr val="tx1">
                    <a:lumMod val="65000"/>
                    <a:lumOff val="35000"/>
                  </a:schemeClr>
                </a:solidFill>
              </a:rPr>
              <a:t>60</a:t>
            </a:r>
            <a:r>
              <a:rPr lang="zh-CN" altLang="en-US" dirty="0">
                <a:solidFill>
                  <a:schemeClr val="tx1">
                    <a:lumMod val="65000"/>
                    <a:lumOff val="35000"/>
                  </a:schemeClr>
                </a:solidFill>
              </a:rPr>
              <a:t>个每年做</a:t>
            </a:r>
            <a:r>
              <a:rPr lang="en-US" altLang="zh-CN" dirty="0">
                <a:solidFill>
                  <a:schemeClr val="tx1">
                    <a:lumMod val="65000"/>
                    <a:lumOff val="35000"/>
                  </a:schemeClr>
                </a:solidFill>
              </a:rPr>
              <a:t>300</a:t>
            </a:r>
            <a:r>
              <a:rPr lang="zh-CN" altLang="en-US" dirty="0">
                <a:solidFill>
                  <a:schemeClr val="tx1">
                    <a:lumMod val="65000"/>
                    <a:lumOff val="35000"/>
                  </a:schemeClr>
                </a:solidFill>
              </a:rPr>
              <a:t>台手术的医生</a:t>
            </a:r>
            <a:endParaRPr lang="en-US" altLang="zh-CN" dirty="0">
              <a:solidFill>
                <a:schemeClr val="tx1">
                  <a:lumMod val="65000"/>
                  <a:lumOff val="35000"/>
                </a:schemeClr>
              </a:solidFill>
            </a:endParaRPr>
          </a:p>
        </p:txBody>
      </p:sp>
      <p:sp>
        <p:nvSpPr>
          <p:cNvPr id="4" name="圆角矩形 3"/>
          <p:cNvSpPr/>
          <p:nvPr/>
        </p:nvSpPr>
        <p:spPr>
          <a:xfrm>
            <a:off x="351249" y="1365067"/>
            <a:ext cx="4042217" cy="2111301"/>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600"/>
              </a:spcBef>
              <a:buFont typeface="+mj-lt"/>
              <a:buAutoNum type="arabicPeriod"/>
            </a:pPr>
            <a:r>
              <a:rPr lang="zh-CN" altLang="en-US" dirty="0" smtClean="0">
                <a:latin typeface="微软雅黑" pitchFamily="34" charset="-122"/>
                <a:ea typeface="微软雅黑" pitchFamily="34" charset="-122"/>
              </a:rPr>
              <a:t>基层大受众</a:t>
            </a:r>
            <a:r>
              <a:rPr lang="zh-CN" altLang="en-US" sz="1800" dirty="0" smtClean="0">
                <a:latin typeface="微软雅黑" pitchFamily="34" charset="-122"/>
                <a:ea typeface="微软雅黑" pitchFamily="34" charset="-122"/>
              </a:rPr>
              <a:t>数字营销</a:t>
            </a:r>
            <a:endParaRPr lang="en-US" altLang="zh-CN" sz="1800" dirty="0" smtClean="0">
              <a:latin typeface="微软雅黑" pitchFamily="34" charset="-122"/>
              <a:ea typeface="微软雅黑" pitchFamily="34" charset="-122"/>
            </a:endParaRPr>
          </a:p>
          <a:p>
            <a:pPr marL="342900" indent="-342900">
              <a:spcBef>
                <a:spcPts val="600"/>
              </a:spcBef>
              <a:buFont typeface="+mj-lt"/>
              <a:buAutoNum type="arabicPeriod"/>
            </a:pPr>
            <a:r>
              <a:rPr lang="zh-CN" altLang="en-US" dirty="0" smtClean="0">
                <a:latin typeface="微软雅黑" pitchFamily="34" charset="-122"/>
                <a:ea typeface="微软雅黑" pitchFamily="34" charset="-122"/>
              </a:rPr>
              <a:t>分布式销售</a:t>
            </a:r>
            <a:endParaRPr lang="en-US" altLang="zh-CN" dirty="0" smtClean="0">
              <a:latin typeface="微软雅黑" pitchFamily="34" charset="-122"/>
              <a:ea typeface="微软雅黑" pitchFamily="34" charset="-122"/>
            </a:endParaRPr>
          </a:p>
          <a:p>
            <a:pPr marL="342900" indent="-342900">
              <a:spcBef>
                <a:spcPts val="600"/>
              </a:spcBef>
              <a:buFont typeface="+mj-lt"/>
              <a:buAutoNum type="arabicPeriod"/>
            </a:pPr>
            <a:r>
              <a:rPr lang="zh-CN" altLang="en-US" dirty="0" smtClean="0">
                <a:latin typeface="微软雅黑" pitchFamily="34" charset="-122"/>
                <a:ea typeface="微软雅黑" pitchFamily="34" charset="-122"/>
              </a:rPr>
              <a:t>医学培训</a:t>
            </a:r>
            <a:endParaRPr lang="en-US" altLang="zh-CN" dirty="0" smtClean="0">
              <a:latin typeface="微软雅黑" pitchFamily="34" charset="-122"/>
              <a:ea typeface="微软雅黑" pitchFamily="34" charset="-122"/>
            </a:endParaRPr>
          </a:p>
          <a:p>
            <a:pPr marL="342900" indent="-342900">
              <a:spcBef>
                <a:spcPts val="600"/>
              </a:spcBef>
              <a:buFont typeface="+mj-lt"/>
              <a:buAutoNum type="arabicPeriod"/>
            </a:pPr>
            <a:r>
              <a:rPr lang="zh-CN" altLang="en-US" dirty="0" smtClean="0">
                <a:latin typeface="微软雅黑" pitchFamily="34" charset="-122"/>
                <a:ea typeface="微软雅黑" pitchFamily="34" charset="-122"/>
              </a:rPr>
              <a:t>健康服务包</a:t>
            </a:r>
            <a:endParaRPr lang="en-US" altLang="zh-CN" dirty="0" smtClean="0">
              <a:latin typeface="微软雅黑" pitchFamily="34" charset="-122"/>
              <a:ea typeface="微软雅黑" pitchFamily="34" charset="-122"/>
            </a:endParaRPr>
          </a:p>
          <a:p>
            <a:pPr marL="342900" indent="-342900">
              <a:spcBef>
                <a:spcPts val="600"/>
              </a:spcBef>
              <a:buFont typeface="+mj-lt"/>
              <a:buAutoNum type="arabicPeriod"/>
            </a:pPr>
            <a:r>
              <a:rPr lang="zh-CN" altLang="en-US" sz="1800" dirty="0" smtClean="0">
                <a:latin typeface="微软雅黑" pitchFamily="34" charset="-122"/>
                <a:ea typeface="微软雅黑" pitchFamily="34" charset="-122"/>
              </a:rPr>
              <a:t>人体数字孪生智能孪生协同 </a:t>
            </a:r>
            <a:endParaRPr lang="en-US" altLang="zh-CN" sz="1800" dirty="0" smtClean="0">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12314583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1"/>
          <p:cNvSpPr txBox="1"/>
          <p:nvPr/>
        </p:nvSpPr>
        <p:spPr bwMode="auto">
          <a:xfrm>
            <a:off x="3828256" y="2924969"/>
            <a:ext cx="4535488" cy="1008063"/>
          </a:xfrm>
          <a:prstGeom prst="rect">
            <a:avLst/>
          </a:prstGeom>
          <a:noFill/>
          <a:ln>
            <a:noFill/>
          </a:ln>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600" b="1" i="0" u="none" strike="noStrike" kern="0" cap="none" spc="0" normalizeH="0" baseline="0" noProof="0" dirty="0">
                <a:ln>
                  <a:noFill/>
                </a:ln>
                <a:solidFill>
                  <a:srgbClr val="FFFFFF"/>
                </a:solidFill>
                <a:effectLst/>
                <a:uLnTx/>
                <a:uFillTx/>
                <a:latin typeface="Arial"/>
                <a:ea typeface="微软雅黑" panose="020B0503020204020204" pitchFamily="34" charset="-122"/>
                <a:cs typeface="Arial"/>
              </a:rPr>
              <a:t>Thanks</a:t>
            </a:r>
            <a:endParaRPr kumimoji="0" lang="zh-CN" altLang="en-US" sz="9600" b="1" i="0" u="none" strike="noStrike" kern="0" cap="none" spc="0" normalizeH="0" baseline="0" noProof="0" dirty="0">
              <a:ln>
                <a:noFill/>
              </a:ln>
              <a:solidFill>
                <a:srgbClr val="FFFFFF"/>
              </a:solidFill>
              <a:effectLst/>
              <a:uLnTx/>
              <a:uFillTx/>
              <a:latin typeface="Arial"/>
              <a:ea typeface="微软雅黑" panose="020B0503020204020204" pitchFamily="34" charset="-122"/>
              <a:cs typeface="Arial"/>
            </a:endParaRPr>
          </a:p>
        </p:txBody>
      </p:sp>
    </p:spTree>
    <p:extLst>
      <p:ext uri="{BB962C8B-B14F-4D97-AF65-F5344CB8AC3E}">
        <p14:creationId xmlns:p14="http://schemas.microsoft.com/office/powerpoint/2010/main" val="14111351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lstStyle/>
          <a:p>
            <a:r>
              <a:rPr lang="en-US" altLang="zh-CN" dirty="0" smtClean="0"/>
              <a:t>WebEx</a:t>
            </a:r>
            <a:r>
              <a:rPr lang="zh-CN" altLang="en-US" dirty="0"/>
              <a:t>最早实践了为波音提供数字孪生协同方案</a:t>
            </a:r>
          </a:p>
        </p:txBody>
      </p:sp>
      <p:sp>
        <p:nvSpPr>
          <p:cNvPr id="3" name="矩形 2">
            <a:extLst>
              <a:ext uri="{FF2B5EF4-FFF2-40B4-BE49-F238E27FC236}">
                <a16:creationId xmlns:a16="http://schemas.microsoft.com/office/drawing/2014/main" id="{8C271B41-9B61-4C86-99BB-57DB476D1E73}"/>
              </a:ext>
            </a:extLst>
          </p:cNvPr>
          <p:cNvSpPr/>
          <p:nvPr/>
        </p:nvSpPr>
        <p:spPr>
          <a:xfrm>
            <a:off x="17756" y="5243752"/>
            <a:ext cx="4798118" cy="840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lnSpc>
                <a:spcPct val="150000"/>
              </a:lnSpc>
              <a:defRPr/>
            </a:pPr>
            <a:r>
              <a:rPr lang="zh-CN" altLang="en-US" sz="14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使波音</a:t>
            </a:r>
            <a:r>
              <a:rPr lang="en-US" altLang="zh-CN" sz="14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787</a:t>
            </a:r>
            <a:r>
              <a:rPr lang="zh-CN" altLang="en-US" sz="14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飞机</a:t>
            </a:r>
            <a:r>
              <a:rPr lang="zh-CN" altLang="en-US"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设计生产时间整整缩短一年</a:t>
            </a:r>
            <a:endParaRPr lang="en-US" altLang="zh-CN"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lgn="ctr">
              <a:lnSpc>
                <a:spcPct val="150000"/>
              </a:lnSpc>
              <a:defRPr/>
            </a:pPr>
            <a:r>
              <a:rPr lang="zh-CN" altLang="en-US" sz="14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成为</a:t>
            </a:r>
            <a:r>
              <a:rPr lang="zh-CN" altLang="en-US"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第一架没有制作模型机就直接投入生产的飞机</a:t>
            </a:r>
            <a:endParaRPr kumimoji="0" lang="zh-CN" altLang="en-US" sz="14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Arial"/>
            </a:endParaRPr>
          </a:p>
        </p:txBody>
      </p:sp>
      <p:pic>
        <p:nvPicPr>
          <p:cNvPr id="4" name="Picture 2" descr="http://1834.img.pp.sohu.com.cn/images/blog/2010/2/5/4/1/1274b832938g213.jpg">
            <a:extLst>
              <a:ext uri="{FF2B5EF4-FFF2-40B4-BE49-F238E27FC236}">
                <a16:creationId xmlns:a16="http://schemas.microsoft.com/office/drawing/2014/main" id="{769A5D1D-30BC-4294-A505-03D6E20608F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63" t="10534" r="5942" b="11168"/>
          <a:stretch/>
        </p:blipFill>
        <p:spPr bwMode="auto">
          <a:xfrm>
            <a:off x="4926714" y="2992572"/>
            <a:ext cx="3816253" cy="10045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descr="https://ss1.baidu.com/6ONXsjip0QIZ8tyhnq/it/u=454365007,3490540165&amp;fm=170&amp;s=F699A0295C1EF3C808BDD4CF010070B1&amp;w=640&amp;h=476&amp;img.JPEG">
            <a:extLst>
              <a:ext uri="{FF2B5EF4-FFF2-40B4-BE49-F238E27FC236}">
                <a16:creationId xmlns:a16="http://schemas.microsoft.com/office/drawing/2014/main" id="{B84E02D9-A5E0-4B00-84DF-C5CE243BEF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1813" y="2985925"/>
            <a:ext cx="1291865" cy="96082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70C5A29A-5BF0-4227-8DF0-1269A17B62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877" y="4833832"/>
            <a:ext cx="1839442" cy="990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加号 6">
            <a:extLst>
              <a:ext uri="{FF2B5EF4-FFF2-40B4-BE49-F238E27FC236}">
                <a16:creationId xmlns:a16="http://schemas.microsoft.com/office/drawing/2014/main" id="{2529F66C-2FF9-4528-8A21-A8945EA7ACDD}"/>
              </a:ext>
            </a:extLst>
          </p:cNvPr>
          <p:cNvSpPr/>
          <p:nvPr/>
        </p:nvSpPr>
        <p:spPr>
          <a:xfrm>
            <a:off x="6270213" y="1982039"/>
            <a:ext cx="1107584" cy="1005053"/>
          </a:xfrm>
          <a:prstGeom prst="mathPlus">
            <a:avLst/>
          </a:prstGeom>
          <a:solidFill>
            <a:srgbClr val="5B9BD5"/>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Arial"/>
            </a:endParaRPr>
          </a:p>
        </p:txBody>
      </p:sp>
      <p:sp>
        <p:nvSpPr>
          <p:cNvPr id="8" name="虚尾箭头 7">
            <a:extLst>
              <a:ext uri="{FF2B5EF4-FFF2-40B4-BE49-F238E27FC236}">
                <a16:creationId xmlns:a16="http://schemas.microsoft.com/office/drawing/2014/main" id="{DC4101E2-7FF8-4739-B071-287A0E7AD979}"/>
              </a:ext>
            </a:extLst>
          </p:cNvPr>
          <p:cNvSpPr/>
          <p:nvPr/>
        </p:nvSpPr>
        <p:spPr>
          <a:xfrm rot="5400000">
            <a:off x="9509724" y="2294603"/>
            <a:ext cx="3157750" cy="1319356"/>
          </a:xfrm>
          <a:prstGeom prst="stripedRightArrow">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Arial"/>
            </a:endParaRPr>
          </a:p>
        </p:txBody>
      </p:sp>
      <p:sp>
        <p:nvSpPr>
          <p:cNvPr id="9" name="文本框 8">
            <a:extLst>
              <a:ext uri="{FF2B5EF4-FFF2-40B4-BE49-F238E27FC236}">
                <a16:creationId xmlns:a16="http://schemas.microsoft.com/office/drawing/2014/main" id="{6C095A17-EBE6-4C47-8295-C4360B2D52E7}"/>
              </a:ext>
            </a:extLst>
          </p:cNvPr>
          <p:cNvSpPr txBox="1"/>
          <p:nvPr/>
        </p:nvSpPr>
        <p:spPr>
          <a:xfrm>
            <a:off x="10816466" y="1790744"/>
            <a:ext cx="615553" cy="2155864"/>
          </a:xfrm>
          <a:prstGeom prst="rect">
            <a:avLst/>
          </a:prstGeom>
          <a:noFill/>
        </p:spPr>
        <p:txBody>
          <a:bodyPr vert="eaVert"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60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Arial"/>
              </a:rPr>
              <a:t>全球协作</a:t>
            </a:r>
            <a:endParaRPr kumimoji="0" lang="zh-CN" altLang="en-US" sz="2800" b="1" i="0" u="none" strike="noStrike" kern="1200" cap="none" spc="6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sp>
        <p:nvSpPr>
          <p:cNvPr id="10" name="圆角矩形 9">
            <a:extLst>
              <a:ext uri="{FF2B5EF4-FFF2-40B4-BE49-F238E27FC236}">
                <a16:creationId xmlns:a16="http://schemas.microsoft.com/office/drawing/2014/main" id="{7C4E6460-BF8D-4DE9-BCD1-663BD4006651}"/>
              </a:ext>
            </a:extLst>
          </p:cNvPr>
          <p:cNvSpPr/>
          <p:nvPr/>
        </p:nvSpPr>
        <p:spPr>
          <a:xfrm>
            <a:off x="4890729" y="4947069"/>
            <a:ext cx="3820994" cy="108792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超过</a:t>
            </a:r>
            <a:r>
              <a:rPr kumimoji="0" lang="en-US" altLang="zh-CN"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20,000</a:t>
            </a:r>
            <a:r>
              <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波音供应商</a:t>
            </a:r>
          </a:p>
        </p:txBody>
      </p:sp>
      <p:sp>
        <p:nvSpPr>
          <p:cNvPr id="11" name="右弧形箭头 29">
            <a:extLst>
              <a:ext uri="{FF2B5EF4-FFF2-40B4-BE49-F238E27FC236}">
                <a16:creationId xmlns:a16="http://schemas.microsoft.com/office/drawing/2014/main" id="{1CB424BB-996F-4139-B4C1-978AA3F4D206}"/>
              </a:ext>
            </a:extLst>
          </p:cNvPr>
          <p:cNvSpPr/>
          <p:nvPr/>
        </p:nvSpPr>
        <p:spPr>
          <a:xfrm flipV="1">
            <a:off x="8875708" y="1521385"/>
            <a:ext cx="1058400" cy="3758400"/>
          </a:xfrm>
          <a:prstGeom prst="curvedLeftArrow">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Arial"/>
            </a:endParaRPr>
          </a:p>
        </p:txBody>
      </p:sp>
      <p:sp>
        <p:nvSpPr>
          <p:cNvPr id="12" name="加号 11">
            <a:extLst>
              <a:ext uri="{FF2B5EF4-FFF2-40B4-BE49-F238E27FC236}">
                <a16:creationId xmlns:a16="http://schemas.microsoft.com/office/drawing/2014/main" id="{000CE0D6-F491-4F94-8F74-56A092C0DA56}"/>
              </a:ext>
            </a:extLst>
          </p:cNvPr>
          <p:cNvSpPr/>
          <p:nvPr/>
        </p:nvSpPr>
        <p:spPr>
          <a:xfrm>
            <a:off x="6270213" y="4030630"/>
            <a:ext cx="1107584" cy="1005053"/>
          </a:xfrm>
          <a:prstGeom prst="mathPlus">
            <a:avLst/>
          </a:prstGeom>
          <a:solidFill>
            <a:srgbClr val="5B9BD5"/>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Arial"/>
            </a:endParaRPr>
          </a:p>
        </p:txBody>
      </p:sp>
      <p:sp>
        <p:nvSpPr>
          <p:cNvPr id="13" name="圆角矩形 31">
            <a:extLst>
              <a:ext uri="{FF2B5EF4-FFF2-40B4-BE49-F238E27FC236}">
                <a16:creationId xmlns:a16="http://schemas.microsoft.com/office/drawing/2014/main" id="{18F7A919-7AAB-4526-9493-A5E666C4CCFE}"/>
              </a:ext>
            </a:extLst>
          </p:cNvPr>
          <p:cNvSpPr/>
          <p:nvPr/>
        </p:nvSpPr>
        <p:spPr>
          <a:xfrm>
            <a:off x="7045478" y="4272093"/>
            <a:ext cx="1300660" cy="522126"/>
          </a:xfrm>
          <a:prstGeom prst="roundRect">
            <a:avLst/>
          </a:prstGeom>
          <a:no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a:rPr>
              <a:t>全球协同</a:t>
            </a:r>
          </a:p>
        </p:txBody>
      </p:sp>
      <p:sp>
        <p:nvSpPr>
          <p:cNvPr id="14" name="圆角矩形 32">
            <a:extLst>
              <a:ext uri="{FF2B5EF4-FFF2-40B4-BE49-F238E27FC236}">
                <a16:creationId xmlns:a16="http://schemas.microsoft.com/office/drawing/2014/main" id="{0922008B-928B-4B8C-9960-6173A78B5A13}"/>
              </a:ext>
            </a:extLst>
          </p:cNvPr>
          <p:cNvSpPr/>
          <p:nvPr/>
        </p:nvSpPr>
        <p:spPr>
          <a:xfrm>
            <a:off x="7072897" y="2206643"/>
            <a:ext cx="1919347" cy="522126"/>
          </a:xfrm>
          <a:prstGeom prst="roundRect">
            <a:avLst/>
          </a:prstGeom>
          <a:no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a:rPr>
              <a:t>设计最新版的飞机</a:t>
            </a:r>
            <a:endParaRPr kumimoji="0" lang="en-US" altLang="zh-CN" sz="14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a:rPr>
              <a:t>共享修改</a:t>
            </a:r>
            <a:r>
              <a:rPr kumimoji="0" lang="en-US" altLang="zh-CN" sz="14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a:rPr>
              <a:t>CAD</a:t>
            </a:r>
            <a:endParaRPr kumimoji="0" lang="zh-CN" altLang="en-US" sz="14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a:endParaRPr>
          </a:p>
        </p:txBody>
      </p:sp>
      <p:grpSp>
        <p:nvGrpSpPr>
          <p:cNvPr id="15" name="组合 14">
            <a:extLst>
              <a:ext uri="{FF2B5EF4-FFF2-40B4-BE49-F238E27FC236}">
                <a16:creationId xmlns:a16="http://schemas.microsoft.com/office/drawing/2014/main" id="{63CE5EAC-2EA5-4FF6-AD37-FC408CBB724A}"/>
              </a:ext>
            </a:extLst>
          </p:cNvPr>
          <p:cNvGrpSpPr/>
          <p:nvPr/>
        </p:nvGrpSpPr>
        <p:grpSpPr>
          <a:xfrm>
            <a:off x="248406" y="1586739"/>
            <a:ext cx="3465139" cy="2359869"/>
            <a:chOff x="298956" y="1100030"/>
            <a:chExt cx="3465139" cy="2359869"/>
          </a:xfrm>
        </p:grpSpPr>
        <p:pic>
          <p:nvPicPr>
            <p:cNvPr id="16" name="图片 15">
              <a:extLst>
                <a:ext uri="{FF2B5EF4-FFF2-40B4-BE49-F238E27FC236}">
                  <a16:creationId xmlns:a16="http://schemas.microsoft.com/office/drawing/2014/main" id="{F5C87AF4-35DD-477E-BA75-5C4AC4A376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57" y="1100030"/>
              <a:ext cx="3465138" cy="1984268"/>
            </a:xfrm>
            <a:prstGeom prst="rect">
              <a:avLst/>
            </a:prstGeom>
          </p:spPr>
        </p:pic>
        <p:pic>
          <p:nvPicPr>
            <p:cNvPr id="17" name="图片 16">
              <a:extLst>
                <a:ext uri="{FF2B5EF4-FFF2-40B4-BE49-F238E27FC236}">
                  <a16:creationId xmlns:a16="http://schemas.microsoft.com/office/drawing/2014/main" id="{6B47CF21-BB32-46EC-A846-C82404976A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0357" b="-14226"/>
            <a:stretch/>
          </p:blipFill>
          <p:spPr>
            <a:xfrm>
              <a:off x="298956" y="2757208"/>
              <a:ext cx="3465137" cy="702691"/>
            </a:xfrm>
            <a:prstGeom prst="rect">
              <a:avLst/>
            </a:prstGeom>
          </p:spPr>
        </p:pic>
      </p:grpSp>
      <p:sp>
        <p:nvSpPr>
          <p:cNvPr id="18" name="左弧形箭头 28">
            <a:extLst>
              <a:ext uri="{FF2B5EF4-FFF2-40B4-BE49-F238E27FC236}">
                <a16:creationId xmlns:a16="http://schemas.microsoft.com/office/drawing/2014/main" id="{E34DEC47-96FD-45FC-8669-F7E531C5B0FC}"/>
              </a:ext>
            </a:extLst>
          </p:cNvPr>
          <p:cNvSpPr/>
          <p:nvPr/>
        </p:nvSpPr>
        <p:spPr>
          <a:xfrm>
            <a:off x="3738727" y="1586739"/>
            <a:ext cx="1059154" cy="3759199"/>
          </a:xfrm>
          <a:prstGeom prst="curvedRightArrow">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Arial"/>
            </a:endParaRPr>
          </a:p>
        </p:txBody>
      </p:sp>
      <p:sp>
        <p:nvSpPr>
          <p:cNvPr id="19" name="矩形 18">
            <a:extLst>
              <a:ext uri="{FF2B5EF4-FFF2-40B4-BE49-F238E27FC236}">
                <a16:creationId xmlns:a16="http://schemas.microsoft.com/office/drawing/2014/main" id="{63886456-EC1D-4CD4-88B9-D4E1371CEBEA}"/>
              </a:ext>
            </a:extLst>
          </p:cNvPr>
          <p:cNvSpPr/>
          <p:nvPr/>
        </p:nvSpPr>
        <p:spPr>
          <a:xfrm>
            <a:off x="1170495" y="4076982"/>
            <a:ext cx="1620957" cy="52322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1"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Arial"/>
              </a:rPr>
              <a:t>数字孪生</a:t>
            </a:r>
            <a:endParaRPr kumimoji="0" lang="en-US" altLang="zh-CN" sz="2800" b="1" i="1"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Arial"/>
            </a:endParaRPr>
          </a:p>
        </p:txBody>
      </p:sp>
      <p:sp>
        <p:nvSpPr>
          <p:cNvPr id="20" name="矩形 19">
            <a:extLst>
              <a:ext uri="{FF2B5EF4-FFF2-40B4-BE49-F238E27FC236}">
                <a16:creationId xmlns:a16="http://schemas.microsoft.com/office/drawing/2014/main" id="{AE029C87-1A58-42E5-AF51-7A73F710B4BD}"/>
              </a:ext>
            </a:extLst>
          </p:cNvPr>
          <p:cNvSpPr/>
          <p:nvPr/>
        </p:nvSpPr>
        <p:spPr>
          <a:xfrm>
            <a:off x="627039" y="4660367"/>
            <a:ext cx="2613216" cy="52322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1"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Arial"/>
              </a:rPr>
              <a:t>创新链</a:t>
            </a:r>
            <a:r>
              <a:rPr kumimoji="0" lang="en-US" altLang="zh-CN" sz="2800" b="1" i="1"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Arial"/>
              </a:rPr>
              <a:t>+</a:t>
            </a:r>
            <a:r>
              <a:rPr kumimoji="0" lang="zh-CN" altLang="en-US" sz="2800" b="1" i="1"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Arial"/>
              </a:rPr>
              <a:t>产业链</a:t>
            </a:r>
            <a:endParaRPr kumimoji="0" lang="en-US" altLang="zh-CN" sz="2800" b="1" i="1"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Arial"/>
            </a:endParaRPr>
          </a:p>
        </p:txBody>
      </p:sp>
      <p:sp>
        <p:nvSpPr>
          <p:cNvPr id="21" name="圆角矩形 20">
            <a:extLst>
              <a:ext uri="{FF2B5EF4-FFF2-40B4-BE49-F238E27FC236}">
                <a16:creationId xmlns:a16="http://schemas.microsoft.com/office/drawing/2014/main" id="{5D7785C1-5A5A-4CC3-A555-7181AFB940B2}"/>
              </a:ext>
            </a:extLst>
          </p:cNvPr>
          <p:cNvSpPr/>
          <p:nvPr/>
        </p:nvSpPr>
        <p:spPr>
          <a:xfrm>
            <a:off x="4937080" y="954741"/>
            <a:ext cx="3801995" cy="108792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2000" b="1" kern="0" dirty="0">
                <a:solidFill>
                  <a:prstClr val="white"/>
                </a:solidFill>
                <a:latin typeface="微软雅黑" panose="020B0503020204020204" pitchFamily="34" charset="-122"/>
                <a:ea typeface="微软雅黑" panose="020B0503020204020204" pitchFamily="34" charset="-122"/>
                <a:cs typeface="Arial"/>
              </a:rPr>
              <a:t>波音全球设计师</a:t>
            </a:r>
          </a:p>
        </p:txBody>
      </p:sp>
      <p:sp>
        <p:nvSpPr>
          <p:cNvPr id="22" name="矩形 21"/>
          <p:cNvSpPr/>
          <p:nvPr/>
        </p:nvSpPr>
        <p:spPr>
          <a:xfrm>
            <a:off x="0" y="864973"/>
            <a:ext cx="2866768" cy="510433"/>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smtClean="0">
                <a:latin typeface="微软雅黑" pitchFamily="34" charset="-122"/>
                <a:ea typeface="微软雅黑" pitchFamily="34" charset="-122"/>
              </a:rPr>
              <a:t>波音</a:t>
            </a:r>
            <a:r>
              <a:rPr lang="en-US" altLang="zh-CN" sz="1800" dirty="0" smtClean="0">
                <a:latin typeface="微软雅黑" pitchFamily="34" charset="-122"/>
                <a:ea typeface="微软雅黑" pitchFamily="34" charset="-122"/>
              </a:rPr>
              <a:t>2006</a:t>
            </a:r>
            <a:r>
              <a:rPr lang="zh-CN" altLang="en-US" sz="1800" dirty="0" smtClean="0">
                <a:latin typeface="微软雅黑" pitchFamily="34" charset="-122"/>
                <a:ea typeface="微软雅黑" pitchFamily="34" charset="-122"/>
              </a:rPr>
              <a:t>最佳供应商</a:t>
            </a:r>
            <a:endParaRPr lang="zh-CN" altLang="en-US" sz="1800" dirty="0">
              <a:latin typeface="微软雅黑" pitchFamily="34" charset="-122"/>
              <a:ea typeface="微软雅黑" pitchFamily="34" charset="-122"/>
            </a:endParaRPr>
          </a:p>
        </p:txBody>
      </p:sp>
    </p:spTree>
    <p:extLst>
      <p:ext uri="{BB962C8B-B14F-4D97-AF65-F5344CB8AC3E}">
        <p14:creationId xmlns:p14="http://schemas.microsoft.com/office/powerpoint/2010/main" val="3565524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lstStyle/>
          <a:p>
            <a:r>
              <a:rPr lang="zh-CN" altLang="en-US" dirty="0"/>
              <a:t>数字孪生帮助波音实现数字化、网络化升级</a:t>
            </a:r>
          </a:p>
        </p:txBody>
      </p:sp>
      <p:sp>
        <p:nvSpPr>
          <p:cNvPr id="3" name="椭圆 2">
            <a:extLst>
              <a:ext uri="{FF2B5EF4-FFF2-40B4-BE49-F238E27FC236}">
                <a16:creationId xmlns:a16="http://schemas.microsoft.com/office/drawing/2014/main" id="{436C7C54-7CDC-468F-839F-5A2A6CECA7F6}"/>
              </a:ext>
            </a:extLst>
          </p:cNvPr>
          <p:cNvSpPr/>
          <p:nvPr/>
        </p:nvSpPr>
        <p:spPr>
          <a:xfrm>
            <a:off x="4422463" y="1106495"/>
            <a:ext cx="3252933" cy="3252933"/>
          </a:xfrm>
          <a:prstGeom prst="ellipse">
            <a:avLst/>
          </a:prstGeom>
          <a:noFill/>
          <a:ln>
            <a:solidFill>
              <a:schemeClr val="bg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1800" dirty="0">
              <a:latin typeface="微软雅黑" pitchFamily="34" charset="-122"/>
              <a:ea typeface="微软雅黑" pitchFamily="34" charset="-122"/>
            </a:endParaRPr>
          </a:p>
        </p:txBody>
      </p:sp>
      <p:cxnSp>
        <p:nvCxnSpPr>
          <p:cNvPr id="4" name="直接连接符 3">
            <a:extLst>
              <a:ext uri="{FF2B5EF4-FFF2-40B4-BE49-F238E27FC236}">
                <a16:creationId xmlns:a16="http://schemas.microsoft.com/office/drawing/2014/main" id="{1034A27E-F694-4D70-8AC2-6CCEC9E36AD5}"/>
              </a:ext>
            </a:extLst>
          </p:cNvPr>
          <p:cNvCxnSpPr/>
          <p:nvPr/>
        </p:nvCxnSpPr>
        <p:spPr>
          <a:xfrm>
            <a:off x="0" y="4786618"/>
            <a:ext cx="12192000"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250D4FD2-A9D0-4831-965A-ED0396A081AA}"/>
              </a:ext>
            </a:extLst>
          </p:cNvPr>
          <p:cNvSpPr/>
          <p:nvPr/>
        </p:nvSpPr>
        <p:spPr>
          <a:xfrm>
            <a:off x="0" y="4985842"/>
            <a:ext cx="12192000" cy="1877284"/>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Arial"/>
            </a:endParaRPr>
          </a:p>
        </p:txBody>
      </p:sp>
      <p:grpSp>
        <p:nvGrpSpPr>
          <p:cNvPr id="6" name="24367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A37CFB34-D7C9-4A45-B2C2-620BE95CA171}"/>
              </a:ext>
            </a:extLst>
          </p:cNvPr>
          <p:cNvGrpSpPr>
            <a:grpSpLocks noChangeAspect="1"/>
          </p:cNvGrpSpPr>
          <p:nvPr>
            <p:custDataLst>
              <p:tags r:id="rId1"/>
            </p:custDataLst>
          </p:nvPr>
        </p:nvGrpSpPr>
        <p:grpSpPr>
          <a:xfrm>
            <a:off x="4294006" y="1182903"/>
            <a:ext cx="3535061" cy="3107884"/>
            <a:chOff x="4083869" y="1454404"/>
            <a:chExt cx="4635965" cy="4075755"/>
          </a:xfrm>
        </p:grpSpPr>
        <p:sp>
          <p:nvSpPr>
            <p:cNvPr id="7" name="ísḻiḍe">
              <a:extLst>
                <a:ext uri="{FF2B5EF4-FFF2-40B4-BE49-F238E27FC236}">
                  <a16:creationId xmlns:a16="http://schemas.microsoft.com/office/drawing/2014/main" id="{3DC3CDC5-AA76-4EF6-A536-613B9B8218E2}"/>
                </a:ext>
              </a:extLst>
            </p:cNvPr>
            <p:cNvSpPr/>
            <p:nvPr/>
          </p:nvSpPr>
          <p:spPr bwMode="gray">
            <a:xfrm>
              <a:off x="4427092" y="2956457"/>
              <a:ext cx="3971814" cy="1061464"/>
            </a:xfrm>
            <a:prstGeom prst="ellipse">
              <a:avLst/>
            </a:prstGeom>
            <a:noFill/>
            <a:ln w="38100" algn="ctr">
              <a:solidFill>
                <a:srgbClr val="C0C0C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8" name="í$liḍé">
              <a:extLst>
                <a:ext uri="{FF2B5EF4-FFF2-40B4-BE49-F238E27FC236}">
                  <a16:creationId xmlns:a16="http://schemas.microsoft.com/office/drawing/2014/main" id="{96C0F344-AD8A-4AE2-A4DD-4FFD85F2AAE1}"/>
                </a:ext>
              </a:extLst>
            </p:cNvPr>
            <p:cNvSpPr/>
            <p:nvPr/>
          </p:nvSpPr>
          <p:spPr bwMode="gray">
            <a:xfrm rot="17973186">
              <a:off x="6628605" y="2230140"/>
              <a:ext cx="831979" cy="303448"/>
            </a:xfrm>
            <a:prstGeom prst="rightArrow">
              <a:avLst>
                <a:gd name="adj1" fmla="val 35167"/>
                <a:gd name="adj2" fmla="val 111029"/>
              </a:avLst>
            </a:prstGeom>
            <a:gradFill rotWithShape="1">
              <a:gsLst>
                <a:gs pos="0">
                  <a:schemeClr val="bg1">
                    <a:lumMod val="85000"/>
                    <a:alpha val="0"/>
                  </a:schemeClr>
                </a:gs>
                <a:gs pos="100000">
                  <a:schemeClr val="bg1">
                    <a:lumMod val="85000"/>
                  </a:schemeClr>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9" name="îšḷîḋê">
              <a:extLst>
                <a:ext uri="{FF2B5EF4-FFF2-40B4-BE49-F238E27FC236}">
                  <a16:creationId xmlns:a16="http://schemas.microsoft.com/office/drawing/2014/main" id="{889504B8-3B16-4A9D-9672-6115D2C52645}"/>
                </a:ext>
              </a:extLst>
            </p:cNvPr>
            <p:cNvSpPr/>
            <p:nvPr/>
          </p:nvSpPr>
          <p:spPr bwMode="gray">
            <a:xfrm rot="3465783">
              <a:off x="6649071" y="4465568"/>
              <a:ext cx="744264" cy="303448"/>
            </a:xfrm>
            <a:prstGeom prst="rightArrow">
              <a:avLst>
                <a:gd name="adj1" fmla="val 35167"/>
                <a:gd name="adj2" fmla="val 111028"/>
              </a:avLst>
            </a:prstGeom>
            <a:gradFill rotWithShape="1">
              <a:gsLst>
                <a:gs pos="0">
                  <a:schemeClr val="bg1">
                    <a:lumMod val="85000"/>
                    <a:alpha val="0"/>
                  </a:schemeClr>
                </a:gs>
                <a:gs pos="100000">
                  <a:schemeClr val="bg1">
                    <a:lumMod val="85000"/>
                  </a:schemeClr>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10" name="í$ḻîḋè">
              <a:extLst>
                <a:ext uri="{FF2B5EF4-FFF2-40B4-BE49-F238E27FC236}">
                  <a16:creationId xmlns:a16="http://schemas.microsoft.com/office/drawing/2014/main" id="{41F6F88A-2BBA-4A0A-B8D7-AD961A437026}"/>
                </a:ext>
              </a:extLst>
            </p:cNvPr>
            <p:cNvSpPr/>
            <p:nvPr/>
          </p:nvSpPr>
          <p:spPr bwMode="gray">
            <a:xfrm rot="14369022">
              <a:off x="5348123" y="2310174"/>
              <a:ext cx="831979" cy="303448"/>
            </a:xfrm>
            <a:prstGeom prst="rightArrow">
              <a:avLst>
                <a:gd name="adj1" fmla="val 35167"/>
                <a:gd name="adj2" fmla="val 111029"/>
              </a:avLst>
            </a:prstGeom>
            <a:gradFill rotWithShape="1">
              <a:gsLst>
                <a:gs pos="0">
                  <a:schemeClr val="bg1">
                    <a:lumMod val="85000"/>
                    <a:alpha val="0"/>
                  </a:schemeClr>
                </a:gs>
                <a:gs pos="100000">
                  <a:schemeClr val="bg1">
                    <a:lumMod val="85000"/>
                  </a:schemeClr>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11" name="iṣḷîde">
              <a:extLst>
                <a:ext uri="{FF2B5EF4-FFF2-40B4-BE49-F238E27FC236}">
                  <a16:creationId xmlns:a16="http://schemas.microsoft.com/office/drawing/2014/main" id="{B5549E80-3ED9-4A64-AB35-32DA52CF7BED}"/>
                </a:ext>
              </a:extLst>
            </p:cNvPr>
            <p:cNvSpPr/>
            <p:nvPr/>
          </p:nvSpPr>
          <p:spPr bwMode="gray">
            <a:xfrm rot="7535209">
              <a:off x="5379026" y="4431193"/>
              <a:ext cx="742318" cy="303448"/>
            </a:xfrm>
            <a:prstGeom prst="rightArrow">
              <a:avLst>
                <a:gd name="adj1" fmla="val 35167"/>
                <a:gd name="adj2" fmla="val 111029"/>
              </a:avLst>
            </a:prstGeom>
            <a:gradFill rotWithShape="1">
              <a:gsLst>
                <a:gs pos="0">
                  <a:schemeClr val="bg1">
                    <a:lumMod val="85000"/>
                    <a:alpha val="0"/>
                  </a:schemeClr>
                </a:gs>
                <a:gs pos="100000">
                  <a:schemeClr val="bg1">
                    <a:lumMod val="85000"/>
                  </a:schemeClr>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12" name="i$ḻíḑé">
              <a:extLst>
                <a:ext uri="{FF2B5EF4-FFF2-40B4-BE49-F238E27FC236}">
                  <a16:creationId xmlns:a16="http://schemas.microsoft.com/office/drawing/2014/main" id="{199867B3-71FF-4481-903D-0E76CA54EE33}"/>
                </a:ext>
              </a:extLst>
            </p:cNvPr>
            <p:cNvSpPr/>
            <p:nvPr/>
          </p:nvSpPr>
          <p:spPr bwMode="gray">
            <a:xfrm>
              <a:off x="7236335" y="3414754"/>
              <a:ext cx="717844" cy="303448"/>
            </a:xfrm>
            <a:prstGeom prst="rightArrow">
              <a:avLst>
                <a:gd name="adj1" fmla="val 35167"/>
                <a:gd name="adj2" fmla="val 111028"/>
              </a:avLst>
            </a:prstGeom>
            <a:gradFill rotWithShape="1">
              <a:gsLst>
                <a:gs pos="0">
                  <a:schemeClr val="bg1">
                    <a:lumMod val="85000"/>
                    <a:alpha val="0"/>
                  </a:schemeClr>
                </a:gs>
                <a:gs pos="100000">
                  <a:schemeClr val="bg1">
                    <a:lumMod val="85000"/>
                  </a:schemeClr>
                </a:gs>
              </a:gsLst>
              <a:lin ang="0" scaled="1"/>
            </a:gradFill>
            <a:ln>
              <a:noFill/>
            </a:ln>
            <a:effectLst/>
            <a:extLst/>
          </p:spPr>
          <p:txBody>
            <a:bodyPr wrap="square" lIns="91440" tIns="45720" rIns="91440" bIns="4572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13" name="išľiḑè">
              <a:extLst>
                <a:ext uri="{FF2B5EF4-FFF2-40B4-BE49-F238E27FC236}">
                  <a16:creationId xmlns:a16="http://schemas.microsoft.com/office/drawing/2014/main" id="{AD6E0DED-ECE9-4844-8B65-58FBA8709E6F}"/>
                </a:ext>
              </a:extLst>
            </p:cNvPr>
            <p:cNvSpPr/>
            <p:nvPr/>
          </p:nvSpPr>
          <p:spPr bwMode="gray">
            <a:xfrm rot="10800000">
              <a:off x="4897898" y="3408086"/>
              <a:ext cx="714488" cy="303448"/>
            </a:xfrm>
            <a:prstGeom prst="rightArrow">
              <a:avLst>
                <a:gd name="adj1" fmla="val 35167"/>
                <a:gd name="adj2" fmla="val 121041"/>
              </a:avLst>
            </a:prstGeom>
            <a:gradFill rotWithShape="1">
              <a:gsLst>
                <a:gs pos="0">
                  <a:schemeClr val="bg1">
                    <a:lumMod val="85000"/>
                    <a:alpha val="0"/>
                  </a:schemeClr>
                </a:gs>
                <a:gs pos="100000">
                  <a:schemeClr val="bg1">
                    <a:lumMod val="85000"/>
                  </a:schemeClr>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14" name="iŝľíḍê">
              <a:extLst>
                <a:ext uri="{FF2B5EF4-FFF2-40B4-BE49-F238E27FC236}">
                  <a16:creationId xmlns:a16="http://schemas.microsoft.com/office/drawing/2014/main" id="{6D9F6235-FD82-45E5-9518-7D3E6219405B}"/>
                </a:ext>
              </a:extLst>
            </p:cNvPr>
            <p:cNvSpPr/>
            <p:nvPr/>
          </p:nvSpPr>
          <p:spPr bwMode="gray">
            <a:xfrm>
              <a:off x="4959199" y="4810667"/>
              <a:ext cx="714488" cy="714488"/>
            </a:xfrm>
            <a:prstGeom prst="ellipse">
              <a:avLst/>
            </a:prstGeom>
            <a:solidFill>
              <a:schemeClr val="bg1"/>
            </a:solidFill>
            <a:ln>
              <a:solidFill>
                <a:schemeClr val="accent1"/>
              </a:solidFill>
            </a:ln>
            <a:effectLst/>
            <a:extLst/>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15" name="îşlîde">
              <a:extLst>
                <a:ext uri="{FF2B5EF4-FFF2-40B4-BE49-F238E27FC236}">
                  <a16:creationId xmlns:a16="http://schemas.microsoft.com/office/drawing/2014/main" id="{C58A5262-E8AC-4CBA-8957-F3A2E5FCDA78}"/>
                </a:ext>
              </a:extLst>
            </p:cNvPr>
            <p:cNvSpPr/>
            <p:nvPr/>
          </p:nvSpPr>
          <p:spPr bwMode="gray">
            <a:xfrm>
              <a:off x="7125016" y="4815671"/>
              <a:ext cx="714488" cy="714488"/>
            </a:xfrm>
            <a:prstGeom prst="ellipse">
              <a:avLst/>
            </a:prstGeom>
            <a:solidFill>
              <a:schemeClr val="bg1"/>
            </a:solidFill>
            <a:ln>
              <a:solidFill>
                <a:schemeClr val="accent1"/>
              </a:solidFill>
            </a:ln>
            <a:effectLst/>
            <a:extLst/>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6" name="íṧḻîďé">
              <a:extLst>
                <a:ext uri="{FF2B5EF4-FFF2-40B4-BE49-F238E27FC236}">
                  <a16:creationId xmlns:a16="http://schemas.microsoft.com/office/drawing/2014/main" id="{A77A828B-AFA6-413D-B68C-56C6769A0413}"/>
                </a:ext>
              </a:extLst>
            </p:cNvPr>
            <p:cNvSpPr/>
            <p:nvPr/>
          </p:nvSpPr>
          <p:spPr bwMode="gray">
            <a:xfrm>
              <a:off x="8005346" y="3215067"/>
              <a:ext cx="714488" cy="714488"/>
            </a:xfrm>
            <a:prstGeom prst="ellipse">
              <a:avLst/>
            </a:prstGeom>
            <a:solidFill>
              <a:schemeClr val="bg1"/>
            </a:solidFill>
            <a:ln>
              <a:solidFill>
                <a:schemeClr val="accent1"/>
              </a:solidFill>
            </a:ln>
            <a:effectLst/>
            <a:extLst/>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7" name="îṣ1ïde">
              <a:extLst>
                <a:ext uri="{FF2B5EF4-FFF2-40B4-BE49-F238E27FC236}">
                  <a16:creationId xmlns:a16="http://schemas.microsoft.com/office/drawing/2014/main" id="{97B20718-1903-4789-8DD0-BCF30246D3AD}"/>
                </a:ext>
              </a:extLst>
            </p:cNvPr>
            <p:cNvSpPr/>
            <p:nvPr/>
          </p:nvSpPr>
          <p:spPr bwMode="gray">
            <a:xfrm>
              <a:off x="7044984" y="1454404"/>
              <a:ext cx="714488" cy="714488"/>
            </a:xfrm>
            <a:prstGeom prst="ellipse">
              <a:avLst/>
            </a:prstGeom>
            <a:solidFill>
              <a:schemeClr val="bg1"/>
            </a:solidFill>
            <a:ln>
              <a:solidFill>
                <a:schemeClr val="accent1"/>
              </a:solidFill>
            </a:ln>
            <a:effectLst/>
            <a:extLst/>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8" name="ïslïḍè">
              <a:extLst>
                <a:ext uri="{FF2B5EF4-FFF2-40B4-BE49-F238E27FC236}">
                  <a16:creationId xmlns:a16="http://schemas.microsoft.com/office/drawing/2014/main" id="{2824DF96-6B90-43FE-A87F-619FDDDCDC46}"/>
                </a:ext>
              </a:extLst>
            </p:cNvPr>
            <p:cNvSpPr/>
            <p:nvPr/>
          </p:nvSpPr>
          <p:spPr bwMode="gray">
            <a:xfrm>
              <a:off x="4959199" y="1494380"/>
              <a:ext cx="714488" cy="714488"/>
            </a:xfrm>
            <a:prstGeom prst="ellipse">
              <a:avLst/>
            </a:prstGeom>
            <a:solidFill>
              <a:schemeClr val="bg1"/>
            </a:solidFill>
            <a:ln>
              <a:solidFill>
                <a:schemeClr val="accent1"/>
              </a:solidFill>
            </a:ln>
            <a:effectLst/>
            <a:extLst/>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19" name="î$ļíḍè">
              <a:extLst>
                <a:ext uri="{FF2B5EF4-FFF2-40B4-BE49-F238E27FC236}">
                  <a16:creationId xmlns:a16="http://schemas.microsoft.com/office/drawing/2014/main" id="{AA305CD0-02A0-429C-BE1E-1D812EA2CE84}"/>
                </a:ext>
              </a:extLst>
            </p:cNvPr>
            <p:cNvSpPr/>
            <p:nvPr/>
          </p:nvSpPr>
          <p:spPr bwMode="gray">
            <a:xfrm>
              <a:off x="4083869" y="3215067"/>
              <a:ext cx="714488" cy="714488"/>
            </a:xfrm>
            <a:prstGeom prst="ellipse">
              <a:avLst/>
            </a:prstGeom>
            <a:solidFill>
              <a:schemeClr val="bg1"/>
            </a:solidFill>
            <a:ln>
              <a:solidFill>
                <a:schemeClr val="accent1"/>
              </a:solidFill>
            </a:ln>
            <a:effectLst/>
            <a:extLst/>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20" name="íśḷíḑè">
              <a:extLst>
                <a:ext uri="{FF2B5EF4-FFF2-40B4-BE49-F238E27FC236}">
                  <a16:creationId xmlns:a16="http://schemas.microsoft.com/office/drawing/2014/main" id="{91AE5EE4-8D6B-4C50-8026-2B7859C0F208}"/>
                </a:ext>
              </a:extLst>
            </p:cNvPr>
            <p:cNvSpPr/>
            <p:nvPr/>
          </p:nvSpPr>
          <p:spPr bwMode="auto">
            <a:xfrm>
              <a:off x="4271156" y="3406943"/>
              <a:ext cx="339913" cy="330736"/>
            </a:xfrm>
            <a:custGeom>
              <a:avLst/>
              <a:gdLst>
                <a:gd name="connsiteX0" fmla="*/ 273512 w 601147"/>
                <a:gd name="connsiteY0" fmla="*/ 584635 h 584917"/>
                <a:gd name="connsiteX1" fmla="*/ 273513 w 601147"/>
                <a:gd name="connsiteY1" fmla="*/ 584635 h 584917"/>
                <a:gd name="connsiteX2" fmla="*/ 273583 w 601147"/>
                <a:gd name="connsiteY2" fmla="*/ 584635 h 584917"/>
                <a:gd name="connsiteX3" fmla="*/ 273583 w 601147"/>
                <a:gd name="connsiteY3" fmla="*/ 584917 h 584917"/>
                <a:gd name="connsiteX4" fmla="*/ 273512 w 601147"/>
                <a:gd name="connsiteY4" fmla="*/ 584917 h 584917"/>
                <a:gd name="connsiteX5" fmla="*/ 509977 w 601147"/>
                <a:gd name="connsiteY5" fmla="*/ 386927 h 584917"/>
                <a:gd name="connsiteX6" fmla="*/ 441599 w 601147"/>
                <a:gd name="connsiteY6" fmla="*/ 411333 h 584917"/>
                <a:gd name="connsiteX7" fmla="*/ 441599 w 601147"/>
                <a:gd name="connsiteY7" fmla="*/ 471114 h 584917"/>
                <a:gd name="connsiteX8" fmla="*/ 509977 w 601147"/>
                <a:gd name="connsiteY8" fmla="*/ 558592 h 584917"/>
                <a:gd name="connsiteX9" fmla="*/ 509977 w 601147"/>
                <a:gd name="connsiteY9" fmla="*/ 356214 h 584917"/>
                <a:gd name="connsiteX10" fmla="*/ 601147 w 601147"/>
                <a:gd name="connsiteY10" fmla="*/ 385008 h 584917"/>
                <a:gd name="connsiteX11" fmla="*/ 601147 w 601147"/>
                <a:gd name="connsiteY11" fmla="*/ 471114 h 584917"/>
                <a:gd name="connsiteX12" fmla="*/ 509977 w 601147"/>
                <a:gd name="connsiteY12" fmla="*/ 584917 h 584917"/>
                <a:gd name="connsiteX13" fmla="*/ 418806 w 601147"/>
                <a:gd name="connsiteY13" fmla="*/ 471114 h 584917"/>
                <a:gd name="connsiteX14" fmla="*/ 418806 w 601147"/>
                <a:gd name="connsiteY14" fmla="*/ 385008 h 584917"/>
                <a:gd name="connsiteX15" fmla="*/ 509977 w 601147"/>
                <a:gd name="connsiteY15" fmla="*/ 356214 h 584917"/>
                <a:gd name="connsiteX16" fmla="*/ 273513 w 601147"/>
                <a:gd name="connsiteY16" fmla="*/ 0 h 584917"/>
                <a:gd name="connsiteX17" fmla="*/ 424549 w 601147"/>
                <a:gd name="connsiteY17" fmla="*/ 150820 h 584917"/>
                <a:gd name="connsiteX18" fmla="*/ 341067 w 601147"/>
                <a:gd name="connsiteY18" fmla="*/ 308771 h 584917"/>
                <a:gd name="connsiteX19" fmla="*/ 453383 w 601147"/>
                <a:gd name="connsiteY19" fmla="*/ 364163 h 584917"/>
                <a:gd name="connsiteX20" fmla="*/ 427570 w 601147"/>
                <a:gd name="connsiteY20" fmla="*/ 363889 h 584917"/>
                <a:gd name="connsiteX21" fmla="*/ 395989 w 601147"/>
                <a:gd name="connsiteY21" fmla="*/ 351000 h 584917"/>
                <a:gd name="connsiteX22" fmla="*/ 395989 w 601147"/>
                <a:gd name="connsiteY22" fmla="*/ 471108 h 584917"/>
                <a:gd name="connsiteX23" fmla="*/ 449264 w 601147"/>
                <a:gd name="connsiteY23" fmla="*/ 570376 h 584917"/>
                <a:gd name="connsiteX24" fmla="*/ 273513 w 601147"/>
                <a:gd name="connsiteY24" fmla="*/ 584635 h 584917"/>
                <a:gd name="connsiteX25" fmla="*/ 350129 w 601147"/>
                <a:gd name="connsiteY25" fmla="*/ 508402 h 584917"/>
                <a:gd name="connsiteX26" fmla="*/ 285595 w 601147"/>
                <a:gd name="connsiteY26" fmla="*/ 352646 h 584917"/>
                <a:gd name="connsiteX27" fmla="*/ 286419 w 601147"/>
                <a:gd name="connsiteY27" fmla="*/ 352646 h 584917"/>
                <a:gd name="connsiteX28" fmla="*/ 311409 w 601147"/>
                <a:gd name="connsiteY28" fmla="*/ 323853 h 584917"/>
                <a:gd name="connsiteX29" fmla="*/ 273513 w 601147"/>
                <a:gd name="connsiteY29" fmla="*/ 330708 h 584917"/>
                <a:gd name="connsiteX30" fmla="*/ 235616 w 601147"/>
                <a:gd name="connsiteY30" fmla="*/ 323853 h 584917"/>
                <a:gd name="connsiteX31" fmla="*/ 260880 w 601147"/>
                <a:gd name="connsiteY31" fmla="*/ 352646 h 584917"/>
                <a:gd name="connsiteX32" fmla="*/ 261430 w 601147"/>
                <a:gd name="connsiteY32" fmla="*/ 352646 h 584917"/>
                <a:gd name="connsiteX33" fmla="*/ 196896 w 601147"/>
                <a:gd name="connsiteY33" fmla="*/ 508402 h 584917"/>
                <a:gd name="connsiteX34" fmla="*/ 273513 w 601147"/>
                <a:gd name="connsiteY34" fmla="*/ 584635 h 584917"/>
                <a:gd name="connsiteX35" fmla="*/ 0 w 601147"/>
                <a:gd name="connsiteY35" fmla="*/ 517451 h 584917"/>
                <a:gd name="connsiteX36" fmla="*/ 205958 w 601147"/>
                <a:gd name="connsiteY36" fmla="*/ 308771 h 584917"/>
                <a:gd name="connsiteX37" fmla="*/ 122476 w 601147"/>
                <a:gd name="connsiteY37" fmla="*/ 150820 h 584917"/>
                <a:gd name="connsiteX38" fmla="*/ 273513 w 601147"/>
                <a:gd name="connsiteY38" fmla="*/ 0 h 58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1147" h="584917">
                  <a:moveTo>
                    <a:pt x="273512" y="584635"/>
                  </a:moveTo>
                  <a:lnTo>
                    <a:pt x="273513" y="584635"/>
                  </a:lnTo>
                  <a:lnTo>
                    <a:pt x="273583" y="584635"/>
                  </a:lnTo>
                  <a:lnTo>
                    <a:pt x="273583" y="584917"/>
                  </a:lnTo>
                  <a:lnTo>
                    <a:pt x="273512" y="584917"/>
                  </a:lnTo>
                  <a:close/>
                  <a:moveTo>
                    <a:pt x="509977" y="386927"/>
                  </a:moveTo>
                  <a:cubicBezTo>
                    <a:pt x="484163" y="406671"/>
                    <a:pt x="459448" y="411333"/>
                    <a:pt x="441599" y="411333"/>
                  </a:cubicBezTo>
                  <a:lnTo>
                    <a:pt x="441599" y="471114"/>
                  </a:lnTo>
                  <a:cubicBezTo>
                    <a:pt x="441599" y="509505"/>
                    <a:pt x="484438" y="543235"/>
                    <a:pt x="509977" y="558592"/>
                  </a:cubicBezTo>
                  <a:close/>
                  <a:moveTo>
                    <a:pt x="509977" y="356214"/>
                  </a:moveTo>
                  <a:cubicBezTo>
                    <a:pt x="555562" y="403929"/>
                    <a:pt x="601147" y="385008"/>
                    <a:pt x="601147" y="385008"/>
                  </a:cubicBezTo>
                  <a:lnTo>
                    <a:pt x="601147" y="471114"/>
                  </a:lnTo>
                  <a:cubicBezTo>
                    <a:pt x="601147" y="539396"/>
                    <a:pt x="509977" y="584917"/>
                    <a:pt x="509977" y="584917"/>
                  </a:cubicBezTo>
                  <a:cubicBezTo>
                    <a:pt x="509977" y="584917"/>
                    <a:pt x="418806" y="539396"/>
                    <a:pt x="418806" y="471114"/>
                  </a:cubicBezTo>
                  <a:lnTo>
                    <a:pt x="418806" y="385008"/>
                  </a:lnTo>
                  <a:cubicBezTo>
                    <a:pt x="418806" y="385008"/>
                    <a:pt x="464391" y="403929"/>
                    <a:pt x="509977" y="356214"/>
                  </a:cubicBezTo>
                  <a:close/>
                  <a:moveTo>
                    <a:pt x="273513" y="0"/>
                  </a:moveTo>
                  <a:cubicBezTo>
                    <a:pt x="356994" y="0"/>
                    <a:pt x="424549" y="67458"/>
                    <a:pt x="424549" y="150820"/>
                  </a:cubicBezTo>
                  <a:cubicBezTo>
                    <a:pt x="424549" y="210052"/>
                    <a:pt x="390497" y="275590"/>
                    <a:pt x="341067" y="308771"/>
                  </a:cubicBezTo>
                  <a:cubicBezTo>
                    <a:pt x="383357" y="319465"/>
                    <a:pt x="421528" y="339483"/>
                    <a:pt x="453383" y="364163"/>
                  </a:cubicBezTo>
                  <a:cubicBezTo>
                    <a:pt x="438280" y="367454"/>
                    <a:pt x="427570" y="363889"/>
                    <a:pt x="427570" y="363889"/>
                  </a:cubicBezTo>
                  <a:lnTo>
                    <a:pt x="395989" y="351000"/>
                  </a:lnTo>
                  <a:lnTo>
                    <a:pt x="395989" y="471108"/>
                  </a:lnTo>
                  <a:cubicBezTo>
                    <a:pt x="395989" y="513338"/>
                    <a:pt x="422901" y="547341"/>
                    <a:pt x="449264" y="570376"/>
                  </a:cubicBezTo>
                  <a:cubicBezTo>
                    <a:pt x="399559" y="579973"/>
                    <a:pt x="336673" y="584635"/>
                    <a:pt x="273513" y="584635"/>
                  </a:cubicBezTo>
                  <a:lnTo>
                    <a:pt x="350129" y="508402"/>
                  </a:lnTo>
                  <a:lnTo>
                    <a:pt x="285595" y="352646"/>
                  </a:lnTo>
                  <a:lnTo>
                    <a:pt x="286419" y="352646"/>
                  </a:lnTo>
                  <a:lnTo>
                    <a:pt x="311409" y="323853"/>
                  </a:lnTo>
                  <a:cubicBezTo>
                    <a:pt x="299326" y="328240"/>
                    <a:pt x="286694" y="330708"/>
                    <a:pt x="273513" y="330708"/>
                  </a:cubicBezTo>
                  <a:cubicBezTo>
                    <a:pt x="260331" y="330708"/>
                    <a:pt x="247699" y="328240"/>
                    <a:pt x="235616" y="323853"/>
                  </a:cubicBezTo>
                  <a:lnTo>
                    <a:pt x="260880" y="352646"/>
                  </a:lnTo>
                  <a:lnTo>
                    <a:pt x="261430" y="352646"/>
                  </a:lnTo>
                  <a:lnTo>
                    <a:pt x="196896" y="508402"/>
                  </a:lnTo>
                  <a:lnTo>
                    <a:pt x="273513" y="584635"/>
                  </a:lnTo>
                  <a:cubicBezTo>
                    <a:pt x="136756" y="584635"/>
                    <a:pt x="0" y="562423"/>
                    <a:pt x="0" y="517451"/>
                  </a:cubicBezTo>
                  <a:cubicBezTo>
                    <a:pt x="0" y="441218"/>
                    <a:pt x="87601" y="338661"/>
                    <a:pt x="205958" y="308771"/>
                  </a:cubicBezTo>
                  <a:cubicBezTo>
                    <a:pt x="156528" y="275590"/>
                    <a:pt x="122476" y="210052"/>
                    <a:pt x="122476" y="150820"/>
                  </a:cubicBezTo>
                  <a:cubicBezTo>
                    <a:pt x="122476" y="67458"/>
                    <a:pt x="190031" y="0"/>
                    <a:pt x="273513" y="0"/>
                  </a:cubicBezTo>
                  <a:close/>
                </a:path>
              </a:pathLst>
            </a:custGeom>
            <a:solidFill>
              <a:schemeClr val="accent1"/>
            </a:solidFill>
            <a:ln>
              <a:noFill/>
            </a:ln>
          </p:spPr>
          <p:txBody>
            <a:bodyPr wrap="square" lIns="91440" tIns="45720" rIns="91440" bIns="45720">
              <a:normAutofit fontScale="7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a:endParaRPr>
            </a:p>
          </p:txBody>
        </p:sp>
      </p:grpSp>
      <p:sp>
        <p:nvSpPr>
          <p:cNvPr id="21" name="文本框 20">
            <a:extLst>
              <a:ext uri="{FF2B5EF4-FFF2-40B4-BE49-F238E27FC236}">
                <a16:creationId xmlns:a16="http://schemas.microsoft.com/office/drawing/2014/main" id="{642180F0-88E5-4128-A068-625575765452}"/>
              </a:ext>
            </a:extLst>
          </p:cNvPr>
          <p:cNvSpPr txBox="1"/>
          <p:nvPr/>
        </p:nvSpPr>
        <p:spPr>
          <a:xfrm>
            <a:off x="2645251" y="2604272"/>
            <a:ext cx="16344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ABBD7">
                    <a:lumMod val="50000"/>
                  </a:srgbClr>
                </a:solidFill>
                <a:effectLst/>
                <a:uLnTx/>
                <a:uFillTx/>
                <a:latin typeface="Arial"/>
                <a:ea typeface="+mn-ea"/>
                <a:cs typeface="Arial"/>
              </a:rPr>
              <a:t>生产管控人员</a:t>
            </a:r>
          </a:p>
        </p:txBody>
      </p:sp>
      <p:sp>
        <p:nvSpPr>
          <p:cNvPr id="22" name="文本框 21">
            <a:extLst>
              <a:ext uri="{FF2B5EF4-FFF2-40B4-BE49-F238E27FC236}">
                <a16:creationId xmlns:a16="http://schemas.microsoft.com/office/drawing/2014/main" id="{8E0DC08B-BAC9-46D1-8114-7247AE7BD6DD}"/>
              </a:ext>
            </a:extLst>
          </p:cNvPr>
          <p:cNvSpPr txBox="1"/>
          <p:nvPr/>
        </p:nvSpPr>
        <p:spPr>
          <a:xfrm>
            <a:off x="3381953" y="3865975"/>
            <a:ext cx="16344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ABBD7">
                    <a:lumMod val="50000"/>
                  </a:srgbClr>
                </a:solidFill>
                <a:effectLst/>
                <a:uLnTx/>
                <a:uFillTx/>
                <a:latin typeface="Arial"/>
                <a:ea typeface="+mn-ea"/>
                <a:cs typeface="Arial"/>
              </a:rPr>
              <a:t>全球物流专家</a:t>
            </a:r>
          </a:p>
        </p:txBody>
      </p:sp>
      <p:sp>
        <p:nvSpPr>
          <p:cNvPr id="23" name="文本框 22">
            <a:extLst>
              <a:ext uri="{FF2B5EF4-FFF2-40B4-BE49-F238E27FC236}">
                <a16:creationId xmlns:a16="http://schemas.microsoft.com/office/drawing/2014/main" id="{D7FE66C9-2B55-4BB9-8D73-12D6CB949F7B}"/>
              </a:ext>
            </a:extLst>
          </p:cNvPr>
          <p:cNvSpPr txBox="1"/>
          <p:nvPr/>
        </p:nvSpPr>
        <p:spPr>
          <a:xfrm>
            <a:off x="7157789" y="3865975"/>
            <a:ext cx="16344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ABBD7">
                    <a:lumMod val="50000"/>
                  </a:srgbClr>
                </a:solidFill>
                <a:effectLst/>
                <a:uLnTx/>
                <a:uFillTx/>
                <a:latin typeface="Arial"/>
                <a:ea typeface="+mn-ea"/>
                <a:cs typeface="Arial"/>
              </a:rPr>
              <a:t>供应商管理人员</a:t>
            </a:r>
          </a:p>
        </p:txBody>
      </p:sp>
      <p:sp>
        <p:nvSpPr>
          <p:cNvPr id="24" name="文本框 23">
            <a:extLst>
              <a:ext uri="{FF2B5EF4-FFF2-40B4-BE49-F238E27FC236}">
                <a16:creationId xmlns:a16="http://schemas.microsoft.com/office/drawing/2014/main" id="{ADF4359D-E876-48F4-81EB-A74DDE539A2B}"/>
              </a:ext>
            </a:extLst>
          </p:cNvPr>
          <p:cNvSpPr txBox="1"/>
          <p:nvPr/>
        </p:nvSpPr>
        <p:spPr>
          <a:xfrm>
            <a:off x="7868084" y="2604272"/>
            <a:ext cx="16344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ABBD7">
                    <a:lumMod val="50000"/>
                  </a:srgbClr>
                </a:solidFill>
                <a:effectLst/>
                <a:uLnTx/>
                <a:uFillTx/>
                <a:latin typeface="Arial"/>
                <a:ea typeface="+mn-ea"/>
                <a:cs typeface="Arial"/>
              </a:rPr>
              <a:t>采购管理人员</a:t>
            </a:r>
          </a:p>
        </p:txBody>
      </p:sp>
      <p:sp>
        <p:nvSpPr>
          <p:cNvPr id="25" name="文本框 24">
            <a:extLst>
              <a:ext uri="{FF2B5EF4-FFF2-40B4-BE49-F238E27FC236}">
                <a16:creationId xmlns:a16="http://schemas.microsoft.com/office/drawing/2014/main" id="{16D8B187-0C3E-4906-A01D-AC3A80239A07}"/>
              </a:ext>
            </a:extLst>
          </p:cNvPr>
          <p:cNvSpPr txBox="1"/>
          <p:nvPr/>
        </p:nvSpPr>
        <p:spPr>
          <a:xfrm>
            <a:off x="7157789" y="1250888"/>
            <a:ext cx="16344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ABBD7">
                    <a:lumMod val="50000"/>
                  </a:srgbClr>
                </a:solidFill>
                <a:effectLst/>
                <a:uLnTx/>
                <a:uFillTx/>
                <a:latin typeface="Arial"/>
                <a:ea typeface="+mn-ea"/>
                <a:cs typeface="Arial"/>
              </a:rPr>
              <a:t>技术工程师</a:t>
            </a:r>
          </a:p>
        </p:txBody>
      </p:sp>
      <p:sp>
        <p:nvSpPr>
          <p:cNvPr id="26" name="文本框 25">
            <a:extLst>
              <a:ext uri="{FF2B5EF4-FFF2-40B4-BE49-F238E27FC236}">
                <a16:creationId xmlns:a16="http://schemas.microsoft.com/office/drawing/2014/main" id="{460F9736-C6C3-44C0-A50E-5EBF45B51698}"/>
              </a:ext>
            </a:extLst>
          </p:cNvPr>
          <p:cNvSpPr txBox="1"/>
          <p:nvPr/>
        </p:nvSpPr>
        <p:spPr>
          <a:xfrm>
            <a:off x="3381953" y="1250888"/>
            <a:ext cx="16344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ABBD7">
                    <a:lumMod val="50000"/>
                  </a:srgbClr>
                </a:solidFill>
                <a:effectLst/>
                <a:uLnTx/>
                <a:uFillTx/>
                <a:latin typeface="Arial"/>
                <a:ea typeface="+mn-ea"/>
                <a:cs typeface="Arial"/>
              </a:rPr>
              <a:t>质量监控人员</a:t>
            </a:r>
          </a:p>
        </p:txBody>
      </p:sp>
      <p:sp>
        <p:nvSpPr>
          <p:cNvPr id="27" name="íśḷíḑè">
            <a:extLst>
              <a:ext uri="{FF2B5EF4-FFF2-40B4-BE49-F238E27FC236}">
                <a16:creationId xmlns:a16="http://schemas.microsoft.com/office/drawing/2014/main" id="{476DB993-1BAE-4694-B717-79BC7AD632E2}"/>
              </a:ext>
            </a:extLst>
          </p:cNvPr>
          <p:cNvSpPr/>
          <p:nvPr/>
        </p:nvSpPr>
        <p:spPr bwMode="auto">
          <a:xfrm>
            <a:off x="6755783" y="3884965"/>
            <a:ext cx="259194" cy="252196"/>
          </a:xfrm>
          <a:custGeom>
            <a:avLst/>
            <a:gdLst>
              <a:gd name="connsiteX0" fmla="*/ 273512 w 601147"/>
              <a:gd name="connsiteY0" fmla="*/ 584635 h 584917"/>
              <a:gd name="connsiteX1" fmla="*/ 273513 w 601147"/>
              <a:gd name="connsiteY1" fmla="*/ 584635 h 584917"/>
              <a:gd name="connsiteX2" fmla="*/ 273583 w 601147"/>
              <a:gd name="connsiteY2" fmla="*/ 584635 h 584917"/>
              <a:gd name="connsiteX3" fmla="*/ 273583 w 601147"/>
              <a:gd name="connsiteY3" fmla="*/ 584917 h 584917"/>
              <a:gd name="connsiteX4" fmla="*/ 273512 w 601147"/>
              <a:gd name="connsiteY4" fmla="*/ 584917 h 584917"/>
              <a:gd name="connsiteX5" fmla="*/ 509977 w 601147"/>
              <a:gd name="connsiteY5" fmla="*/ 386927 h 584917"/>
              <a:gd name="connsiteX6" fmla="*/ 441599 w 601147"/>
              <a:gd name="connsiteY6" fmla="*/ 411333 h 584917"/>
              <a:gd name="connsiteX7" fmla="*/ 441599 w 601147"/>
              <a:gd name="connsiteY7" fmla="*/ 471114 h 584917"/>
              <a:gd name="connsiteX8" fmla="*/ 509977 w 601147"/>
              <a:gd name="connsiteY8" fmla="*/ 558592 h 584917"/>
              <a:gd name="connsiteX9" fmla="*/ 509977 w 601147"/>
              <a:gd name="connsiteY9" fmla="*/ 356214 h 584917"/>
              <a:gd name="connsiteX10" fmla="*/ 601147 w 601147"/>
              <a:gd name="connsiteY10" fmla="*/ 385008 h 584917"/>
              <a:gd name="connsiteX11" fmla="*/ 601147 w 601147"/>
              <a:gd name="connsiteY11" fmla="*/ 471114 h 584917"/>
              <a:gd name="connsiteX12" fmla="*/ 509977 w 601147"/>
              <a:gd name="connsiteY12" fmla="*/ 584917 h 584917"/>
              <a:gd name="connsiteX13" fmla="*/ 418806 w 601147"/>
              <a:gd name="connsiteY13" fmla="*/ 471114 h 584917"/>
              <a:gd name="connsiteX14" fmla="*/ 418806 w 601147"/>
              <a:gd name="connsiteY14" fmla="*/ 385008 h 584917"/>
              <a:gd name="connsiteX15" fmla="*/ 509977 w 601147"/>
              <a:gd name="connsiteY15" fmla="*/ 356214 h 584917"/>
              <a:gd name="connsiteX16" fmla="*/ 273513 w 601147"/>
              <a:gd name="connsiteY16" fmla="*/ 0 h 584917"/>
              <a:gd name="connsiteX17" fmla="*/ 424549 w 601147"/>
              <a:gd name="connsiteY17" fmla="*/ 150820 h 584917"/>
              <a:gd name="connsiteX18" fmla="*/ 341067 w 601147"/>
              <a:gd name="connsiteY18" fmla="*/ 308771 h 584917"/>
              <a:gd name="connsiteX19" fmla="*/ 453383 w 601147"/>
              <a:gd name="connsiteY19" fmla="*/ 364163 h 584917"/>
              <a:gd name="connsiteX20" fmla="*/ 427570 w 601147"/>
              <a:gd name="connsiteY20" fmla="*/ 363889 h 584917"/>
              <a:gd name="connsiteX21" fmla="*/ 395989 w 601147"/>
              <a:gd name="connsiteY21" fmla="*/ 351000 h 584917"/>
              <a:gd name="connsiteX22" fmla="*/ 395989 w 601147"/>
              <a:gd name="connsiteY22" fmla="*/ 471108 h 584917"/>
              <a:gd name="connsiteX23" fmla="*/ 449264 w 601147"/>
              <a:gd name="connsiteY23" fmla="*/ 570376 h 584917"/>
              <a:gd name="connsiteX24" fmla="*/ 273513 w 601147"/>
              <a:gd name="connsiteY24" fmla="*/ 584635 h 584917"/>
              <a:gd name="connsiteX25" fmla="*/ 350129 w 601147"/>
              <a:gd name="connsiteY25" fmla="*/ 508402 h 584917"/>
              <a:gd name="connsiteX26" fmla="*/ 285595 w 601147"/>
              <a:gd name="connsiteY26" fmla="*/ 352646 h 584917"/>
              <a:gd name="connsiteX27" fmla="*/ 286419 w 601147"/>
              <a:gd name="connsiteY27" fmla="*/ 352646 h 584917"/>
              <a:gd name="connsiteX28" fmla="*/ 311409 w 601147"/>
              <a:gd name="connsiteY28" fmla="*/ 323853 h 584917"/>
              <a:gd name="connsiteX29" fmla="*/ 273513 w 601147"/>
              <a:gd name="connsiteY29" fmla="*/ 330708 h 584917"/>
              <a:gd name="connsiteX30" fmla="*/ 235616 w 601147"/>
              <a:gd name="connsiteY30" fmla="*/ 323853 h 584917"/>
              <a:gd name="connsiteX31" fmla="*/ 260880 w 601147"/>
              <a:gd name="connsiteY31" fmla="*/ 352646 h 584917"/>
              <a:gd name="connsiteX32" fmla="*/ 261430 w 601147"/>
              <a:gd name="connsiteY32" fmla="*/ 352646 h 584917"/>
              <a:gd name="connsiteX33" fmla="*/ 196896 w 601147"/>
              <a:gd name="connsiteY33" fmla="*/ 508402 h 584917"/>
              <a:gd name="connsiteX34" fmla="*/ 273513 w 601147"/>
              <a:gd name="connsiteY34" fmla="*/ 584635 h 584917"/>
              <a:gd name="connsiteX35" fmla="*/ 0 w 601147"/>
              <a:gd name="connsiteY35" fmla="*/ 517451 h 584917"/>
              <a:gd name="connsiteX36" fmla="*/ 205958 w 601147"/>
              <a:gd name="connsiteY36" fmla="*/ 308771 h 584917"/>
              <a:gd name="connsiteX37" fmla="*/ 122476 w 601147"/>
              <a:gd name="connsiteY37" fmla="*/ 150820 h 584917"/>
              <a:gd name="connsiteX38" fmla="*/ 273513 w 601147"/>
              <a:gd name="connsiteY38" fmla="*/ 0 h 58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1147" h="584917">
                <a:moveTo>
                  <a:pt x="273512" y="584635"/>
                </a:moveTo>
                <a:lnTo>
                  <a:pt x="273513" y="584635"/>
                </a:lnTo>
                <a:lnTo>
                  <a:pt x="273583" y="584635"/>
                </a:lnTo>
                <a:lnTo>
                  <a:pt x="273583" y="584917"/>
                </a:lnTo>
                <a:lnTo>
                  <a:pt x="273512" y="584917"/>
                </a:lnTo>
                <a:close/>
                <a:moveTo>
                  <a:pt x="509977" y="386927"/>
                </a:moveTo>
                <a:cubicBezTo>
                  <a:pt x="484163" y="406671"/>
                  <a:pt x="459448" y="411333"/>
                  <a:pt x="441599" y="411333"/>
                </a:cubicBezTo>
                <a:lnTo>
                  <a:pt x="441599" y="471114"/>
                </a:lnTo>
                <a:cubicBezTo>
                  <a:pt x="441599" y="509505"/>
                  <a:pt x="484438" y="543235"/>
                  <a:pt x="509977" y="558592"/>
                </a:cubicBezTo>
                <a:close/>
                <a:moveTo>
                  <a:pt x="509977" y="356214"/>
                </a:moveTo>
                <a:cubicBezTo>
                  <a:pt x="555562" y="403929"/>
                  <a:pt x="601147" y="385008"/>
                  <a:pt x="601147" y="385008"/>
                </a:cubicBezTo>
                <a:lnTo>
                  <a:pt x="601147" y="471114"/>
                </a:lnTo>
                <a:cubicBezTo>
                  <a:pt x="601147" y="539396"/>
                  <a:pt x="509977" y="584917"/>
                  <a:pt x="509977" y="584917"/>
                </a:cubicBezTo>
                <a:cubicBezTo>
                  <a:pt x="509977" y="584917"/>
                  <a:pt x="418806" y="539396"/>
                  <a:pt x="418806" y="471114"/>
                </a:cubicBezTo>
                <a:lnTo>
                  <a:pt x="418806" y="385008"/>
                </a:lnTo>
                <a:cubicBezTo>
                  <a:pt x="418806" y="385008"/>
                  <a:pt x="464391" y="403929"/>
                  <a:pt x="509977" y="356214"/>
                </a:cubicBezTo>
                <a:close/>
                <a:moveTo>
                  <a:pt x="273513" y="0"/>
                </a:moveTo>
                <a:cubicBezTo>
                  <a:pt x="356994" y="0"/>
                  <a:pt x="424549" y="67458"/>
                  <a:pt x="424549" y="150820"/>
                </a:cubicBezTo>
                <a:cubicBezTo>
                  <a:pt x="424549" y="210052"/>
                  <a:pt x="390497" y="275590"/>
                  <a:pt x="341067" y="308771"/>
                </a:cubicBezTo>
                <a:cubicBezTo>
                  <a:pt x="383357" y="319465"/>
                  <a:pt x="421528" y="339483"/>
                  <a:pt x="453383" y="364163"/>
                </a:cubicBezTo>
                <a:cubicBezTo>
                  <a:pt x="438280" y="367454"/>
                  <a:pt x="427570" y="363889"/>
                  <a:pt x="427570" y="363889"/>
                </a:cubicBezTo>
                <a:lnTo>
                  <a:pt x="395989" y="351000"/>
                </a:lnTo>
                <a:lnTo>
                  <a:pt x="395989" y="471108"/>
                </a:lnTo>
                <a:cubicBezTo>
                  <a:pt x="395989" y="513338"/>
                  <a:pt x="422901" y="547341"/>
                  <a:pt x="449264" y="570376"/>
                </a:cubicBezTo>
                <a:cubicBezTo>
                  <a:pt x="399559" y="579973"/>
                  <a:pt x="336673" y="584635"/>
                  <a:pt x="273513" y="584635"/>
                </a:cubicBezTo>
                <a:lnTo>
                  <a:pt x="350129" y="508402"/>
                </a:lnTo>
                <a:lnTo>
                  <a:pt x="285595" y="352646"/>
                </a:lnTo>
                <a:lnTo>
                  <a:pt x="286419" y="352646"/>
                </a:lnTo>
                <a:lnTo>
                  <a:pt x="311409" y="323853"/>
                </a:lnTo>
                <a:cubicBezTo>
                  <a:pt x="299326" y="328240"/>
                  <a:pt x="286694" y="330708"/>
                  <a:pt x="273513" y="330708"/>
                </a:cubicBezTo>
                <a:cubicBezTo>
                  <a:pt x="260331" y="330708"/>
                  <a:pt x="247699" y="328240"/>
                  <a:pt x="235616" y="323853"/>
                </a:cubicBezTo>
                <a:lnTo>
                  <a:pt x="260880" y="352646"/>
                </a:lnTo>
                <a:lnTo>
                  <a:pt x="261430" y="352646"/>
                </a:lnTo>
                <a:lnTo>
                  <a:pt x="196896" y="508402"/>
                </a:lnTo>
                <a:lnTo>
                  <a:pt x="273513" y="584635"/>
                </a:lnTo>
                <a:cubicBezTo>
                  <a:pt x="136756" y="584635"/>
                  <a:pt x="0" y="562423"/>
                  <a:pt x="0" y="517451"/>
                </a:cubicBezTo>
                <a:cubicBezTo>
                  <a:pt x="0" y="441218"/>
                  <a:pt x="87601" y="338661"/>
                  <a:pt x="205958" y="308771"/>
                </a:cubicBezTo>
                <a:cubicBezTo>
                  <a:pt x="156528" y="275590"/>
                  <a:pt x="122476" y="210052"/>
                  <a:pt x="122476" y="150820"/>
                </a:cubicBezTo>
                <a:cubicBezTo>
                  <a:pt x="122476" y="67458"/>
                  <a:pt x="190031" y="0"/>
                  <a:pt x="273513" y="0"/>
                </a:cubicBezTo>
                <a:close/>
              </a:path>
            </a:pathLst>
          </a:custGeom>
          <a:solidFill>
            <a:schemeClr val="accent1"/>
          </a:solidFill>
          <a:ln>
            <a:noFill/>
          </a:ln>
        </p:spPr>
        <p:txBody>
          <a:bodyPr wrap="square" lIns="91440" tIns="45720" rIns="91440" bIns="45720">
            <a:normAutofit fontScale="7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28" name="íśḷíḑè">
            <a:extLst>
              <a:ext uri="{FF2B5EF4-FFF2-40B4-BE49-F238E27FC236}">
                <a16:creationId xmlns:a16="http://schemas.microsoft.com/office/drawing/2014/main" id="{FAF2B59A-3A4A-4173-8A5B-6C56418D6493}"/>
              </a:ext>
            </a:extLst>
          </p:cNvPr>
          <p:cNvSpPr/>
          <p:nvPr/>
        </p:nvSpPr>
        <p:spPr bwMode="auto">
          <a:xfrm>
            <a:off x="7430557" y="2639759"/>
            <a:ext cx="259194" cy="252196"/>
          </a:xfrm>
          <a:custGeom>
            <a:avLst/>
            <a:gdLst>
              <a:gd name="connsiteX0" fmla="*/ 273512 w 601147"/>
              <a:gd name="connsiteY0" fmla="*/ 584635 h 584917"/>
              <a:gd name="connsiteX1" fmla="*/ 273513 w 601147"/>
              <a:gd name="connsiteY1" fmla="*/ 584635 h 584917"/>
              <a:gd name="connsiteX2" fmla="*/ 273583 w 601147"/>
              <a:gd name="connsiteY2" fmla="*/ 584635 h 584917"/>
              <a:gd name="connsiteX3" fmla="*/ 273583 w 601147"/>
              <a:gd name="connsiteY3" fmla="*/ 584917 h 584917"/>
              <a:gd name="connsiteX4" fmla="*/ 273512 w 601147"/>
              <a:gd name="connsiteY4" fmla="*/ 584917 h 584917"/>
              <a:gd name="connsiteX5" fmla="*/ 509977 w 601147"/>
              <a:gd name="connsiteY5" fmla="*/ 386927 h 584917"/>
              <a:gd name="connsiteX6" fmla="*/ 441599 w 601147"/>
              <a:gd name="connsiteY6" fmla="*/ 411333 h 584917"/>
              <a:gd name="connsiteX7" fmla="*/ 441599 w 601147"/>
              <a:gd name="connsiteY7" fmla="*/ 471114 h 584917"/>
              <a:gd name="connsiteX8" fmla="*/ 509977 w 601147"/>
              <a:gd name="connsiteY8" fmla="*/ 558592 h 584917"/>
              <a:gd name="connsiteX9" fmla="*/ 509977 w 601147"/>
              <a:gd name="connsiteY9" fmla="*/ 356214 h 584917"/>
              <a:gd name="connsiteX10" fmla="*/ 601147 w 601147"/>
              <a:gd name="connsiteY10" fmla="*/ 385008 h 584917"/>
              <a:gd name="connsiteX11" fmla="*/ 601147 w 601147"/>
              <a:gd name="connsiteY11" fmla="*/ 471114 h 584917"/>
              <a:gd name="connsiteX12" fmla="*/ 509977 w 601147"/>
              <a:gd name="connsiteY12" fmla="*/ 584917 h 584917"/>
              <a:gd name="connsiteX13" fmla="*/ 418806 w 601147"/>
              <a:gd name="connsiteY13" fmla="*/ 471114 h 584917"/>
              <a:gd name="connsiteX14" fmla="*/ 418806 w 601147"/>
              <a:gd name="connsiteY14" fmla="*/ 385008 h 584917"/>
              <a:gd name="connsiteX15" fmla="*/ 509977 w 601147"/>
              <a:gd name="connsiteY15" fmla="*/ 356214 h 584917"/>
              <a:gd name="connsiteX16" fmla="*/ 273513 w 601147"/>
              <a:gd name="connsiteY16" fmla="*/ 0 h 584917"/>
              <a:gd name="connsiteX17" fmla="*/ 424549 w 601147"/>
              <a:gd name="connsiteY17" fmla="*/ 150820 h 584917"/>
              <a:gd name="connsiteX18" fmla="*/ 341067 w 601147"/>
              <a:gd name="connsiteY18" fmla="*/ 308771 h 584917"/>
              <a:gd name="connsiteX19" fmla="*/ 453383 w 601147"/>
              <a:gd name="connsiteY19" fmla="*/ 364163 h 584917"/>
              <a:gd name="connsiteX20" fmla="*/ 427570 w 601147"/>
              <a:gd name="connsiteY20" fmla="*/ 363889 h 584917"/>
              <a:gd name="connsiteX21" fmla="*/ 395989 w 601147"/>
              <a:gd name="connsiteY21" fmla="*/ 351000 h 584917"/>
              <a:gd name="connsiteX22" fmla="*/ 395989 w 601147"/>
              <a:gd name="connsiteY22" fmla="*/ 471108 h 584917"/>
              <a:gd name="connsiteX23" fmla="*/ 449264 w 601147"/>
              <a:gd name="connsiteY23" fmla="*/ 570376 h 584917"/>
              <a:gd name="connsiteX24" fmla="*/ 273513 w 601147"/>
              <a:gd name="connsiteY24" fmla="*/ 584635 h 584917"/>
              <a:gd name="connsiteX25" fmla="*/ 350129 w 601147"/>
              <a:gd name="connsiteY25" fmla="*/ 508402 h 584917"/>
              <a:gd name="connsiteX26" fmla="*/ 285595 w 601147"/>
              <a:gd name="connsiteY26" fmla="*/ 352646 h 584917"/>
              <a:gd name="connsiteX27" fmla="*/ 286419 w 601147"/>
              <a:gd name="connsiteY27" fmla="*/ 352646 h 584917"/>
              <a:gd name="connsiteX28" fmla="*/ 311409 w 601147"/>
              <a:gd name="connsiteY28" fmla="*/ 323853 h 584917"/>
              <a:gd name="connsiteX29" fmla="*/ 273513 w 601147"/>
              <a:gd name="connsiteY29" fmla="*/ 330708 h 584917"/>
              <a:gd name="connsiteX30" fmla="*/ 235616 w 601147"/>
              <a:gd name="connsiteY30" fmla="*/ 323853 h 584917"/>
              <a:gd name="connsiteX31" fmla="*/ 260880 w 601147"/>
              <a:gd name="connsiteY31" fmla="*/ 352646 h 584917"/>
              <a:gd name="connsiteX32" fmla="*/ 261430 w 601147"/>
              <a:gd name="connsiteY32" fmla="*/ 352646 h 584917"/>
              <a:gd name="connsiteX33" fmla="*/ 196896 w 601147"/>
              <a:gd name="connsiteY33" fmla="*/ 508402 h 584917"/>
              <a:gd name="connsiteX34" fmla="*/ 273513 w 601147"/>
              <a:gd name="connsiteY34" fmla="*/ 584635 h 584917"/>
              <a:gd name="connsiteX35" fmla="*/ 0 w 601147"/>
              <a:gd name="connsiteY35" fmla="*/ 517451 h 584917"/>
              <a:gd name="connsiteX36" fmla="*/ 205958 w 601147"/>
              <a:gd name="connsiteY36" fmla="*/ 308771 h 584917"/>
              <a:gd name="connsiteX37" fmla="*/ 122476 w 601147"/>
              <a:gd name="connsiteY37" fmla="*/ 150820 h 584917"/>
              <a:gd name="connsiteX38" fmla="*/ 273513 w 601147"/>
              <a:gd name="connsiteY38" fmla="*/ 0 h 58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1147" h="584917">
                <a:moveTo>
                  <a:pt x="273512" y="584635"/>
                </a:moveTo>
                <a:lnTo>
                  <a:pt x="273513" y="584635"/>
                </a:lnTo>
                <a:lnTo>
                  <a:pt x="273583" y="584635"/>
                </a:lnTo>
                <a:lnTo>
                  <a:pt x="273583" y="584917"/>
                </a:lnTo>
                <a:lnTo>
                  <a:pt x="273512" y="584917"/>
                </a:lnTo>
                <a:close/>
                <a:moveTo>
                  <a:pt x="509977" y="386927"/>
                </a:moveTo>
                <a:cubicBezTo>
                  <a:pt x="484163" y="406671"/>
                  <a:pt x="459448" y="411333"/>
                  <a:pt x="441599" y="411333"/>
                </a:cubicBezTo>
                <a:lnTo>
                  <a:pt x="441599" y="471114"/>
                </a:lnTo>
                <a:cubicBezTo>
                  <a:pt x="441599" y="509505"/>
                  <a:pt x="484438" y="543235"/>
                  <a:pt x="509977" y="558592"/>
                </a:cubicBezTo>
                <a:close/>
                <a:moveTo>
                  <a:pt x="509977" y="356214"/>
                </a:moveTo>
                <a:cubicBezTo>
                  <a:pt x="555562" y="403929"/>
                  <a:pt x="601147" y="385008"/>
                  <a:pt x="601147" y="385008"/>
                </a:cubicBezTo>
                <a:lnTo>
                  <a:pt x="601147" y="471114"/>
                </a:lnTo>
                <a:cubicBezTo>
                  <a:pt x="601147" y="539396"/>
                  <a:pt x="509977" y="584917"/>
                  <a:pt x="509977" y="584917"/>
                </a:cubicBezTo>
                <a:cubicBezTo>
                  <a:pt x="509977" y="584917"/>
                  <a:pt x="418806" y="539396"/>
                  <a:pt x="418806" y="471114"/>
                </a:cubicBezTo>
                <a:lnTo>
                  <a:pt x="418806" y="385008"/>
                </a:lnTo>
                <a:cubicBezTo>
                  <a:pt x="418806" y="385008"/>
                  <a:pt x="464391" y="403929"/>
                  <a:pt x="509977" y="356214"/>
                </a:cubicBezTo>
                <a:close/>
                <a:moveTo>
                  <a:pt x="273513" y="0"/>
                </a:moveTo>
                <a:cubicBezTo>
                  <a:pt x="356994" y="0"/>
                  <a:pt x="424549" y="67458"/>
                  <a:pt x="424549" y="150820"/>
                </a:cubicBezTo>
                <a:cubicBezTo>
                  <a:pt x="424549" y="210052"/>
                  <a:pt x="390497" y="275590"/>
                  <a:pt x="341067" y="308771"/>
                </a:cubicBezTo>
                <a:cubicBezTo>
                  <a:pt x="383357" y="319465"/>
                  <a:pt x="421528" y="339483"/>
                  <a:pt x="453383" y="364163"/>
                </a:cubicBezTo>
                <a:cubicBezTo>
                  <a:pt x="438280" y="367454"/>
                  <a:pt x="427570" y="363889"/>
                  <a:pt x="427570" y="363889"/>
                </a:cubicBezTo>
                <a:lnTo>
                  <a:pt x="395989" y="351000"/>
                </a:lnTo>
                <a:lnTo>
                  <a:pt x="395989" y="471108"/>
                </a:lnTo>
                <a:cubicBezTo>
                  <a:pt x="395989" y="513338"/>
                  <a:pt x="422901" y="547341"/>
                  <a:pt x="449264" y="570376"/>
                </a:cubicBezTo>
                <a:cubicBezTo>
                  <a:pt x="399559" y="579973"/>
                  <a:pt x="336673" y="584635"/>
                  <a:pt x="273513" y="584635"/>
                </a:cubicBezTo>
                <a:lnTo>
                  <a:pt x="350129" y="508402"/>
                </a:lnTo>
                <a:lnTo>
                  <a:pt x="285595" y="352646"/>
                </a:lnTo>
                <a:lnTo>
                  <a:pt x="286419" y="352646"/>
                </a:lnTo>
                <a:lnTo>
                  <a:pt x="311409" y="323853"/>
                </a:lnTo>
                <a:cubicBezTo>
                  <a:pt x="299326" y="328240"/>
                  <a:pt x="286694" y="330708"/>
                  <a:pt x="273513" y="330708"/>
                </a:cubicBezTo>
                <a:cubicBezTo>
                  <a:pt x="260331" y="330708"/>
                  <a:pt x="247699" y="328240"/>
                  <a:pt x="235616" y="323853"/>
                </a:cubicBezTo>
                <a:lnTo>
                  <a:pt x="260880" y="352646"/>
                </a:lnTo>
                <a:lnTo>
                  <a:pt x="261430" y="352646"/>
                </a:lnTo>
                <a:lnTo>
                  <a:pt x="196896" y="508402"/>
                </a:lnTo>
                <a:lnTo>
                  <a:pt x="273513" y="584635"/>
                </a:lnTo>
                <a:cubicBezTo>
                  <a:pt x="136756" y="584635"/>
                  <a:pt x="0" y="562423"/>
                  <a:pt x="0" y="517451"/>
                </a:cubicBezTo>
                <a:cubicBezTo>
                  <a:pt x="0" y="441218"/>
                  <a:pt x="87601" y="338661"/>
                  <a:pt x="205958" y="308771"/>
                </a:cubicBezTo>
                <a:cubicBezTo>
                  <a:pt x="156528" y="275590"/>
                  <a:pt x="122476" y="210052"/>
                  <a:pt x="122476" y="150820"/>
                </a:cubicBezTo>
                <a:cubicBezTo>
                  <a:pt x="122476" y="67458"/>
                  <a:pt x="190031" y="0"/>
                  <a:pt x="273513" y="0"/>
                </a:cubicBezTo>
                <a:close/>
              </a:path>
            </a:pathLst>
          </a:custGeom>
          <a:solidFill>
            <a:schemeClr val="accent1"/>
          </a:solidFill>
          <a:ln>
            <a:noFill/>
          </a:ln>
        </p:spPr>
        <p:txBody>
          <a:bodyPr wrap="square" lIns="91440" tIns="45720" rIns="91440" bIns="45720">
            <a:normAutofit fontScale="7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29" name="íśḷíḑè">
            <a:extLst>
              <a:ext uri="{FF2B5EF4-FFF2-40B4-BE49-F238E27FC236}">
                <a16:creationId xmlns:a16="http://schemas.microsoft.com/office/drawing/2014/main" id="{901A9556-4E77-4773-B56E-9AD3E4CD9486}"/>
              </a:ext>
            </a:extLst>
          </p:cNvPr>
          <p:cNvSpPr/>
          <p:nvPr/>
        </p:nvSpPr>
        <p:spPr bwMode="auto">
          <a:xfrm>
            <a:off x="5104283" y="3865975"/>
            <a:ext cx="259194" cy="252196"/>
          </a:xfrm>
          <a:custGeom>
            <a:avLst/>
            <a:gdLst>
              <a:gd name="connsiteX0" fmla="*/ 273512 w 601147"/>
              <a:gd name="connsiteY0" fmla="*/ 584635 h 584917"/>
              <a:gd name="connsiteX1" fmla="*/ 273513 w 601147"/>
              <a:gd name="connsiteY1" fmla="*/ 584635 h 584917"/>
              <a:gd name="connsiteX2" fmla="*/ 273583 w 601147"/>
              <a:gd name="connsiteY2" fmla="*/ 584635 h 584917"/>
              <a:gd name="connsiteX3" fmla="*/ 273583 w 601147"/>
              <a:gd name="connsiteY3" fmla="*/ 584917 h 584917"/>
              <a:gd name="connsiteX4" fmla="*/ 273512 w 601147"/>
              <a:gd name="connsiteY4" fmla="*/ 584917 h 584917"/>
              <a:gd name="connsiteX5" fmla="*/ 509977 w 601147"/>
              <a:gd name="connsiteY5" fmla="*/ 386927 h 584917"/>
              <a:gd name="connsiteX6" fmla="*/ 441599 w 601147"/>
              <a:gd name="connsiteY6" fmla="*/ 411333 h 584917"/>
              <a:gd name="connsiteX7" fmla="*/ 441599 w 601147"/>
              <a:gd name="connsiteY7" fmla="*/ 471114 h 584917"/>
              <a:gd name="connsiteX8" fmla="*/ 509977 w 601147"/>
              <a:gd name="connsiteY8" fmla="*/ 558592 h 584917"/>
              <a:gd name="connsiteX9" fmla="*/ 509977 w 601147"/>
              <a:gd name="connsiteY9" fmla="*/ 356214 h 584917"/>
              <a:gd name="connsiteX10" fmla="*/ 601147 w 601147"/>
              <a:gd name="connsiteY10" fmla="*/ 385008 h 584917"/>
              <a:gd name="connsiteX11" fmla="*/ 601147 w 601147"/>
              <a:gd name="connsiteY11" fmla="*/ 471114 h 584917"/>
              <a:gd name="connsiteX12" fmla="*/ 509977 w 601147"/>
              <a:gd name="connsiteY12" fmla="*/ 584917 h 584917"/>
              <a:gd name="connsiteX13" fmla="*/ 418806 w 601147"/>
              <a:gd name="connsiteY13" fmla="*/ 471114 h 584917"/>
              <a:gd name="connsiteX14" fmla="*/ 418806 w 601147"/>
              <a:gd name="connsiteY14" fmla="*/ 385008 h 584917"/>
              <a:gd name="connsiteX15" fmla="*/ 509977 w 601147"/>
              <a:gd name="connsiteY15" fmla="*/ 356214 h 584917"/>
              <a:gd name="connsiteX16" fmla="*/ 273513 w 601147"/>
              <a:gd name="connsiteY16" fmla="*/ 0 h 584917"/>
              <a:gd name="connsiteX17" fmla="*/ 424549 w 601147"/>
              <a:gd name="connsiteY17" fmla="*/ 150820 h 584917"/>
              <a:gd name="connsiteX18" fmla="*/ 341067 w 601147"/>
              <a:gd name="connsiteY18" fmla="*/ 308771 h 584917"/>
              <a:gd name="connsiteX19" fmla="*/ 453383 w 601147"/>
              <a:gd name="connsiteY19" fmla="*/ 364163 h 584917"/>
              <a:gd name="connsiteX20" fmla="*/ 427570 w 601147"/>
              <a:gd name="connsiteY20" fmla="*/ 363889 h 584917"/>
              <a:gd name="connsiteX21" fmla="*/ 395989 w 601147"/>
              <a:gd name="connsiteY21" fmla="*/ 351000 h 584917"/>
              <a:gd name="connsiteX22" fmla="*/ 395989 w 601147"/>
              <a:gd name="connsiteY22" fmla="*/ 471108 h 584917"/>
              <a:gd name="connsiteX23" fmla="*/ 449264 w 601147"/>
              <a:gd name="connsiteY23" fmla="*/ 570376 h 584917"/>
              <a:gd name="connsiteX24" fmla="*/ 273513 w 601147"/>
              <a:gd name="connsiteY24" fmla="*/ 584635 h 584917"/>
              <a:gd name="connsiteX25" fmla="*/ 350129 w 601147"/>
              <a:gd name="connsiteY25" fmla="*/ 508402 h 584917"/>
              <a:gd name="connsiteX26" fmla="*/ 285595 w 601147"/>
              <a:gd name="connsiteY26" fmla="*/ 352646 h 584917"/>
              <a:gd name="connsiteX27" fmla="*/ 286419 w 601147"/>
              <a:gd name="connsiteY27" fmla="*/ 352646 h 584917"/>
              <a:gd name="connsiteX28" fmla="*/ 311409 w 601147"/>
              <a:gd name="connsiteY28" fmla="*/ 323853 h 584917"/>
              <a:gd name="connsiteX29" fmla="*/ 273513 w 601147"/>
              <a:gd name="connsiteY29" fmla="*/ 330708 h 584917"/>
              <a:gd name="connsiteX30" fmla="*/ 235616 w 601147"/>
              <a:gd name="connsiteY30" fmla="*/ 323853 h 584917"/>
              <a:gd name="connsiteX31" fmla="*/ 260880 w 601147"/>
              <a:gd name="connsiteY31" fmla="*/ 352646 h 584917"/>
              <a:gd name="connsiteX32" fmla="*/ 261430 w 601147"/>
              <a:gd name="connsiteY32" fmla="*/ 352646 h 584917"/>
              <a:gd name="connsiteX33" fmla="*/ 196896 w 601147"/>
              <a:gd name="connsiteY33" fmla="*/ 508402 h 584917"/>
              <a:gd name="connsiteX34" fmla="*/ 273513 w 601147"/>
              <a:gd name="connsiteY34" fmla="*/ 584635 h 584917"/>
              <a:gd name="connsiteX35" fmla="*/ 0 w 601147"/>
              <a:gd name="connsiteY35" fmla="*/ 517451 h 584917"/>
              <a:gd name="connsiteX36" fmla="*/ 205958 w 601147"/>
              <a:gd name="connsiteY36" fmla="*/ 308771 h 584917"/>
              <a:gd name="connsiteX37" fmla="*/ 122476 w 601147"/>
              <a:gd name="connsiteY37" fmla="*/ 150820 h 584917"/>
              <a:gd name="connsiteX38" fmla="*/ 273513 w 601147"/>
              <a:gd name="connsiteY38" fmla="*/ 0 h 58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1147" h="584917">
                <a:moveTo>
                  <a:pt x="273512" y="584635"/>
                </a:moveTo>
                <a:lnTo>
                  <a:pt x="273513" y="584635"/>
                </a:lnTo>
                <a:lnTo>
                  <a:pt x="273583" y="584635"/>
                </a:lnTo>
                <a:lnTo>
                  <a:pt x="273583" y="584917"/>
                </a:lnTo>
                <a:lnTo>
                  <a:pt x="273512" y="584917"/>
                </a:lnTo>
                <a:close/>
                <a:moveTo>
                  <a:pt x="509977" y="386927"/>
                </a:moveTo>
                <a:cubicBezTo>
                  <a:pt x="484163" y="406671"/>
                  <a:pt x="459448" y="411333"/>
                  <a:pt x="441599" y="411333"/>
                </a:cubicBezTo>
                <a:lnTo>
                  <a:pt x="441599" y="471114"/>
                </a:lnTo>
                <a:cubicBezTo>
                  <a:pt x="441599" y="509505"/>
                  <a:pt x="484438" y="543235"/>
                  <a:pt x="509977" y="558592"/>
                </a:cubicBezTo>
                <a:close/>
                <a:moveTo>
                  <a:pt x="509977" y="356214"/>
                </a:moveTo>
                <a:cubicBezTo>
                  <a:pt x="555562" y="403929"/>
                  <a:pt x="601147" y="385008"/>
                  <a:pt x="601147" y="385008"/>
                </a:cubicBezTo>
                <a:lnTo>
                  <a:pt x="601147" y="471114"/>
                </a:lnTo>
                <a:cubicBezTo>
                  <a:pt x="601147" y="539396"/>
                  <a:pt x="509977" y="584917"/>
                  <a:pt x="509977" y="584917"/>
                </a:cubicBezTo>
                <a:cubicBezTo>
                  <a:pt x="509977" y="584917"/>
                  <a:pt x="418806" y="539396"/>
                  <a:pt x="418806" y="471114"/>
                </a:cubicBezTo>
                <a:lnTo>
                  <a:pt x="418806" y="385008"/>
                </a:lnTo>
                <a:cubicBezTo>
                  <a:pt x="418806" y="385008"/>
                  <a:pt x="464391" y="403929"/>
                  <a:pt x="509977" y="356214"/>
                </a:cubicBezTo>
                <a:close/>
                <a:moveTo>
                  <a:pt x="273513" y="0"/>
                </a:moveTo>
                <a:cubicBezTo>
                  <a:pt x="356994" y="0"/>
                  <a:pt x="424549" y="67458"/>
                  <a:pt x="424549" y="150820"/>
                </a:cubicBezTo>
                <a:cubicBezTo>
                  <a:pt x="424549" y="210052"/>
                  <a:pt x="390497" y="275590"/>
                  <a:pt x="341067" y="308771"/>
                </a:cubicBezTo>
                <a:cubicBezTo>
                  <a:pt x="383357" y="319465"/>
                  <a:pt x="421528" y="339483"/>
                  <a:pt x="453383" y="364163"/>
                </a:cubicBezTo>
                <a:cubicBezTo>
                  <a:pt x="438280" y="367454"/>
                  <a:pt x="427570" y="363889"/>
                  <a:pt x="427570" y="363889"/>
                </a:cubicBezTo>
                <a:lnTo>
                  <a:pt x="395989" y="351000"/>
                </a:lnTo>
                <a:lnTo>
                  <a:pt x="395989" y="471108"/>
                </a:lnTo>
                <a:cubicBezTo>
                  <a:pt x="395989" y="513338"/>
                  <a:pt x="422901" y="547341"/>
                  <a:pt x="449264" y="570376"/>
                </a:cubicBezTo>
                <a:cubicBezTo>
                  <a:pt x="399559" y="579973"/>
                  <a:pt x="336673" y="584635"/>
                  <a:pt x="273513" y="584635"/>
                </a:cubicBezTo>
                <a:lnTo>
                  <a:pt x="350129" y="508402"/>
                </a:lnTo>
                <a:lnTo>
                  <a:pt x="285595" y="352646"/>
                </a:lnTo>
                <a:lnTo>
                  <a:pt x="286419" y="352646"/>
                </a:lnTo>
                <a:lnTo>
                  <a:pt x="311409" y="323853"/>
                </a:lnTo>
                <a:cubicBezTo>
                  <a:pt x="299326" y="328240"/>
                  <a:pt x="286694" y="330708"/>
                  <a:pt x="273513" y="330708"/>
                </a:cubicBezTo>
                <a:cubicBezTo>
                  <a:pt x="260331" y="330708"/>
                  <a:pt x="247699" y="328240"/>
                  <a:pt x="235616" y="323853"/>
                </a:cubicBezTo>
                <a:lnTo>
                  <a:pt x="260880" y="352646"/>
                </a:lnTo>
                <a:lnTo>
                  <a:pt x="261430" y="352646"/>
                </a:lnTo>
                <a:lnTo>
                  <a:pt x="196896" y="508402"/>
                </a:lnTo>
                <a:lnTo>
                  <a:pt x="273513" y="584635"/>
                </a:lnTo>
                <a:cubicBezTo>
                  <a:pt x="136756" y="584635"/>
                  <a:pt x="0" y="562423"/>
                  <a:pt x="0" y="517451"/>
                </a:cubicBezTo>
                <a:cubicBezTo>
                  <a:pt x="0" y="441218"/>
                  <a:pt x="87601" y="338661"/>
                  <a:pt x="205958" y="308771"/>
                </a:cubicBezTo>
                <a:cubicBezTo>
                  <a:pt x="156528" y="275590"/>
                  <a:pt x="122476" y="210052"/>
                  <a:pt x="122476" y="150820"/>
                </a:cubicBezTo>
                <a:cubicBezTo>
                  <a:pt x="122476" y="67458"/>
                  <a:pt x="190031" y="0"/>
                  <a:pt x="273513" y="0"/>
                </a:cubicBezTo>
                <a:close/>
              </a:path>
            </a:pathLst>
          </a:custGeom>
          <a:solidFill>
            <a:schemeClr val="accent1"/>
          </a:solidFill>
          <a:ln>
            <a:noFill/>
          </a:ln>
        </p:spPr>
        <p:txBody>
          <a:bodyPr wrap="square" lIns="91440" tIns="45720" rIns="91440" bIns="45720">
            <a:normAutofit fontScale="7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30" name="íśḷíḑè">
            <a:extLst>
              <a:ext uri="{FF2B5EF4-FFF2-40B4-BE49-F238E27FC236}">
                <a16:creationId xmlns:a16="http://schemas.microsoft.com/office/drawing/2014/main" id="{A78A0907-1827-4547-8103-C6B2F00C6479}"/>
              </a:ext>
            </a:extLst>
          </p:cNvPr>
          <p:cNvSpPr/>
          <p:nvPr/>
        </p:nvSpPr>
        <p:spPr bwMode="auto">
          <a:xfrm>
            <a:off x="5116314" y="1354020"/>
            <a:ext cx="259194" cy="252196"/>
          </a:xfrm>
          <a:custGeom>
            <a:avLst/>
            <a:gdLst>
              <a:gd name="connsiteX0" fmla="*/ 273512 w 601147"/>
              <a:gd name="connsiteY0" fmla="*/ 584635 h 584917"/>
              <a:gd name="connsiteX1" fmla="*/ 273513 w 601147"/>
              <a:gd name="connsiteY1" fmla="*/ 584635 h 584917"/>
              <a:gd name="connsiteX2" fmla="*/ 273583 w 601147"/>
              <a:gd name="connsiteY2" fmla="*/ 584635 h 584917"/>
              <a:gd name="connsiteX3" fmla="*/ 273583 w 601147"/>
              <a:gd name="connsiteY3" fmla="*/ 584917 h 584917"/>
              <a:gd name="connsiteX4" fmla="*/ 273512 w 601147"/>
              <a:gd name="connsiteY4" fmla="*/ 584917 h 584917"/>
              <a:gd name="connsiteX5" fmla="*/ 509977 w 601147"/>
              <a:gd name="connsiteY5" fmla="*/ 386927 h 584917"/>
              <a:gd name="connsiteX6" fmla="*/ 441599 w 601147"/>
              <a:gd name="connsiteY6" fmla="*/ 411333 h 584917"/>
              <a:gd name="connsiteX7" fmla="*/ 441599 w 601147"/>
              <a:gd name="connsiteY7" fmla="*/ 471114 h 584917"/>
              <a:gd name="connsiteX8" fmla="*/ 509977 w 601147"/>
              <a:gd name="connsiteY8" fmla="*/ 558592 h 584917"/>
              <a:gd name="connsiteX9" fmla="*/ 509977 w 601147"/>
              <a:gd name="connsiteY9" fmla="*/ 356214 h 584917"/>
              <a:gd name="connsiteX10" fmla="*/ 601147 w 601147"/>
              <a:gd name="connsiteY10" fmla="*/ 385008 h 584917"/>
              <a:gd name="connsiteX11" fmla="*/ 601147 w 601147"/>
              <a:gd name="connsiteY11" fmla="*/ 471114 h 584917"/>
              <a:gd name="connsiteX12" fmla="*/ 509977 w 601147"/>
              <a:gd name="connsiteY12" fmla="*/ 584917 h 584917"/>
              <a:gd name="connsiteX13" fmla="*/ 418806 w 601147"/>
              <a:gd name="connsiteY13" fmla="*/ 471114 h 584917"/>
              <a:gd name="connsiteX14" fmla="*/ 418806 w 601147"/>
              <a:gd name="connsiteY14" fmla="*/ 385008 h 584917"/>
              <a:gd name="connsiteX15" fmla="*/ 509977 w 601147"/>
              <a:gd name="connsiteY15" fmla="*/ 356214 h 584917"/>
              <a:gd name="connsiteX16" fmla="*/ 273513 w 601147"/>
              <a:gd name="connsiteY16" fmla="*/ 0 h 584917"/>
              <a:gd name="connsiteX17" fmla="*/ 424549 w 601147"/>
              <a:gd name="connsiteY17" fmla="*/ 150820 h 584917"/>
              <a:gd name="connsiteX18" fmla="*/ 341067 w 601147"/>
              <a:gd name="connsiteY18" fmla="*/ 308771 h 584917"/>
              <a:gd name="connsiteX19" fmla="*/ 453383 w 601147"/>
              <a:gd name="connsiteY19" fmla="*/ 364163 h 584917"/>
              <a:gd name="connsiteX20" fmla="*/ 427570 w 601147"/>
              <a:gd name="connsiteY20" fmla="*/ 363889 h 584917"/>
              <a:gd name="connsiteX21" fmla="*/ 395989 w 601147"/>
              <a:gd name="connsiteY21" fmla="*/ 351000 h 584917"/>
              <a:gd name="connsiteX22" fmla="*/ 395989 w 601147"/>
              <a:gd name="connsiteY22" fmla="*/ 471108 h 584917"/>
              <a:gd name="connsiteX23" fmla="*/ 449264 w 601147"/>
              <a:gd name="connsiteY23" fmla="*/ 570376 h 584917"/>
              <a:gd name="connsiteX24" fmla="*/ 273513 w 601147"/>
              <a:gd name="connsiteY24" fmla="*/ 584635 h 584917"/>
              <a:gd name="connsiteX25" fmla="*/ 350129 w 601147"/>
              <a:gd name="connsiteY25" fmla="*/ 508402 h 584917"/>
              <a:gd name="connsiteX26" fmla="*/ 285595 w 601147"/>
              <a:gd name="connsiteY26" fmla="*/ 352646 h 584917"/>
              <a:gd name="connsiteX27" fmla="*/ 286419 w 601147"/>
              <a:gd name="connsiteY27" fmla="*/ 352646 h 584917"/>
              <a:gd name="connsiteX28" fmla="*/ 311409 w 601147"/>
              <a:gd name="connsiteY28" fmla="*/ 323853 h 584917"/>
              <a:gd name="connsiteX29" fmla="*/ 273513 w 601147"/>
              <a:gd name="connsiteY29" fmla="*/ 330708 h 584917"/>
              <a:gd name="connsiteX30" fmla="*/ 235616 w 601147"/>
              <a:gd name="connsiteY30" fmla="*/ 323853 h 584917"/>
              <a:gd name="connsiteX31" fmla="*/ 260880 w 601147"/>
              <a:gd name="connsiteY31" fmla="*/ 352646 h 584917"/>
              <a:gd name="connsiteX32" fmla="*/ 261430 w 601147"/>
              <a:gd name="connsiteY32" fmla="*/ 352646 h 584917"/>
              <a:gd name="connsiteX33" fmla="*/ 196896 w 601147"/>
              <a:gd name="connsiteY33" fmla="*/ 508402 h 584917"/>
              <a:gd name="connsiteX34" fmla="*/ 273513 w 601147"/>
              <a:gd name="connsiteY34" fmla="*/ 584635 h 584917"/>
              <a:gd name="connsiteX35" fmla="*/ 0 w 601147"/>
              <a:gd name="connsiteY35" fmla="*/ 517451 h 584917"/>
              <a:gd name="connsiteX36" fmla="*/ 205958 w 601147"/>
              <a:gd name="connsiteY36" fmla="*/ 308771 h 584917"/>
              <a:gd name="connsiteX37" fmla="*/ 122476 w 601147"/>
              <a:gd name="connsiteY37" fmla="*/ 150820 h 584917"/>
              <a:gd name="connsiteX38" fmla="*/ 273513 w 601147"/>
              <a:gd name="connsiteY38" fmla="*/ 0 h 58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1147" h="584917">
                <a:moveTo>
                  <a:pt x="273512" y="584635"/>
                </a:moveTo>
                <a:lnTo>
                  <a:pt x="273513" y="584635"/>
                </a:lnTo>
                <a:lnTo>
                  <a:pt x="273583" y="584635"/>
                </a:lnTo>
                <a:lnTo>
                  <a:pt x="273583" y="584917"/>
                </a:lnTo>
                <a:lnTo>
                  <a:pt x="273512" y="584917"/>
                </a:lnTo>
                <a:close/>
                <a:moveTo>
                  <a:pt x="509977" y="386927"/>
                </a:moveTo>
                <a:cubicBezTo>
                  <a:pt x="484163" y="406671"/>
                  <a:pt x="459448" y="411333"/>
                  <a:pt x="441599" y="411333"/>
                </a:cubicBezTo>
                <a:lnTo>
                  <a:pt x="441599" y="471114"/>
                </a:lnTo>
                <a:cubicBezTo>
                  <a:pt x="441599" y="509505"/>
                  <a:pt x="484438" y="543235"/>
                  <a:pt x="509977" y="558592"/>
                </a:cubicBezTo>
                <a:close/>
                <a:moveTo>
                  <a:pt x="509977" y="356214"/>
                </a:moveTo>
                <a:cubicBezTo>
                  <a:pt x="555562" y="403929"/>
                  <a:pt x="601147" y="385008"/>
                  <a:pt x="601147" y="385008"/>
                </a:cubicBezTo>
                <a:lnTo>
                  <a:pt x="601147" y="471114"/>
                </a:lnTo>
                <a:cubicBezTo>
                  <a:pt x="601147" y="539396"/>
                  <a:pt x="509977" y="584917"/>
                  <a:pt x="509977" y="584917"/>
                </a:cubicBezTo>
                <a:cubicBezTo>
                  <a:pt x="509977" y="584917"/>
                  <a:pt x="418806" y="539396"/>
                  <a:pt x="418806" y="471114"/>
                </a:cubicBezTo>
                <a:lnTo>
                  <a:pt x="418806" y="385008"/>
                </a:lnTo>
                <a:cubicBezTo>
                  <a:pt x="418806" y="385008"/>
                  <a:pt x="464391" y="403929"/>
                  <a:pt x="509977" y="356214"/>
                </a:cubicBezTo>
                <a:close/>
                <a:moveTo>
                  <a:pt x="273513" y="0"/>
                </a:moveTo>
                <a:cubicBezTo>
                  <a:pt x="356994" y="0"/>
                  <a:pt x="424549" y="67458"/>
                  <a:pt x="424549" y="150820"/>
                </a:cubicBezTo>
                <a:cubicBezTo>
                  <a:pt x="424549" y="210052"/>
                  <a:pt x="390497" y="275590"/>
                  <a:pt x="341067" y="308771"/>
                </a:cubicBezTo>
                <a:cubicBezTo>
                  <a:pt x="383357" y="319465"/>
                  <a:pt x="421528" y="339483"/>
                  <a:pt x="453383" y="364163"/>
                </a:cubicBezTo>
                <a:cubicBezTo>
                  <a:pt x="438280" y="367454"/>
                  <a:pt x="427570" y="363889"/>
                  <a:pt x="427570" y="363889"/>
                </a:cubicBezTo>
                <a:lnTo>
                  <a:pt x="395989" y="351000"/>
                </a:lnTo>
                <a:lnTo>
                  <a:pt x="395989" y="471108"/>
                </a:lnTo>
                <a:cubicBezTo>
                  <a:pt x="395989" y="513338"/>
                  <a:pt x="422901" y="547341"/>
                  <a:pt x="449264" y="570376"/>
                </a:cubicBezTo>
                <a:cubicBezTo>
                  <a:pt x="399559" y="579973"/>
                  <a:pt x="336673" y="584635"/>
                  <a:pt x="273513" y="584635"/>
                </a:cubicBezTo>
                <a:lnTo>
                  <a:pt x="350129" y="508402"/>
                </a:lnTo>
                <a:lnTo>
                  <a:pt x="285595" y="352646"/>
                </a:lnTo>
                <a:lnTo>
                  <a:pt x="286419" y="352646"/>
                </a:lnTo>
                <a:lnTo>
                  <a:pt x="311409" y="323853"/>
                </a:lnTo>
                <a:cubicBezTo>
                  <a:pt x="299326" y="328240"/>
                  <a:pt x="286694" y="330708"/>
                  <a:pt x="273513" y="330708"/>
                </a:cubicBezTo>
                <a:cubicBezTo>
                  <a:pt x="260331" y="330708"/>
                  <a:pt x="247699" y="328240"/>
                  <a:pt x="235616" y="323853"/>
                </a:cubicBezTo>
                <a:lnTo>
                  <a:pt x="260880" y="352646"/>
                </a:lnTo>
                <a:lnTo>
                  <a:pt x="261430" y="352646"/>
                </a:lnTo>
                <a:lnTo>
                  <a:pt x="196896" y="508402"/>
                </a:lnTo>
                <a:lnTo>
                  <a:pt x="273513" y="584635"/>
                </a:lnTo>
                <a:cubicBezTo>
                  <a:pt x="136756" y="584635"/>
                  <a:pt x="0" y="562423"/>
                  <a:pt x="0" y="517451"/>
                </a:cubicBezTo>
                <a:cubicBezTo>
                  <a:pt x="0" y="441218"/>
                  <a:pt x="87601" y="338661"/>
                  <a:pt x="205958" y="308771"/>
                </a:cubicBezTo>
                <a:cubicBezTo>
                  <a:pt x="156528" y="275590"/>
                  <a:pt x="122476" y="210052"/>
                  <a:pt x="122476" y="150820"/>
                </a:cubicBezTo>
                <a:cubicBezTo>
                  <a:pt x="122476" y="67458"/>
                  <a:pt x="190031" y="0"/>
                  <a:pt x="273513" y="0"/>
                </a:cubicBezTo>
                <a:close/>
              </a:path>
            </a:pathLst>
          </a:custGeom>
          <a:solidFill>
            <a:schemeClr val="accent1"/>
          </a:solidFill>
          <a:ln>
            <a:noFill/>
          </a:ln>
        </p:spPr>
        <p:txBody>
          <a:bodyPr wrap="square" lIns="91440" tIns="45720" rIns="91440" bIns="45720">
            <a:normAutofit fontScale="7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31" name="íśḷíḑè">
            <a:extLst>
              <a:ext uri="{FF2B5EF4-FFF2-40B4-BE49-F238E27FC236}">
                <a16:creationId xmlns:a16="http://schemas.microsoft.com/office/drawing/2014/main" id="{DF33B153-E141-4170-B3DE-9488C30D7B21}"/>
              </a:ext>
            </a:extLst>
          </p:cNvPr>
          <p:cNvSpPr/>
          <p:nvPr/>
        </p:nvSpPr>
        <p:spPr bwMode="auto">
          <a:xfrm>
            <a:off x="6692363" y="1337195"/>
            <a:ext cx="259194" cy="252196"/>
          </a:xfrm>
          <a:custGeom>
            <a:avLst/>
            <a:gdLst>
              <a:gd name="connsiteX0" fmla="*/ 273512 w 601147"/>
              <a:gd name="connsiteY0" fmla="*/ 584635 h 584917"/>
              <a:gd name="connsiteX1" fmla="*/ 273513 w 601147"/>
              <a:gd name="connsiteY1" fmla="*/ 584635 h 584917"/>
              <a:gd name="connsiteX2" fmla="*/ 273583 w 601147"/>
              <a:gd name="connsiteY2" fmla="*/ 584635 h 584917"/>
              <a:gd name="connsiteX3" fmla="*/ 273583 w 601147"/>
              <a:gd name="connsiteY3" fmla="*/ 584917 h 584917"/>
              <a:gd name="connsiteX4" fmla="*/ 273512 w 601147"/>
              <a:gd name="connsiteY4" fmla="*/ 584917 h 584917"/>
              <a:gd name="connsiteX5" fmla="*/ 509977 w 601147"/>
              <a:gd name="connsiteY5" fmla="*/ 386927 h 584917"/>
              <a:gd name="connsiteX6" fmla="*/ 441599 w 601147"/>
              <a:gd name="connsiteY6" fmla="*/ 411333 h 584917"/>
              <a:gd name="connsiteX7" fmla="*/ 441599 w 601147"/>
              <a:gd name="connsiteY7" fmla="*/ 471114 h 584917"/>
              <a:gd name="connsiteX8" fmla="*/ 509977 w 601147"/>
              <a:gd name="connsiteY8" fmla="*/ 558592 h 584917"/>
              <a:gd name="connsiteX9" fmla="*/ 509977 w 601147"/>
              <a:gd name="connsiteY9" fmla="*/ 356214 h 584917"/>
              <a:gd name="connsiteX10" fmla="*/ 601147 w 601147"/>
              <a:gd name="connsiteY10" fmla="*/ 385008 h 584917"/>
              <a:gd name="connsiteX11" fmla="*/ 601147 w 601147"/>
              <a:gd name="connsiteY11" fmla="*/ 471114 h 584917"/>
              <a:gd name="connsiteX12" fmla="*/ 509977 w 601147"/>
              <a:gd name="connsiteY12" fmla="*/ 584917 h 584917"/>
              <a:gd name="connsiteX13" fmla="*/ 418806 w 601147"/>
              <a:gd name="connsiteY13" fmla="*/ 471114 h 584917"/>
              <a:gd name="connsiteX14" fmla="*/ 418806 w 601147"/>
              <a:gd name="connsiteY14" fmla="*/ 385008 h 584917"/>
              <a:gd name="connsiteX15" fmla="*/ 509977 w 601147"/>
              <a:gd name="connsiteY15" fmla="*/ 356214 h 584917"/>
              <a:gd name="connsiteX16" fmla="*/ 273513 w 601147"/>
              <a:gd name="connsiteY16" fmla="*/ 0 h 584917"/>
              <a:gd name="connsiteX17" fmla="*/ 424549 w 601147"/>
              <a:gd name="connsiteY17" fmla="*/ 150820 h 584917"/>
              <a:gd name="connsiteX18" fmla="*/ 341067 w 601147"/>
              <a:gd name="connsiteY18" fmla="*/ 308771 h 584917"/>
              <a:gd name="connsiteX19" fmla="*/ 453383 w 601147"/>
              <a:gd name="connsiteY19" fmla="*/ 364163 h 584917"/>
              <a:gd name="connsiteX20" fmla="*/ 427570 w 601147"/>
              <a:gd name="connsiteY20" fmla="*/ 363889 h 584917"/>
              <a:gd name="connsiteX21" fmla="*/ 395989 w 601147"/>
              <a:gd name="connsiteY21" fmla="*/ 351000 h 584917"/>
              <a:gd name="connsiteX22" fmla="*/ 395989 w 601147"/>
              <a:gd name="connsiteY22" fmla="*/ 471108 h 584917"/>
              <a:gd name="connsiteX23" fmla="*/ 449264 w 601147"/>
              <a:gd name="connsiteY23" fmla="*/ 570376 h 584917"/>
              <a:gd name="connsiteX24" fmla="*/ 273513 w 601147"/>
              <a:gd name="connsiteY24" fmla="*/ 584635 h 584917"/>
              <a:gd name="connsiteX25" fmla="*/ 350129 w 601147"/>
              <a:gd name="connsiteY25" fmla="*/ 508402 h 584917"/>
              <a:gd name="connsiteX26" fmla="*/ 285595 w 601147"/>
              <a:gd name="connsiteY26" fmla="*/ 352646 h 584917"/>
              <a:gd name="connsiteX27" fmla="*/ 286419 w 601147"/>
              <a:gd name="connsiteY27" fmla="*/ 352646 h 584917"/>
              <a:gd name="connsiteX28" fmla="*/ 311409 w 601147"/>
              <a:gd name="connsiteY28" fmla="*/ 323853 h 584917"/>
              <a:gd name="connsiteX29" fmla="*/ 273513 w 601147"/>
              <a:gd name="connsiteY29" fmla="*/ 330708 h 584917"/>
              <a:gd name="connsiteX30" fmla="*/ 235616 w 601147"/>
              <a:gd name="connsiteY30" fmla="*/ 323853 h 584917"/>
              <a:gd name="connsiteX31" fmla="*/ 260880 w 601147"/>
              <a:gd name="connsiteY31" fmla="*/ 352646 h 584917"/>
              <a:gd name="connsiteX32" fmla="*/ 261430 w 601147"/>
              <a:gd name="connsiteY32" fmla="*/ 352646 h 584917"/>
              <a:gd name="connsiteX33" fmla="*/ 196896 w 601147"/>
              <a:gd name="connsiteY33" fmla="*/ 508402 h 584917"/>
              <a:gd name="connsiteX34" fmla="*/ 273513 w 601147"/>
              <a:gd name="connsiteY34" fmla="*/ 584635 h 584917"/>
              <a:gd name="connsiteX35" fmla="*/ 0 w 601147"/>
              <a:gd name="connsiteY35" fmla="*/ 517451 h 584917"/>
              <a:gd name="connsiteX36" fmla="*/ 205958 w 601147"/>
              <a:gd name="connsiteY36" fmla="*/ 308771 h 584917"/>
              <a:gd name="connsiteX37" fmla="*/ 122476 w 601147"/>
              <a:gd name="connsiteY37" fmla="*/ 150820 h 584917"/>
              <a:gd name="connsiteX38" fmla="*/ 273513 w 601147"/>
              <a:gd name="connsiteY38" fmla="*/ 0 h 58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1147" h="584917">
                <a:moveTo>
                  <a:pt x="273512" y="584635"/>
                </a:moveTo>
                <a:lnTo>
                  <a:pt x="273513" y="584635"/>
                </a:lnTo>
                <a:lnTo>
                  <a:pt x="273583" y="584635"/>
                </a:lnTo>
                <a:lnTo>
                  <a:pt x="273583" y="584917"/>
                </a:lnTo>
                <a:lnTo>
                  <a:pt x="273512" y="584917"/>
                </a:lnTo>
                <a:close/>
                <a:moveTo>
                  <a:pt x="509977" y="386927"/>
                </a:moveTo>
                <a:cubicBezTo>
                  <a:pt x="484163" y="406671"/>
                  <a:pt x="459448" y="411333"/>
                  <a:pt x="441599" y="411333"/>
                </a:cubicBezTo>
                <a:lnTo>
                  <a:pt x="441599" y="471114"/>
                </a:lnTo>
                <a:cubicBezTo>
                  <a:pt x="441599" y="509505"/>
                  <a:pt x="484438" y="543235"/>
                  <a:pt x="509977" y="558592"/>
                </a:cubicBezTo>
                <a:close/>
                <a:moveTo>
                  <a:pt x="509977" y="356214"/>
                </a:moveTo>
                <a:cubicBezTo>
                  <a:pt x="555562" y="403929"/>
                  <a:pt x="601147" y="385008"/>
                  <a:pt x="601147" y="385008"/>
                </a:cubicBezTo>
                <a:lnTo>
                  <a:pt x="601147" y="471114"/>
                </a:lnTo>
                <a:cubicBezTo>
                  <a:pt x="601147" y="539396"/>
                  <a:pt x="509977" y="584917"/>
                  <a:pt x="509977" y="584917"/>
                </a:cubicBezTo>
                <a:cubicBezTo>
                  <a:pt x="509977" y="584917"/>
                  <a:pt x="418806" y="539396"/>
                  <a:pt x="418806" y="471114"/>
                </a:cubicBezTo>
                <a:lnTo>
                  <a:pt x="418806" y="385008"/>
                </a:lnTo>
                <a:cubicBezTo>
                  <a:pt x="418806" y="385008"/>
                  <a:pt x="464391" y="403929"/>
                  <a:pt x="509977" y="356214"/>
                </a:cubicBezTo>
                <a:close/>
                <a:moveTo>
                  <a:pt x="273513" y="0"/>
                </a:moveTo>
                <a:cubicBezTo>
                  <a:pt x="356994" y="0"/>
                  <a:pt x="424549" y="67458"/>
                  <a:pt x="424549" y="150820"/>
                </a:cubicBezTo>
                <a:cubicBezTo>
                  <a:pt x="424549" y="210052"/>
                  <a:pt x="390497" y="275590"/>
                  <a:pt x="341067" y="308771"/>
                </a:cubicBezTo>
                <a:cubicBezTo>
                  <a:pt x="383357" y="319465"/>
                  <a:pt x="421528" y="339483"/>
                  <a:pt x="453383" y="364163"/>
                </a:cubicBezTo>
                <a:cubicBezTo>
                  <a:pt x="438280" y="367454"/>
                  <a:pt x="427570" y="363889"/>
                  <a:pt x="427570" y="363889"/>
                </a:cubicBezTo>
                <a:lnTo>
                  <a:pt x="395989" y="351000"/>
                </a:lnTo>
                <a:lnTo>
                  <a:pt x="395989" y="471108"/>
                </a:lnTo>
                <a:cubicBezTo>
                  <a:pt x="395989" y="513338"/>
                  <a:pt x="422901" y="547341"/>
                  <a:pt x="449264" y="570376"/>
                </a:cubicBezTo>
                <a:cubicBezTo>
                  <a:pt x="399559" y="579973"/>
                  <a:pt x="336673" y="584635"/>
                  <a:pt x="273513" y="584635"/>
                </a:cubicBezTo>
                <a:lnTo>
                  <a:pt x="350129" y="508402"/>
                </a:lnTo>
                <a:lnTo>
                  <a:pt x="285595" y="352646"/>
                </a:lnTo>
                <a:lnTo>
                  <a:pt x="286419" y="352646"/>
                </a:lnTo>
                <a:lnTo>
                  <a:pt x="311409" y="323853"/>
                </a:lnTo>
                <a:cubicBezTo>
                  <a:pt x="299326" y="328240"/>
                  <a:pt x="286694" y="330708"/>
                  <a:pt x="273513" y="330708"/>
                </a:cubicBezTo>
                <a:cubicBezTo>
                  <a:pt x="260331" y="330708"/>
                  <a:pt x="247699" y="328240"/>
                  <a:pt x="235616" y="323853"/>
                </a:cubicBezTo>
                <a:lnTo>
                  <a:pt x="260880" y="352646"/>
                </a:lnTo>
                <a:lnTo>
                  <a:pt x="261430" y="352646"/>
                </a:lnTo>
                <a:lnTo>
                  <a:pt x="196896" y="508402"/>
                </a:lnTo>
                <a:lnTo>
                  <a:pt x="273513" y="584635"/>
                </a:lnTo>
                <a:cubicBezTo>
                  <a:pt x="136756" y="584635"/>
                  <a:pt x="0" y="562423"/>
                  <a:pt x="0" y="517451"/>
                </a:cubicBezTo>
                <a:cubicBezTo>
                  <a:pt x="0" y="441218"/>
                  <a:pt x="87601" y="338661"/>
                  <a:pt x="205958" y="308771"/>
                </a:cubicBezTo>
                <a:cubicBezTo>
                  <a:pt x="156528" y="275590"/>
                  <a:pt x="122476" y="210052"/>
                  <a:pt x="122476" y="150820"/>
                </a:cubicBezTo>
                <a:cubicBezTo>
                  <a:pt x="122476" y="67458"/>
                  <a:pt x="190031" y="0"/>
                  <a:pt x="273513" y="0"/>
                </a:cubicBezTo>
                <a:close/>
              </a:path>
            </a:pathLst>
          </a:custGeom>
          <a:solidFill>
            <a:schemeClr val="accent1"/>
          </a:solidFill>
          <a:ln>
            <a:noFill/>
          </a:ln>
        </p:spPr>
        <p:txBody>
          <a:bodyPr wrap="square" lIns="91440" tIns="45720" rIns="91440" bIns="45720">
            <a:normAutofit fontScale="7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a:endParaRPr>
          </a:p>
        </p:txBody>
      </p:sp>
      <p:pic>
        <p:nvPicPr>
          <p:cNvPr id="32" name="图片 31">
            <a:extLst>
              <a:ext uri="{FF2B5EF4-FFF2-40B4-BE49-F238E27FC236}">
                <a16:creationId xmlns:a16="http://schemas.microsoft.com/office/drawing/2014/main" id="{A94F722F-1A6F-41DE-9658-4AEB643076D2}"/>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47548" y="860299"/>
            <a:ext cx="2185200" cy="1310400"/>
          </a:xfrm>
          <a:prstGeom prst="ellipse">
            <a:avLst/>
          </a:prstGeom>
          <a:ln>
            <a:noFill/>
          </a:ln>
          <a:effectLst/>
        </p:spPr>
      </p:pic>
      <p:pic>
        <p:nvPicPr>
          <p:cNvPr id="33" name="图片 32" descr="图片包含 建筑物, 男士, 人员, 室内&#10;&#10;自动生成的说明">
            <a:extLst>
              <a:ext uri="{FF2B5EF4-FFF2-40B4-BE49-F238E27FC236}">
                <a16:creationId xmlns:a16="http://schemas.microsoft.com/office/drawing/2014/main" id="{235BCAE6-238E-44AC-A9DC-393DC5787D8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995611" y="860299"/>
            <a:ext cx="2185200" cy="1310400"/>
          </a:xfrm>
          <a:prstGeom prst="ellipse">
            <a:avLst/>
          </a:prstGeom>
          <a:ln>
            <a:noFill/>
          </a:ln>
          <a:effectLst/>
        </p:spPr>
      </p:pic>
      <p:pic>
        <p:nvPicPr>
          <p:cNvPr id="34" name="图片 33">
            <a:extLst>
              <a:ext uri="{FF2B5EF4-FFF2-40B4-BE49-F238E27FC236}">
                <a16:creationId xmlns:a16="http://schemas.microsoft.com/office/drawing/2014/main" id="{14DC1D11-DA69-4594-8558-5CD7C8D886D8}"/>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994137" y="2902777"/>
            <a:ext cx="2185200" cy="1310400"/>
          </a:xfrm>
          <a:prstGeom prst="ellipse">
            <a:avLst/>
          </a:prstGeom>
          <a:ln>
            <a:noFill/>
          </a:ln>
          <a:effectLst/>
        </p:spPr>
      </p:pic>
      <p:pic>
        <p:nvPicPr>
          <p:cNvPr id="35" name="图片 34">
            <a:extLst>
              <a:ext uri="{FF2B5EF4-FFF2-40B4-BE49-F238E27FC236}">
                <a16:creationId xmlns:a16="http://schemas.microsoft.com/office/drawing/2014/main" id="{45073E50-464E-4A50-B44C-38B983CF0BB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041468" y="2902777"/>
            <a:ext cx="2185200" cy="1310400"/>
          </a:xfrm>
          <a:prstGeom prst="ellipse">
            <a:avLst/>
          </a:prstGeom>
          <a:ln>
            <a:noFill/>
          </a:ln>
          <a:effectLst/>
        </p:spPr>
      </p:pic>
      <p:sp>
        <p:nvSpPr>
          <p:cNvPr id="36" name="文本框 35">
            <a:extLst>
              <a:ext uri="{FF2B5EF4-FFF2-40B4-BE49-F238E27FC236}">
                <a16:creationId xmlns:a16="http://schemas.microsoft.com/office/drawing/2014/main" id="{3FDD770E-A1B0-4B2F-ADE2-DB9A1EF76111}"/>
              </a:ext>
            </a:extLst>
          </p:cNvPr>
          <p:cNvSpPr txBox="1"/>
          <p:nvPr/>
        </p:nvSpPr>
        <p:spPr>
          <a:xfrm>
            <a:off x="1047548" y="2152260"/>
            <a:ext cx="2185200" cy="36933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BBD7">
                    <a:lumMod val="50000"/>
                  </a:srgbClr>
                </a:solidFill>
                <a:effectLst/>
                <a:uLnTx/>
                <a:uFillTx/>
                <a:latin typeface="Arial"/>
                <a:ea typeface="+mn-ea"/>
                <a:cs typeface="Arial"/>
              </a:rPr>
              <a:t>生产监控</a:t>
            </a:r>
          </a:p>
        </p:txBody>
      </p:sp>
      <p:sp>
        <p:nvSpPr>
          <p:cNvPr id="37" name="文本框 36">
            <a:extLst>
              <a:ext uri="{FF2B5EF4-FFF2-40B4-BE49-F238E27FC236}">
                <a16:creationId xmlns:a16="http://schemas.microsoft.com/office/drawing/2014/main" id="{E9A6DD0B-5013-4F64-B7E5-A6B10D307D8E}"/>
              </a:ext>
            </a:extLst>
          </p:cNvPr>
          <p:cNvSpPr txBox="1"/>
          <p:nvPr/>
        </p:nvSpPr>
        <p:spPr>
          <a:xfrm>
            <a:off x="1041468" y="4220009"/>
            <a:ext cx="2185200" cy="36933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BBD7">
                    <a:lumMod val="50000"/>
                  </a:srgbClr>
                </a:solidFill>
                <a:effectLst/>
                <a:uLnTx/>
                <a:uFillTx/>
                <a:latin typeface="Arial"/>
                <a:ea typeface="+mn-ea"/>
                <a:cs typeface="Arial"/>
              </a:rPr>
              <a:t>环境监测</a:t>
            </a:r>
          </a:p>
        </p:txBody>
      </p:sp>
      <p:sp>
        <p:nvSpPr>
          <p:cNvPr id="38" name="文本框 37">
            <a:extLst>
              <a:ext uri="{FF2B5EF4-FFF2-40B4-BE49-F238E27FC236}">
                <a16:creationId xmlns:a16="http://schemas.microsoft.com/office/drawing/2014/main" id="{8608B4FC-C3F6-4544-8487-B0384B358C4F}"/>
              </a:ext>
            </a:extLst>
          </p:cNvPr>
          <p:cNvSpPr txBox="1"/>
          <p:nvPr/>
        </p:nvSpPr>
        <p:spPr>
          <a:xfrm>
            <a:off x="8995611" y="2152260"/>
            <a:ext cx="2185200" cy="36933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BBD7">
                    <a:lumMod val="50000"/>
                  </a:srgbClr>
                </a:solidFill>
                <a:effectLst/>
                <a:uLnTx/>
                <a:uFillTx/>
                <a:latin typeface="Arial"/>
                <a:ea typeface="+mn-ea"/>
                <a:cs typeface="Arial"/>
              </a:rPr>
              <a:t>技术支持</a:t>
            </a:r>
          </a:p>
        </p:txBody>
      </p:sp>
      <p:sp>
        <p:nvSpPr>
          <p:cNvPr id="39" name="文本框 38">
            <a:extLst>
              <a:ext uri="{FF2B5EF4-FFF2-40B4-BE49-F238E27FC236}">
                <a16:creationId xmlns:a16="http://schemas.microsoft.com/office/drawing/2014/main" id="{B6B9DC1D-5498-4A3A-930C-7138FF3CCE2D}"/>
              </a:ext>
            </a:extLst>
          </p:cNvPr>
          <p:cNvSpPr txBox="1"/>
          <p:nvPr/>
        </p:nvSpPr>
        <p:spPr>
          <a:xfrm>
            <a:off x="8994137" y="4220009"/>
            <a:ext cx="2185200" cy="36933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BBD7">
                    <a:lumMod val="50000"/>
                  </a:srgbClr>
                </a:solidFill>
                <a:effectLst/>
                <a:uLnTx/>
                <a:uFillTx/>
                <a:latin typeface="Arial"/>
                <a:ea typeface="+mn-ea"/>
                <a:cs typeface="Arial"/>
              </a:rPr>
              <a:t>物流准备</a:t>
            </a:r>
          </a:p>
        </p:txBody>
      </p:sp>
      <p:sp>
        <p:nvSpPr>
          <p:cNvPr id="40" name="文本框 39">
            <a:extLst>
              <a:ext uri="{FF2B5EF4-FFF2-40B4-BE49-F238E27FC236}">
                <a16:creationId xmlns:a16="http://schemas.microsoft.com/office/drawing/2014/main" id="{311F09FA-1D17-496D-A8DE-69D212CFE9B4}"/>
              </a:ext>
            </a:extLst>
          </p:cNvPr>
          <p:cNvSpPr txBox="1"/>
          <p:nvPr/>
        </p:nvSpPr>
        <p:spPr>
          <a:xfrm>
            <a:off x="0" y="5718997"/>
            <a:ext cx="1789044"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bg1"/>
                </a:solidFill>
                <a:effectLst/>
                <a:uLnTx/>
                <a:uFillTx/>
                <a:latin typeface="Arial"/>
                <a:ea typeface="+mn-ea"/>
                <a:cs typeface="Arial"/>
              </a:rPr>
              <a:t>生产、装配现场</a:t>
            </a:r>
          </a:p>
        </p:txBody>
      </p:sp>
      <p:sp>
        <p:nvSpPr>
          <p:cNvPr id="41" name="矩形: 圆角 41">
            <a:extLst>
              <a:ext uri="{FF2B5EF4-FFF2-40B4-BE49-F238E27FC236}">
                <a16:creationId xmlns:a16="http://schemas.microsoft.com/office/drawing/2014/main" id="{66382245-7DC4-4D3A-862D-FE8746C47E45}"/>
              </a:ext>
            </a:extLst>
          </p:cNvPr>
          <p:cNvSpPr/>
          <p:nvPr/>
        </p:nvSpPr>
        <p:spPr>
          <a:xfrm>
            <a:off x="1903431" y="5091322"/>
            <a:ext cx="9844477" cy="1633610"/>
          </a:xfrm>
          <a:prstGeom prst="roundRect">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Arial"/>
            </a:endParaRPr>
          </a:p>
        </p:txBody>
      </p:sp>
      <p:pic>
        <p:nvPicPr>
          <p:cNvPr id="42" name="图片 41" descr="图片包含 玩具&#10;&#10;自动生成的说明">
            <a:extLst>
              <a:ext uri="{FF2B5EF4-FFF2-40B4-BE49-F238E27FC236}">
                <a16:creationId xmlns:a16="http://schemas.microsoft.com/office/drawing/2014/main" id="{B329EE97-AECB-4097-A824-12C434A64C66}"/>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2140149" y="5374622"/>
            <a:ext cx="1548615" cy="1094400"/>
          </a:xfrm>
          <a:prstGeom prst="rect">
            <a:avLst/>
          </a:prstGeom>
        </p:spPr>
      </p:pic>
      <p:sp>
        <p:nvSpPr>
          <p:cNvPr id="43" name="文本框 42">
            <a:extLst>
              <a:ext uri="{FF2B5EF4-FFF2-40B4-BE49-F238E27FC236}">
                <a16:creationId xmlns:a16="http://schemas.microsoft.com/office/drawing/2014/main" id="{5D3BCEA5-BDCC-4E58-BFE0-D54FBA2456E0}"/>
              </a:ext>
            </a:extLst>
          </p:cNvPr>
          <p:cNvSpPr txBox="1"/>
          <p:nvPr/>
        </p:nvSpPr>
        <p:spPr>
          <a:xfrm>
            <a:off x="2140148" y="6427054"/>
            <a:ext cx="15486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accent1"/>
                </a:solidFill>
                <a:uLnTx/>
                <a:uFillTx/>
                <a:latin typeface="Arial"/>
                <a:ea typeface="+mn-ea"/>
                <a:cs typeface="Arial"/>
              </a:rPr>
              <a:t>装配现场</a:t>
            </a:r>
          </a:p>
        </p:txBody>
      </p:sp>
      <p:sp>
        <p:nvSpPr>
          <p:cNvPr id="44" name="箭头: 上 45">
            <a:extLst>
              <a:ext uri="{FF2B5EF4-FFF2-40B4-BE49-F238E27FC236}">
                <a16:creationId xmlns:a16="http://schemas.microsoft.com/office/drawing/2014/main" id="{A9695EC4-59E4-4E9D-BE28-51C53A151F9E}"/>
              </a:ext>
            </a:extLst>
          </p:cNvPr>
          <p:cNvSpPr/>
          <p:nvPr/>
        </p:nvSpPr>
        <p:spPr>
          <a:xfrm>
            <a:off x="2731155" y="4662321"/>
            <a:ext cx="515392" cy="687407"/>
          </a:xfrm>
          <a:prstGeom prst="upArrow">
            <a:avLst/>
          </a:prstGeom>
          <a:solidFill>
            <a:srgbClr val="6987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Arial"/>
            </a:endParaRPr>
          </a:p>
        </p:txBody>
      </p:sp>
      <p:sp>
        <p:nvSpPr>
          <p:cNvPr id="45" name="矩形 44">
            <a:extLst>
              <a:ext uri="{FF2B5EF4-FFF2-40B4-BE49-F238E27FC236}">
                <a16:creationId xmlns:a16="http://schemas.microsoft.com/office/drawing/2014/main" id="{A959D7F0-6046-45CB-A672-48FA0329354D}"/>
              </a:ext>
            </a:extLst>
          </p:cNvPr>
          <p:cNvSpPr/>
          <p:nvPr/>
        </p:nvSpPr>
        <p:spPr>
          <a:xfrm>
            <a:off x="2140149" y="5374622"/>
            <a:ext cx="1548614"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Arial"/>
                <a:ea typeface="+mn-ea"/>
                <a:cs typeface="Arial"/>
              </a:rPr>
              <a:t>生产、物流信息</a:t>
            </a:r>
          </a:p>
        </p:txBody>
      </p:sp>
      <p:pic>
        <p:nvPicPr>
          <p:cNvPr id="46" name="图片 45" descr="图片包含 建筑物&#10;&#10;自动生成的说明">
            <a:extLst>
              <a:ext uri="{FF2B5EF4-FFF2-40B4-BE49-F238E27FC236}">
                <a16:creationId xmlns:a16="http://schemas.microsoft.com/office/drawing/2014/main" id="{42FF6F57-8180-43BE-97AA-D894B9C4D226}"/>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152506" y="5349731"/>
            <a:ext cx="1658645" cy="1094400"/>
          </a:xfrm>
          <a:prstGeom prst="rect">
            <a:avLst/>
          </a:prstGeom>
        </p:spPr>
      </p:pic>
      <p:pic>
        <p:nvPicPr>
          <p:cNvPr id="47" name="图片 46" descr="图片包含 室内, 墙壁&#10;&#10;自动生成的说明">
            <a:extLst>
              <a:ext uri="{FF2B5EF4-FFF2-40B4-BE49-F238E27FC236}">
                <a16:creationId xmlns:a16="http://schemas.microsoft.com/office/drawing/2014/main" id="{A7F531B7-A6D0-4DBE-B19E-9235F82FA7B8}"/>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5811151" y="5349731"/>
            <a:ext cx="1766898" cy="1094400"/>
          </a:xfrm>
          <a:prstGeom prst="rect">
            <a:avLst/>
          </a:prstGeom>
        </p:spPr>
      </p:pic>
      <p:pic>
        <p:nvPicPr>
          <p:cNvPr id="48" name="图片 47" descr="图片包含 围栏, 室内, 人员, 餐桌&#10;&#10;自动生成的说明">
            <a:extLst>
              <a:ext uri="{FF2B5EF4-FFF2-40B4-BE49-F238E27FC236}">
                <a16:creationId xmlns:a16="http://schemas.microsoft.com/office/drawing/2014/main" id="{910FAA85-6862-470D-8EB4-BC787A9A83A1}"/>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7578049" y="5349731"/>
            <a:ext cx="1724842" cy="1094400"/>
          </a:xfrm>
          <a:prstGeom prst="rect">
            <a:avLst/>
          </a:prstGeom>
        </p:spPr>
      </p:pic>
      <p:pic>
        <p:nvPicPr>
          <p:cNvPr id="49" name="图片 48" descr="图片包含 建筑物, 卡车, 室内&#10;&#10;自动生成的说明">
            <a:extLst>
              <a:ext uri="{FF2B5EF4-FFF2-40B4-BE49-F238E27FC236}">
                <a16:creationId xmlns:a16="http://schemas.microsoft.com/office/drawing/2014/main" id="{A84BD7B0-B4B8-430E-9C69-D105D5689895}"/>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9302891" y="5349731"/>
            <a:ext cx="2309447" cy="1094400"/>
          </a:xfrm>
          <a:prstGeom prst="rect">
            <a:avLst/>
          </a:prstGeom>
        </p:spPr>
      </p:pic>
      <p:sp>
        <p:nvSpPr>
          <p:cNvPr id="50" name="文本框 49">
            <a:extLst>
              <a:ext uri="{FF2B5EF4-FFF2-40B4-BE49-F238E27FC236}">
                <a16:creationId xmlns:a16="http://schemas.microsoft.com/office/drawing/2014/main" id="{40B1F2C7-32E3-4C06-ABB4-F462DE5B7392}"/>
              </a:ext>
            </a:extLst>
          </p:cNvPr>
          <p:cNvSpPr txBox="1"/>
          <p:nvPr/>
        </p:nvSpPr>
        <p:spPr>
          <a:xfrm>
            <a:off x="7100399" y="6427054"/>
            <a:ext cx="15486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accent1"/>
                </a:solidFill>
                <a:uLnTx/>
                <a:uFillTx/>
                <a:latin typeface="Arial"/>
                <a:ea typeface="+mn-ea"/>
                <a:cs typeface="Arial"/>
              </a:rPr>
              <a:t>全球供应商</a:t>
            </a:r>
          </a:p>
        </p:txBody>
      </p:sp>
      <p:sp>
        <p:nvSpPr>
          <p:cNvPr id="51" name="箭头: 上 52">
            <a:extLst>
              <a:ext uri="{FF2B5EF4-FFF2-40B4-BE49-F238E27FC236}">
                <a16:creationId xmlns:a16="http://schemas.microsoft.com/office/drawing/2014/main" id="{589E8072-07C3-413D-9AD3-3764D8AAA01B}"/>
              </a:ext>
            </a:extLst>
          </p:cNvPr>
          <p:cNvSpPr/>
          <p:nvPr/>
        </p:nvSpPr>
        <p:spPr>
          <a:xfrm rot="10800000">
            <a:off x="5103885" y="4836862"/>
            <a:ext cx="515392" cy="485360"/>
          </a:xfrm>
          <a:prstGeom prst="upArrow">
            <a:avLst/>
          </a:prstGeom>
          <a:solidFill>
            <a:srgbClr val="6987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Arial"/>
            </a:endParaRPr>
          </a:p>
        </p:txBody>
      </p:sp>
      <p:sp>
        <p:nvSpPr>
          <p:cNvPr id="52" name="箭头: 上 53">
            <a:extLst>
              <a:ext uri="{FF2B5EF4-FFF2-40B4-BE49-F238E27FC236}">
                <a16:creationId xmlns:a16="http://schemas.microsoft.com/office/drawing/2014/main" id="{203D5C8F-C321-412E-8484-C3324B1A0F44}"/>
              </a:ext>
            </a:extLst>
          </p:cNvPr>
          <p:cNvSpPr/>
          <p:nvPr/>
        </p:nvSpPr>
        <p:spPr>
          <a:xfrm rot="10800000">
            <a:off x="6420651" y="4836862"/>
            <a:ext cx="515392" cy="485360"/>
          </a:xfrm>
          <a:prstGeom prst="upArrow">
            <a:avLst/>
          </a:prstGeom>
          <a:solidFill>
            <a:srgbClr val="6987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Arial"/>
            </a:endParaRPr>
          </a:p>
        </p:txBody>
      </p:sp>
      <p:sp>
        <p:nvSpPr>
          <p:cNvPr id="53" name="箭头: 上 54">
            <a:extLst>
              <a:ext uri="{FF2B5EF4-FFF2-40B4-BE49-F238E27FC236}">
                <a16:creationId xmlns:a16="http://schemas.microsoft.com/office/drawing/2014/main" id="{6B51E9E9-77E4-460C-BC64-DF73468393B8}"/>
              </a:ext>
            </a:extLst>
          </p:cNvPr>
          <p:cNvSpPr/>
          <p:nvPr/>
        </p:nvSpPr>
        <p:spPr>
          <a:xfrm rot="10800000">
            <a:off x="10618970" y="4836862"/>
            <a:ext cx="515392" cy="485360"/>
          </a:xfrm>
          <a:prstGeom prst="upArrow">
            <a:avLst/>
          </a:prstGeom>
          <a:solidFill>
            <a:srgbClr val="6987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Arial"/>
            </a:endParaRPr>
          </a:p>
        </p:txBody>
      </p:sp>
      <p:sp>
        <p:nvSpPr>
          <p:cNvPr id="54" name="箭头: 上 55">
            <a:extLst>
              <a:ext uri="{FF2B5EF4-FFF2-40B4-BE49-F238E27FC236}">
                <a16:creationId xmlns:a16="http://schemas.microsoft.com/office/drawing/2014/main" id="{6708CEDA-D229-445A-BC16-7EC10191E64F}"/>
              </a:ext>
            </a:extLst>
          </p:cNvPr>
          <p:cNvSpPr/>
          <p:nvPr/>
        </p:nvSpPr>
        <p:spPr>
          <a:xfrm rot="10800000">
            <a:off x="7778601" y="4836862"/>
            <a:ext cx="515392" cy="485360"/>
          </a:xfrm>
          <a:prstGeom prst="upArrow">
            <a:avLst/>
          </a:prstGeom>
          <a:solidFill>
            <a:srgbClr val="6987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Arial"/>
            </a:endParaRPr>
          </a:p>
        </p:txBody>
      </p:sp>
      <p:sp>
        <p:nvSpPr>
          <p:cNvPr id="55" name="箭头: 上 56">
            <a:extLst>
              <a:ext uri="{FF2B5EF4-FFF2-40B4-BE49-F238E27FC236}">
                <a16:creationId xmlns:a16="http://schemas.microsoft.com/office/drawing/2014/main" id="{DA7162BF-2564-4B6F-80A7-E359076A051D}"/>
              </a:ext>
            </a:extLst>
          </p:cNvPr>
          <p:cNvSpPr/>
          <p:nvPr/>
        </p:nvSpPr>
        <p:spPr>
          <a:xfrm rot="10800000">
            <a:off x="9225874" y="4836862"/>
            <a:ext cx="515392" cy="485360"/>
          </a:xfrm>
          <a:prstGeom prst="upArrow">
            <a:avLst/>
          </a:prstGeom>
          <a:solidFill>
            <a:srgbClr val="6987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Arial"/>
            </a:endParaRPr>
          </a:p>
        </p:txBody>
      </p:sp>
      <p:sp>
        <p:nvSpPr>
          <p:cNvPr id="56" name="矩形 55">
            <a:extLst>
              <a:ext uri="{FF2B5EF4-FFF2-40B4-BE49-F238E27FC236}">
                <a16:creationId xmlns:a16="http://schemas.microsoft.com/office/drawing/2014/main" id="{EA4AC6ED-E7BE-48D6-8908-1896B658BF4A}"/>
              </a:ext>
            </a:extLst>
          </p:cNvPr>
          <p:cNvSpPr/>
          <p:nvPr/>
        </p:nvSpPr>
        <p:spPr>
          <a:xfrm>
            <a:off x="4961471" y="4612998"/>
            <a:ext cx="800219"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Arial"/>
                <a:ea typeface="+mn-ea"/>
                <a:cs typeface="Arial"/>
              </a:rPr>
              <a:t>技术支持</a:t>
            </a:r>
          </a:p>
        </p:txBody>
      </p:sp>
      <p:sp>
        <p:nvSpPr>
          <p:cNvPr id="57" name="矩形 56">
            <a:extLst>
              <a:ext uri="{FF2B5EF4-FFF2-40B4-BE49-F238E27FC236}">
                <a16:creationId xmlns:a16="http://schemas.microsoft.com/office/drawing/2014/main" id="{BFE2F1B7-03D5-4BBB-BDAD-BE4331697BF1}"/>
              </a:ext>
            </a:extLst>
          </p:cNvPr>
          <p:cNvSpPr/>
          <p:nvPr/>
        </p:nvSpPr>
        <p:spPr>
          <a:xfrm>
            <a:off x="6278237" y="4612998"/>
            <a:ext cx="800219"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Arial"/>
                <a:ea typeface="+mn-ea"/>
                <a:cs typeface="Arial"/>
              </a:rPr>
              <a:t>质量管理</a:t>
            </a:r>
          </a:p>
        </p:txBody>
      </p:sp>
      <p:sp>
        <p:nvSpPr>
          <p:cNvPr id="58" name="矩形 57">
            <a:extLst>
              <a:ext uri="{FF2B5EF4-FFF2-40B4-BE49-F238E27FC236}">
                <a16:creationId xmlns:a16="http://schemas.microsoft.com/office/drawing/2014/main" id="{72CCE76C-0291-4F41-B2F0-CA78C6785AB4}"/>
              </a:ext>
            </a:extLst>
          </p:cNvPr>
          <p:cNvSpPr/>
          <p:nvPr/>
        </p:nvSpPr>
        <p:spPr>
          <a:xfrm>
            <a:off x="7636187" y="4612998"/>
            <a:ext cx="800219"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Arial"/>
                <a:ea typeface="+mn-ea"/>
                <a:cs typeface="Arial"/>
              </a:rPr>
              <a:t>物流支持</a:t>
            </a:r>
          </a:p>
        </p:txBody>
      </p:sp>
      <p:sp>
        <p:nvSpPr>
          <p:cNvPr id="59" name="矩形 58">
            <a:extLst>
              <a:ext uri="{FF2B5EF4-FFF2-40B4-BE49-F238E27FC236}">
                <a16:creationId xmlns:a16="http://schemas.microsoft.com/office/drawing/2014/main" id="{5558A372-0F23-4C8D-B887-A320B5C3C429}"/>
              </a:ext>
            </a:extLst>
          </p:cNvPr>
          <p:cNvSpPr/>
          <p:nvPr/>
        </p:nvSpPr>
        <p:spPr>
          <a:xfrm>
            <a:off x="9083461" y="4612998"/>
            <a:ext cx="800219"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Arial"/>
                <a:ea typeface="+mn-ea"/>
                <a:cs typeface="Arial"/>
              </a:rPr>
              <a:t>采购支持</a:t>
            </a:r>
          </a:p>
        </p:txBody>
      </p:sp>
      <p:sp>
        <p:nvSpPr>
          <p:cNvPr id="60" name="矩形 59">
            <a:extLst>
              <a:ext uri="{FF2B5EF4-FFF2-40B4-BE49-F238E27FC236}">
                <a16:creationId xmlns:a16="http://schemas.microsoft.com/office/drawing/2014/main" id="{A71BDC20-A7EC-4D06-9E55-9C461D0F6139}"/>
              </a:ext>
            </a:extLst>
          </p:cNvPr>
          <p:cNvSpPr/>
          <p:nvPr/>
        </p:nvSpPr>
        <p:spPr>
          <a:xfrm>
            <a:off x="10322668" y="4612998"/>
            <a:ext cx="1107996"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Arial"/>
                <a:ea typeface="+mn-ea"/>
                <a:cs typeface="Arial"/>
              </a:rPr>
              <a:t>环境信息支持</a:t>
            </a:r>
          </a:p>
        </p:txBody>
      </p:sp>
      <p:pic>
        <p:nvPicPr>
          <p:cNvPr id="61" name="图片 60">
            <a:extLst>
              <a:ext uri="{FF2B5EF4-FFF2-40B4-BE49-F238E27FC236}">
                <a16:creationId xmlns:a16="http://schemas.microsoft.com/office/drawing/2014/main" id="{911F00E9-5086-4524-BE2A-97360047E337}"/>
              </a:ext>
            </a:extLst>
          </p:cNvPr>
          <p:cNvPicPr>
            <a:picLocks noChangeAspect="1"/>
          </p:cNvPicPr>
          <p:nvPr/>
        </p:nvPicPr>
        <p:blipFill>
          <a:blip r:embed="rId12"/>
          <a:stretch>
            <a:fillRect/>
          </a:stretch>
        </p:blipFill>
        <p:spPr>
          <a:xfrm>
            <a:off x="4925810" y="2153662"/>
            <a:ext cx="2285285" cy="1192751"/>
          </a:xfrm>
          <a:prstGeom prst="ellipse">
            <a:avLst/>
          </a:prstGeom>
          <a:ln w="19050">
            <a:solidFill>
              <a:schemeClr val="accent1"/>
            </a:solidFill>
          </a:ln>
          <a:effectLst/>
        </p:spPr>
      </p:pic>
      <p:pic>
        <p:nvPicPr>
          <p:cNvPr id="62" name="图片 61">
            <a:extLst>
              <a:ext uri="{FF2B5EF4-FFF2-40B4-BE49-F238E27FC236}">
                <a16:creationId xmlns:a16="http://schemas.microsoft.com/office/drawing/2014/main" id="{6D3C4CBB-11A7-4A9C-BA8E-D52A4F0242B7}"/>
              </a:ext>
            </a:extLst>
          </p:cNvPr>
          <p:cNvPicPr>
            <a:picLocks noChangeAspect="1"/>
          </p:cNvPicPr>
          <p:nvPr/>
        </p:nvPicPr>
        <p:blipFill>
          <a:blip r:embed="rId13"/>
          <a:stretch>
            <a:fillRect/>
          </a:stretch>
        </p:blipFill>
        <p:spPr>
          <a:xfrm>
            <a:off x="5648817" y="2259483"/>
            <a:ext cx="832898" cy="193948"/>
          </a:xfrm>
          <a:prstGeom prst="rect">
            <a:avLst/>
          </a:prstGeom>
        </p:spPr>
      </p:pic>
      <p:sp>
        <p:nvSpPr>
          <p:cNvPr id="63" name="文本框 62">
            <a:extLst>
              <a:ext uri="{FF2B5EF4-FFF2-40B4-BE49-F238E27FC236}">
                <a16:creationId xmlns:a16="http://schemas.microsoft.com/office/drawing/2014/main" id="{B5B986CF-4245-4A35-9174-C39B8C7E76C3}"/>
              </a:ext>
            </a:extLst>
          </p:cNvPr>
          <p:cNvSpPr txBox="1"/>
          <p:nvPr/>
        </p:nvSpPr>
        <p:spPr>
          <a:xfrm>
            <a:off x="5615363" y="1135188"/>
            <a:ext cx="898644" cy="369332"/>
          </a:xfrm>
          <a:prstGeom prst="rect">
            <a:avLst/>
          </a:prstGeom>
          <a:noFill/>
        </p:spPr>
        <p:txBody>
          <a:bodyPr wrap="none" rtlCol="0">
            <a:spAutoFit/>
          </a:bodyPr>
          <a:lstStyle/>
          <a:p>
            <a:r>
              <a:rPr lang="en-US" altLang="zh-CN" dirty="0"/>
              <a:t>Webex</a:t>
            </a:r>
            <a:endParaRPr lang="zh-CN" altLang="en-US" dirty="0"/>
          </a:p>
        </p:txBody>
      </p:sp>
    </p:spTree>
    <p:extLst>
      <p:ext uri="{BB962C8B-B14F-4D97-AF65-F5344CB8AC3E}">
        <p14:creationId xmlns:p14="http://schemas.microsoft.com/office/powerpoint/2010/main" val="1503138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DFBF9-8C77-462F-9A07-0AEB9D9A308B}"/>
              </a:ext>
            </a:extLst>
          </p:cNvPr>
          <p:cNvSpPr>
            <a:spLocks noGrp="1"/>
          </p:cNvSpPr>
          <p:nvPr>
            <p:ph type="title"/>
          </p:nvPr>
        </p:nvSpPr>
        <p:spPr/>
        <p:txBody>
          <a:bodyPr/>
          <a:lstStyle/>
          <a:p>
            <a:r>
              <a:rPr lang="zh-CN" altLang="en-US" dirty="0"/>
              <a:t>移动时代音视频与数据的大协同</a:t>
            </a:r>
            <a:r>
              <a:rPr lang="en-US" altLang="zh-CN" dirty="0"/>
              <a:t>——Zoom</a:t>
            </a:r>
            <a:endParaRPr lang="zh-CN" altLang="en-US" dirty="0"/>
          </a:p>
        </p:txBody>
      </p:sp>
      <p:pic>
        <p:nvPicPr>
          <p:cNvPr id="3" name="图片 2">
            <a:extLst>
              <a:ext uri="{FF2B5EF4-FFF2-40B4-BE49-F238E27FC236}">
                <a16:creationId xmlns:a16="http://schemas.microsoft.com/office/drawing/2014/main" id="{D1156E5C-565D-4114-84D5-8B7848A13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61" y="958540"/>
            <a:ext cx="4060964" cy="5175002"/>
          </a:xfrm>
          <a:prstGeom prst="rect">
            <a:avLst/>
          </a:prstGeom>
        </p:spPr>
      </p:pic>
      <p:sp>
        <p:nvSpPr>
          <p:cNvPr id="5" name="矩形 4">
            <a:extLst>
              <a:ext uri="{FF2B5EF4-FFF2-40B4-BE49-F238E27FC236}">
                <a16:creationId xmlns:a16="http://schemas.microsoft.com/office/drawing/2014/main" id="{8FEE61C9-2400-4332-B61B-02EEE69ECD5A}"/>
              </a:ext>
            </a:extLst>
          </p:cNvPr>
          <p:cNvSpPr/>
          <p:nvPr/>
        </p:nvSpPr>
        <p:spPr>
          <a:xfrm>
            <a:off x="672544" y="3657775"/>
            <a:ext cx="6622550" cy="2475768"/>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Arial"/>
            </a:endParaRPr>
          </a:p>
        </p:txBody>
      </p:sp>
      <p:sp>
        <p:nvSpPr>
          <p:cNvPr id="8" name="矩形 7">
            <a:extLst>
              <a:ext uri="{FF2B5EF4-FFF2-40B4-BE49-F238E27FC236}">
                <a16:creationId xmlns:a16="http://schemas.microsoft.com/office/drawing/2014/main" id="{2B500984-4E69-4A86-9734-5DCEE781C46B}"/>
              </a:ext>
            </a:extLst>
          </p:cNvPr>
          <p:cNvSpPr/>
          <p:nvPr/>
        </p:nvSpPr>
        <p:spPr>
          <a:xfrm>
            <a:off x="672544" y="3763233"/>
            <a:ext cx="6722520" cy="2305568"/>
          </a:xfrm>
          <a:prstGeom prst="rect">
            <a:avLst/>
          </a:prstGeom>
        </p:spPr>
        <p:txBody>
          <a:bodyPr wrap="square">
            <a:spAutoFit/>
          </a:bodyPr>
          <a:lstStyle/>
          <a:p>
            <a:pPr marL="285750" lvl="0" indent="-285750">
              <a:lnSpc>
                <a:spcPct val="150000"/>
              </a:lnSpc>
              <a:buFont typeface="Wingdings" panose="05000000000000000000" pitchFamily="2" charset="2"/>
              <a:buChar char="n"/>
              <a:defRPr/>
            </a:pPr>
            <a:r>
              <a:rPr lang="en-US" altLang="zh-CN" sz="1600" dirty="0">
                <a:solidFill>
                  <a:srgbClr val="333333"/>
                </a:solidFill>
                <a:latin typeface="微软雅黑" panose="020B0503020204020204" pitchFamily="34" charset="-122"/>
                <a:ea typeface="微软雅黑" panose="020B0503020204020204" pitchFamily="34" charset="-122"/>
              </a:rPr>
              <a:t>Zoom</a:t>
            </a:r>
            <a:r>
              <a:rPr lang="zh-CN" altLang="en-US" sz="1600" dirty="0">
                <a:solidFill>
                  <a:srgbClr val="333333"/>
                </a:solidFill>
                <a:latin typeface="微软雅黑" panose="020B0503020204020204" pitchFamily="34" charset="-122"/>
                <a:ea typeface="微软雅黑" panose="020B0503020204020204" pitchFamily="34" charset="-122"/>
              </a:rPr>
              <a:t>创始人为华裔工程师</a:t>
            </a:r>
            <a:r>
              <a:rPr lang="en-US" altLang="zh-CN" sz="1600" dirty="0">
                <a:solidFill>
                  <a:srgbClr val="333333"/>
                </a:solidFill>
                <a:latin typeface="微软雅黑" panose="020B0503020204020204" pitchFamily="34" charset="-122"/>
                <a:ea typeface="微软雅黑" panose="020B0503020204020204" pitchFamily="34" charset="-122"/>
              </a:rPr>
              <a:t>Eric Yuan</a:t>
            </a:r>
            <a:r>
              <a:rPr lang="zh-CN" altLang="en-US" sz="1600" dirty="0">
                <a:solidFill>
                  <a:srgbClr val="333333"/>
                </a:solidFill>
                <a:latin typeface="微软雅黑" panose="020B0503020204020204" pitchFamily="34" charset="-122"/>
                <a:ea typeface="微软雅黑" panose="020B0503020204020204" pitchFamily="34" charset="-122"/>
              </a:rPr>
              <a:t>（袁征）。在此之前</a:t>
            </a:r>
            <a:r>
              <a:rPr lang="en-US" altLang="zh-CN" sz="1600" b="1" dirty="0">
                <a:solidFill>
                  <a:srgbClr val="333333"/>
                </a:solidFill>
                <a:latin typeface="微软雅黑" panose="020B0503020204020204" pitchFamily="34" charset="-122"/>
                <a:ea typeface="微软雅黑" panose="020B0503020204020204" pitchFamily="34" charset="-122"/>
              </a:rPr>
              <a:t>Eric Yuan</a:t>
            </a:r>
            <a:r>
              <a:rPr lang="zh-CN" altLang="en-US" sz="1600" b="1" dirty="0">
                <a:solidFill>
                  <a:srgbClr val="333333"/>
                </a:solidFill>
                <a:latin typeface="微软雅黑" panose="020B0503020204020204" pitchFamily="34" charset="-122"/>
                <a:ea typeface="微软雅黑" panose="020B0503020204020204" pitchFamily="34" charset="-122"/>
              </a:rPr>
              <a:t>（袁征）是</a:t>
            </a:r>
            <a:r>
              <a:rPr lang="en-US" altLang="zh-CN" sz="1600" b="1" dirty="0">
                <a:solidFill>
                  <a:srgbClr val="333333"/>
                </a:solidFill>
                <a:latin typeface="微软雅黑" panose="020B0503020204020204" pitchFamily="34" charset="-122"/>
                <a:ea typeface="微软雅黑" panose="020B0503020204020204" pitchFamily="34" charset="-122"/>
              </a:rPr>
              <a:t>WebEx</a:t>
            </a:r>
            <a:r>
              <a:rPr lang="zh-CN" altLang="en-US" sz="1600" b="1" dirty="0">
                <a:solidFill>
                  <a:srgbClr val="333333"/>
                </a:solidFill>
                <a:latin typeface="微软雅黑" panose="020B0503020204020204" pitchFamily="34" charset="-122"/>
                <a:ea typeface="微软雅黑" panose="020B0503020204020204" pitchFamily="34" charset="-122"/>
              </a:rPr>
              <a:t>首席工程师之一</a:t>
            </a:r>
            <a:r>
              <a:rPr lang="zh-CN" altLang="en-US" sz="1600" dirty="0">
                <a:solidFill>
                  <a:srgbClr val="333333"/>
                </a:solidFill>
                <a:latin typeface="微软雅黑" panose="020B0503020204020204" pitchFamily="34" charset="-122"/>
                <a:ea typeface="微软雅黑" panose="020B0503020204020204" pitchFamily="34" charset="-122"/>
              </a:rPr>
              <a:t>。</a:t>
            </a:r>
            <a:endParaRPr lang="en-US" altLang="zh-CN" sz="1600" dirty="0">
              <a:solidFill>
                <a:srgbClr val="333333"/>
              </a:solidFill>
              <a:latin typeface="微软雅黑" panose="020B0503020204020204" pitchFamily="34" charset="-122"/>
              <a:ea typeface="微软雅黑" panose="020B0503020204020204" pitchFamily="34" charset="-122"/>
            </a:endParaRPr>
          </a:p>
          <a:p>
            <a:pPr marL="285750" lvl="0" indent="-285750">
              <a:lnSpc>
                <a:spcPct val="150000"/>
              </a:lnSpc>
              <a:buFont typeface="Wingdings" panose="05000000000000000000" pitchFamily="2" charset="2"/>
              <a:buChar char="n"/>
              <a:defRPr/>
            </a:pPr>
            <a:r>
              <a:rPr kumimoji="0" lang="zh-CN" altLang="en-US"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基于在</a:t>
            </a:r>
            <a:r>
              <a:rPr kumimoji="0" lang="en-US" altLang="zh-CN"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WebEx</a:t>
            </a:r>
            <a:r>
              <a:rPr kumimoji="0" lang="zh-CN" altLang="en-US"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的经验积累，袁征将</a:t>
            </a:r>
            <a:r>
              <a:rPr kumimoji="0" lang="en-US" altLang="zh-CN"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WebEx</a:t>
            </a:r>
            <a:r>
              <a:rPr kumimoji="0" lang="zh-CN" altLang="en-US"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音视频与图纸的大协同业务延伸，迸发出音视频与数据的大协同灵感，成为移动时代成为行业黑马。截止至</a:t>
            </a:r>
            <a:r>
              <a:rPr kumimoji="0" lang="en-US" altLang="zh-CN"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2020</a:t>
            </a:r>
            <a:r>
              <a:rPr kumimoji="0" lang="zh-CN" altLang="en-US"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年</a:t>
            </a:r>
            <a:r>
              <a:rPr kumimoji="0" lang="en-US" altLang="zh-CN"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9</a:t>
            </a:r>
            <a:r>
              <a:rPr kumimoji="0" lang="zh-CN" altLang="en-US"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月</a:t>
            </a:r>
            <a:r>
              <a:rPr kumimoji="0" lang="en-US" altLang="zh-CN"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25</a:t>
            </a:r>
            <a:r>
              <a:rPr kumimoji="0" lang="zh-CN" altLang="en-US"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日美股收盘，硅谷“当红炸子鸡”、黑马科技公司</a:t>
            </a:r>
            <a:r>
              <a:rPr kumimoji="0" lang="en-US" altLang="zh-CN"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Zoom</a:t>
            </a:r>
            <a:r>
              <a:rPr kumimoji="0" lang="zh-CN" altLang="en-US"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的股价收于</a:t>
            </a:r>
            <a:r>
              <a:rPr kumimoji="0" lang="en-US" altLang="zh-CN"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496.5</a:t>
            </a:r>
            <a:r>
              <a:rPr kumimoji="0" lang="zh-CN" altLang="en-US" sz="16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Arial"/>
              </a:rPr>
              <a:t>美元，</a:t>
            </a:r>
            <a:r>
              <a:rPr kumimoji="0" lang="zh-CN" altLang="en-US"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总市值高达</a:t>
            </a:r>
            <a:r>
              <a:rPr kumimoji="0" lang="en-US" altLang="zh-CN"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1500</a:t>
            </a:r>
            <a:r>
              <a:rPr kumimoji="0" lang="zh-CN" altLang="en-US"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亿美元。</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endParaRPr>
          </a:p>
        </p:txBody>
      </p:sp>
      <p:pic>
        <p:nvPicPr>
          <p:cNvPr id="14" name="图片 13">
            <a:extLst>
              <a:ext uri="{FF2B5EF4-FFF2-40B4-BE49-F238E27FC236}">
                <a16:creationId xmlns:a16="http://schemas.microsoft.com/office/drawing/2014/main" id="{3039A746-55DD-4D12-B7E9-BE5A9E6151B9}"/>
              </a:ext>
            </a:extLst>
          </p:cNvPr>
          <p:cNvPicPr>
            <a:picLocks noChangeAspect="1"/>
          </p:cNvPicPr>
          <p:nvPr/>
        </p:nvPicPr>
        <p:blipFill>
          <a:blip r:embed="rId4"/>
          <a:stretch>
            <a:fillRect/>
          </a:stretch>
        </p:blipFill>
        <p:spPr>
          <a:xfrm>
            <a:off x="700258" y="1006378"/>
            <a:ext cx="3996239" cy="2539663"/>
          </a:xfrm>
          <a:prstGeom prst="rect">
            <a:avLst/>
          </a:prstGeom>
        </p:spPr>
      </p:pic>
      <p:sp>
        <p:nvSpPr>
          <p:cNvPr id="16" name="矩形 15">
            <a:extLst>
              <a:ext uri="{FF2B5EF4-FFF2-40B4-BE49-F238E27FC236}">
                <a16:creationId xmlns:a16="http://schemas.microsoft.com/office/drawing/2014/main" id="{9B12888B-5CA4-4966-B86E-30EF418A6700}"/>
              </a:ext>
            </a:extLst>
          </p:cNvPr>
          <p:cNvSpPr/>
          <p:nvPr/>
        </p:nvSpPr>
        <p:spPr>
          <a:xfrm>
            <a:off x="4376515" y="1629878"/>
            <a:ext cx="2759936" cy="64633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altLang="zh-CN" b="1" dirty="0">
                <a:solidFill>
                  <a:schemeClr val="bg1"/>
                </a:solidFill>
                <a:effectLst>
                  <a:outerShdw blurRad="38100" dist="38100" dir="2700000" algn="tl">
                    <a:srgbClr val="000000">
                      <a:alpha val="43137"/>
                    </a:srgbClr>
                  </a:outerShdw>
                </a:effectLst>
              </a:rPr>
              <a:t>Eric Yuan </a:t>
            </a:r>
            <a:r>
              <a:rPr lang="zh-CN" altLang="en-US" b="1" dirty="0">
                <a:solidFill>
                  <a:schemeClr val="bg1"/>
                </a:solidFill>
                <a:effectLst>
                  <a:outerShdw blurRad="38100" dist="38100" dir="2700000" algn="tl">
                    <a:srgbClr val="000000">
                      <a:alpha val="43137"/>
                    </a:srgbClr>
                  </a:outerShdw>
                </a:effectLst>
              </a:rPr>
              <a:t>袁征</a:t>
            </a:r>
          </a:p>
          <a:p>
            <a:pPr algn="ctr"/>
            <a:r>
              <a:rPr lang="en-US" altLang="zh-CN" b="1" dirty="0">
                <a:solidFill>
                  <a:schemeClr val="bg1"/>
                </a:solidFill>
                <a:effectLst>
                  <a:outerShdw blurRad="38100" dist="38100" dir="2700000" algn="tl">
                    <a:srgbClr val="000000">
                      <a:alpha val="43137"/>
                    </a:srgbClr>
                  </a:outerShdw>
                </a:effectLst>
              </a:rPr>
              <a:t>Zoom</a:t>
            </a:r>
            <a:r>
              <a:rPr lang="zh-CN" altLang="en-US" b="1" dirty="0">
                <a:solidFill>
                  <a:schemeClr val="bg1"/>
                </a:solidFill>
                <a:effectLst>
                  <a:outerShdw blurRad="38100" dist="38100" dir="2700000" algn="tl">
                    <a:srgbClr val="000000">
                      <a:alpha val="43137"/>
                    </a:srgbClr>
                  </a:outerShdw>
                </a:effectLst>
              </a:rPr>
              <a:t>公司创始人</a:t>
            </a:r>
          </a:p>
        </p:txBody>
      </p:sp>
    </p:spTree>
    <p:extLst>
      <p:ext uri="{BB962C8B-B14F-4D97-AF65-F5344CB8AC3E}">
        <p14:creationId xmlns:p14="http://schemas.microsoft.com/office/powerpoint/2010/main" val="2694813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171450" y="172085"/>
            <a:ext cx="10366375" cy="483870"/>
          </a:xfrm>
          <a:prstGeom prst="rect">
            <a:avLst/>
          </a:prstGeom>
        </p:spPr>
        <p:txBody>
          <a:bodyPr/>
          <a:lstStyle>
            <a:lvl1pPr algn="l" rtl="0" eaLnBrk="0" fontAlgn="base" hangingPunct="0">
              <a:spcBef>
                <a:spcPct val="0"/>
              </a:spcBef>
              <a:spcAft>
                <a:spcPct val="0"/>
              </a:spcAft>
              <a:defRPr sz="2400" b="1">
                <a:solidFill>
                  <a:srgbClr val="2A62AE"/>
                </a:solidFill>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2400" b="1">
                <a:solidFill>
                  <a:schemeClr val="tx1"/>
                </a:solidFill>
                <a:latin typeface="Garamond" panose="02020502050306020203" pitchFamily="18" charset="0"/>
                <a:cs typeface="Arial" panose="020B0604020202020204" pitchFamily="34" charset="0"/>
              </a:defRPr>
            </a:lvl2pPr>
            <a:lvl3pPr algn="l" rtl="0" eaLnBrk="0" fontAlgn="base" hangingPunct="0">
              <a:spcBef>
                <a:spcPct val="0"/>
              </a:spcBef>
              <a:spcAft>
                <a:spcPct val="0"/>
              </a:spcAft>
              <a:defRPr sz="2400" b="1">
                <a:solidFill>
                  <a:schemeClr val="tx1"/>
                </a:solidFill>
                <a:latin typeface="Garamond" panose="02020502050306020203" pitchFamily="18" charset="0"/>
                <a:cs typeface="Arial" panose="020B0604020202020204" pitchFamily="34" charset="0"/>
              </a:defRPr>
            </a:lvl3pPr>
            <a:lvl4pPr algn="l" rtl="0" eaLnBrk="0" fontAlgn="base" hangingPunct="0">
              <a:spcBef>
                <a:spcPct val="0"/>
              </a:spcBef>
              <a:spcAft>
                <a:spcPct val="0"/>
              </a:spcAft>
              <a:defRPr sz="2400" b="1">
                <a:solidFill>
                  <a:schemeClr val="tx1"/>
                </a:solidFill>
                <a:latin typeface="Garamond" panose="02020502050306020203" pitchFamily="18" charset="0"/>
                <a:cs typeface="Arial" panose="020B0604020202020204" pitchFamily="34" charset="0"/>
              </a:defRPr>
            </a:lvl4pPr>
            <a:lvl5pPr algn="l" rtl="0" eaLnBrk="0" fontAlgn="base" hangingPunct="0">
              <a:spcBef>
                <a:spcPct val="0"/>
              </a:spcBef>
              <a:spcAft>
                <a:spcPct val="0"/>
              </a:spcAft>
              <a:defRPr sz="2400" b="1">
                <a:solidFill>
                  <a:schemeClr val="tx1"/>
                </a:solidFill>
                <a:latin typeface="Garamond" panose="02020502050306020203" pitchFamily="18"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srgbClr val="2A62A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11" name="标题 10"/>
          <p:cNvSpPr>
            <a:spLocks noGrp="1"/>
          </p:cNvSpPr>
          <p:nvPr>
            <p:ph type="title"/>
          </p:nvPr>
        </p:nvSpPr>
        <p:spPr/>
        <p:txBody>
          <a:bodyPr/>
          <a:lstStyle/>
          <a:p>
            <a:r>
              <a:rPr lang="en-US" altLang="zh-CN" kern="1200" dirty="0">
                <a:solidFill>
                  <a:srgbClr val="2A62AE"/>
                </a:solidFill>
                <a:cs typeface="Arial"/>
              </a:rPr>
              <a:t>5G</a:t>
            </a:r>
            <a:r>
              <a:rPr lang="zh-CN" altLang="en-US" kern="1200" dirty="0">
                <a:solidFill>
                  <a:srgbClr val="2A62AE"/>
                </a:solidFill>
                <a:cs typeface="Arial"/>
              </a:rPr>
              <a:t>时代智能孪生</a:t>
            </a:r>
            <a:r>
              <a:rPr lang="en-US" altLang="zh-CN" kern="1200" dirty="0">
                <a:solidFill>
                  <a:srgbClr val="2A62AE"/>
                </a:solidFill>
                <a:cs typeface="Arial"/>
              </a:rPr>
              <a:t>+</a:t>
            </a:r>
            <a:r>
              <a:rPr lang="zh-CN" altLang="en-US" kern="1200" dirty="0">
                <a:solidFill>
                  <a:srgbClr val="2A62AE"/>
                </a:solidFill>
                <a:cs typeface="Arial"/>
              </a:rPr>
              <a:t>专家的大协同网络</a:t>
            </a:r>
            <a:r>
              <a:rPr lang="zh-CN" altLang="en-US" kern="1200" dirty="0" smtClean="0">
                <a:solidFill>
                  <a:srgbClr val="2A62AE"/>
                </a:solidFill>
                <a:cs typeface="Arial"/>
              </a:rPr>
              <a:t>平台</a:t>
            </a:r>
            <a:endParaRPr lang="zh-CN" altLang="en-US" dirty="0"/>
          </a:p>
        </p:txBody>
      </p:sp>
      <p:sp>
        <p:nvSpPr>
          <p:cNvPr id="36" name="文本框 23">
            <a:extLst>
              <a:ext uri="{FF2B5EF4-FFF2-40B4-BE49-F238E27FC236}">
                <a16:creationId xmlns:a16="http://schemas.microsoft.com/office/drawing/2014/main" id="{3A16F778-1288-4C87-A8A4-B10810ABEACA}"/>
              </a:ext>
            </a:extLst>
          </p:cNvPr>
          <p:cNvSpPr txBox="1"/>
          <p:nvPr/>
        </p:nvSpPr>
        <p:spPr>
          <a:xfrm>
            <a:off x="7830788" y="655674"/>
            <a:ext cx="3330579" cy="370139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dirty="0">
                <a:latin typeface="微软雅黑" panose="020B0503020204020204" pitchFamily="34" charset="-122"/>
                <a:ea typeface="微软雅黑" panose="020B0503020204020204" pitchFamily="34" charset="-122"/>
              </a:rPr>
              <a:t>全球化的医疗大健康协同网络</a:t>
            </a:r>
            <a:endParaRPr lang="en-US" altLang="zh-CN"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药厂</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研发</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医疗机构</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医疗器械</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经销商</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药店</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诊所</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患者</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保险机构</a:t>
            </a:r>
            <a:endParaRPr lang="en-US" altLang="zh-CN" sz="14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pic>
        <p:nvPicPr>
          <p:cNvPr id="38" name="图片 37">
            <a:extLst>
              <a:ext uri="{FF2B5EF4-FFF2-40B4-BE49-F238E27FC236}">
                <a16:creationId xmlns:a16="http://schemas.microsoft.com/office/drawing/2014/main" id="{7879227E-1CA0-4E27-96BE-2C6A6981E4A5}"/>
              </a:ext>
            </a:extLst>
          </p:cNvPr>
          <p:cNvPicPr>
            <a:picLocks noChangeAspect="1"/>
          </p:cNvPicPr>
          <p:nvPr/>
        </p:nvPicPr>
        <p:blipFill>
          <a:blip r:embed="rId3"/>
          <a:stretch>
            <a:fillRect/>
          </a:stretch>
        </p:blipFill>
        <p:spPr>
          <a:xfrm>
            <a:off x="1606394" y="939835"/>
            <a:ext cx="5583633" cy="3791795"/>
          </a:xfrm>
          <a:prstGeom prst="rect">
            <a:avLst/>
          </a:prstGeom>
        </p:spPr>
      </p:pic>
      <p:sp>
        <p:nvSpPr>
          <p:cNvPr id="42" name="矩形 41">
            <a:extLst>
              <a:ext uri="{FF2B5EF4-FFF2-40B4-BE49-F238E27FC236}">
                <a16:creationId xmlns:a16="http://schemas.microsoft.com/office/drawing/2014/main" id="{9588FCC8-B528-48C7-A852-7CE552F31F0C}"/>
              </a:ext>
            </a:extLst>
          </p:cNvPr>
          <p:cNvSpPr/>
          <p:nvPr/>
        </p:nvSpPr>
        <p:spPr>
          <a:xfrm>
            <a:off x="306" y="5005705"/>
            <a:ext cx="12192000" cy="79543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45" name="矩形 44">
            <a:extLst>
              <a:ext uri="{FF2B5EF4-FFF2-40B4-BE49-F238E27FC236}">
                <a16:creationId xmlns:a16="http://schemas.microsoft.com/office/drawing/2014/main" id="{C84D30F8-FCF2-4BEB-BAD9-0A017F05C421}"/>
              </a:ext>
            </a:extLst>
          </p:cNvPr>
          <p:cNvSpPr/>
          <p:nvPr/>
        </p:nvSpPr>
        <p:spPr>
          <a:xfrm>
            <a:off x="-305" y="5789623"/>
            <a:ext cx="12192000" cy="68935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dirty="0">
              <a:latin typeface="微软雅黑" pitchFamily="34" charset="-122"/>
              <a:ea typeface="微软雅黑" pitchFamily="34" charset="-122"/>
            </a:endParaRPr>
          </a:p>
        </p:txBody>
      </p:sp>
      <p:sp>
        <p:nvSpPr>
          <p:cNvPr id="48" name="文本框 27">
            <a:extLst>
              <a:ext uri="{FF2B5EF4-FFF2-40B4-BE49-F238E27FC236}">
                <a16:creationId xmlns:a16="http://schemas.microsoft.com/office/drawing/2014/main" id="{3E277F63-9BEF-40FA-9327-FAA1C5402FAA}"/>
              </a:ext>
            </a:extLst>
          </p:cNvPr>
          <p:cNvSpPr txBox="1"/>
          <p:nvPr/>
        </p:nvSpPr>
        <p:spPr>
          <a:xfrm>
            <a:off x="3041126" y="5947898"/>
            <a:ext cx="6109138"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uLnTx/>
                <a:uFillTx/>
                <a:latin typeface="微软雅黑" panose="020B0503020204020204" pitchFamily="34" charset="-122"/>
                <a:ea typeface="微软雅黑" panose="020B0503020204020204" pitchFamily="34" charset="-122"/>
                <a:cs typeface="Arial"/>
              </a:rPr>
              <a:t>智能</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孪生协同平台（</a:t>
            </a: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WebEx3.0</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a:rPr>
              <a:t>）</a:t>
            </a:r>
            <a:endPar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itchFamily="34" charset="-122"/>
              <a:ea typeface="微软雅黑" pitchFamily="34" charset="-122"/>
              <a:cs typeface="Arial"/>
            </a:endParaRPr>
          </a:p>
        </p:txBody>
      </p:sp>
      <p:grpSp>
        <p:nvGrpSpPr>
          <p:cNvPr id="51" name="组合 50">
            <a:extLst>
              <a:ext uri="{FF2B5EF4-FFF2-40B4-BE49-F238E27FC236}">
                <a16:creationId xmlns:a16="http://schemas.microsoft.com/office/drawing/2014/main" id="{5810259E-F162-4FE6-89D3-19F0D0FFBDEC}"/>
              </a:ext>
            </a:extLst>
          </p:cNvPr>
          <p:cNvGrpSpPr/>
          <p:nvPr/>
        </p:nvGrpSpPr>
        <p:grpSpPr>
          <a:xfrm>
            <a:off x="479206" y="5243775"/>
            <a:ext cx="1960841" cy="319294"/>
            <a:chOff x="639779" y="5590531"/>
            <a:chExt cx="1960841" cy="319294"/>
          </a:xfrm>
        </p:grpSpPr>
        <p:sp>
          <p:nvSpPr>
            <p:cNvPr id="75" name="iconfont-1191-866884">
              <a:extLst>
                <a:ext uri="{FF2B5EF4-FFF2-40B4-BE49-F238E27FC236}">
                  <a16:creationId xmlns:a16="http://schemas.microsoft.com/office/drawing/2014/main" id="{23CE734C-49B8-4A26-B034-4D581FC4336C}"/>
                </a:ext>
              </a:extLst>
            </p:cNvPr>
            <p:cNvSpPr>
              <a:spLocks noChangeAspect="1"/>
            </p:cNvSpPr>
            <p:nvPr/>
          </p:nvSpPr>
          <p:spPr bwMode="auto">
            <a:xfrm>
              <a:off x="639779" y="5597788"/>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txBody>
            <a:bodyPr/>
            <a:lstStyle/>
            <a:p>
              <a:endParaRPr lang="zh-CN" altLang="en-US"/>
            </a:p>
          </p:txBody>
        </p:sp>
        <p:sp>
          <p:nvSpPr>
            <p:cNvPr id="76" name="文本框 30">
              <a:extLst>
                <a:ext uri="{FF2B5EF4-FFF2-40B4-BE49-F238E27FC236}">
                  <a16:creationId xmlns:a16="http://schemas.microsoft.com/office/drawing/2014/main" id="{F439B9B8-B924-4DF9-A4FE-EC841D876078}"/>
                </a:ext>
              </a:extLst>
            </p:cNvPr>
            <p:cNvSpPr txBox="1"/>
            <p:nvPr/>
          </p:nvSpPr>
          <p:spPr>
            <a:xfrm>
              <a:off x="901439" y="5590531"/>
              <a:ext cx="169918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传感器</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物联网</a:t>
              </a:r>
            </a:p>
          </p:txBody>
        </p:sp>
      </p:grpSp>
      <p:sp>
        <p:nvSpPr>
          <p:cNvPr id="54" name="iconfont-1191-866884">
            <a:extLst>
              <a:ext uri="{FF2B5EF4-FFF2-40B4-BE49-F238E27FC236}">
                <a16:creationId xmlns:a16="http://schemas.microsoft.com/office/drawing/2014/main" id="{1CB9B361-5932-4C47-9CCA-AFA378587122}"/>
              </a:ext>
            </a:extLst>
          </p:cNvPr>
          <p:cNvSpPr>
            <a:spLocks noChangeAspect="1"/>
          </p:cNvSpPr>
          <p:nvPr/>
        </p:nvSpPr>
        <p:spPr bwMode="auto">
          <a:xfrm>
            <a:off x="2284289" y="5247404"/>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txBody>
          <a:bodyPr/>
          <a:lstStyle/>
          <a:p>
            <a:endParaRPr lang="zh-CN" altLang="en-US"/>
          </a:p>
        </p:txBody>
      </p:sp>
      <p:sp>
        <p:nvSpPr>
          <p:cNvPr id="57" name="文本框 32">
            <a:extLst>
              <a:ext uri="{FF2B5EF4-FFF2-40B4-BE49-F238E27FC236}">
                <a16:creationId xmlns:a16="http://schemas.microsoft.com/office/drawing/2014/main" id="{459889FE-FD2A-44E9-9E6B-012E182F3493}"/>
              </a:ext>
            </a:extLst>
          </p:cNvPr>
          <p:cNvSpPr txBox="1"/>
          <p:nvPr/>
        </p:nvSpPr>
        <p:spPr>
          <a:xfrm>
            <a:off x="2545950" y="5249534"/>
            <a:ext cx="593658"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AVR</a:t>
            </a: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0" name="iconfont-1191-866884">
            <a:extLst>
              <a:ext uri="{FF2B5EF4-FFF2-40B4-BE49-F238E27FC236}">
                <a16:creationId xmlns:a16="http://schemas.microsoft.com/office/drawing/2014/main" id="{5E77C764-96E3-4DFC-8385-3E78EE24D224}"/>
              </a:ext>
            </a:extLst>
          </p:cNvPr>
          <p:cNvSpPr>
            <a:spLocks noChangeAspect="1"/>
          </p:cNvSpPr>
          <p:nvPr/>
        </p:nvSpPr>
        <p:spPr bwMode="auto">
          <a:xfrm>
            <a:off x="3361860" y="5247404"/>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txBody>
          <a:bodyPr/>
          <a:lstStyle/>
          <a:p>
            <a:endParaRPr lang="zh-CN" altLang="en-US"/>
          </a:p>
        </p:txBody>
      </p:sp>
      <p:sp>
        <p:nvSpPr>
          <p:cNvPr id="63" name="文本框 34">
            <a:extLst>
              <a:ext uri="{FF2B5EF4-FFF2-40B4-BE49-F238E27FC236}">
                <a16:creationId xmlns:a16="http://schemas.microsoft.com/office/drawing/2014/main" id="{77F39E8C-F961-4A0C-B1AC-B90A86AF4690}"/>
              </a:ext>
            </a:extLst>
          </p:cNvPr>
          <p:cNvSpPr txBox="1"/>
          <p:nvPr/>
        </p:nvSpPr>
        <p:spPr>
          <a:xfrm>
            <a:off x="3623521" y="5249534"/>
            <a:ext cx="154938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3D</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扫描</a:t>
            </a: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+3D</a:t>
            </a: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打印</a:t>
            </a:r>
          </a:p>
        </p:txBody>
      </p:sp>
      <p:sp>
        <p:nvSpPr>
          <p:cNvPr id="64" name="iconfont-1191-866884">
            <a:extLst>
              <a:ext uri="{FF2B5EF4-FFF2-40B4-BE49-F238E27FC236}">
                <a16:creationId xmlns:a16="http://schemas.microsoft.com/office/drawing/2014/main" id="{6668063A-0D13-4903-903C-AFCF62F997FA}"/>
              </a:ext>
            </a:extLst>
          </p:cNvPr>
          <p:cNvSpPr>
            <a:spLocks noChangeAspect="1"/>
          </p:cNvSpPr>
          <p:nvPr/>
        </p:nvSpPr>
        <p:spPr bwMode="auto">
          <a:xfrm>
            <a:off x="5206148" y="5247404"/>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txBody>
          <a:bodyPr/>
          <a:lstStyle/>
          <a:p>
            <a:endParaRPr lang="zh-CN" altLang="en-US"/>
          </a:p>
        </p:txBody>
      </p:sp>
      <p:sp>
        <p:nvSpPr>
          <p:cNvPr id="65" name="文本框 36">
            <a:extLst>
              <a:ext uri="{FF2B5EF4-FFF2-40B4-BE49-F238E27FC236}">
                <a16:creationId xmlns:a16="http://schemas.microsoft.com/office/drawing/2014/main" id="{78885B6A-4C5E-4A52-B779-CC3E3DD0C7E4}"/>
              </a:ext>
            </a:extLst>
          </p:cNvPr>
          <p:cNvSpPr txBox="1"/>
          <p:nvPr/>
        </p:nvSpPr>
        <p:spPr>
          <a:xfrm>
            <a:off x="5467809" y="5249534"/>
            <a:ext cx="113887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智能机器人</a:t>
            </a:r>
          </a:p>
        </p:txBody>
      </p:sp>
      <p:sp>
        <p:nvSpPr>
          <p:cNvPr id="66" name="iconfont-1191-866884">
            <a:extLst>
              <a:ext uri="{FF2B5EF4-FFF2-40B4-BE49-F238E27FC236}">
                <a16:creationId xmlns:a16="http://schemas.microsoft.com/office/drawing/2014/main" id="{7B050138-9D2C-450F-A5D1-0A10BDD764C0}"/>
              </a:ext>
            </a:extLst>
          </p:cNvPr>
          <p:cNvSpPr>
            <a:spLocks noChangeAspect="1"/>
          </p:cNvSpPr>
          <p:nvPr/>
        </p:nvSpPr>
        <p:spPr bwMode="auto">
          <a:xfrm>
            <a:off x="6639927" y="5247404"/>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txBody>
          <a:bodyPr/>
          <a:lstStyle/>
          <a:p>
            <a:endParaRPr lang="zh-CN" altLang="en-US"/>
          </a:p>
        </p:txBody>
      </p:sp>
      <p:sp>
        <p:nvSpPr>
          <p:cNvPr id="67" name="文本框 38">
            <a:extLst>
              <a:ext uri="{FF2B5EF4-FFF2-40B4-BE49-F238E27FC236}">
                <a16:creationId xmlns:a16="http://schemas.microsoft.com/office/drawing/2014/main" id="{A63AA284-7856-4E90-8A9B-41B94748E3F2}"/>
              </a:ext>
            </a:extLst>
          </p:cNvPr>
          <p:cNvSpPr txBox="1"/>
          <p:nvPr/>
        </p:nvSpPr>
        <p:spPr>
          <a:xfrm>
            <a:off x="6901588" y="5243775"/>
            <a:ext cx="1304304" cy="3192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实时协同互动</a:t>
            </a:r>
          </a:p>
        </p:txBody>
      </p:sp>
      <p:sp>
        <p:nvSpPr>
          <p:cNvPr id="68" name="iconfont-1191-866884">
            <a:extLst>
              <a:ext uri="{FF2B5EF4-FFF2-40B4-BE49-F238E27FC236}">
                <a16:creationId xmlns:a16="http://schemas.microsoft.com/office/drawing/2014/main" id="{4114F4E2-C9F6-421E-8F12-546CDBA30C34}"/>
              </a:ext>
            </a:extLst>
          </p:cNvPr>
          <p:cNvSpPr>
            <a:spLocks noChangeAspect="1"/>
          </p:cNvSpPr>
          <p:nvPr/>
        </p:nvSpPr>
        <p:spPr bwMode="auto">
          <a:xfrm>
            <a:off x="8239139" y="5247404"/>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txBody>
          <a:bodyPr/>
          <a:lstStyle/>
          <a:p>
            <a:endParaRPr lang="zh-CN" altLang="en-US"/>
          </a:p>
        </p:txBody>
      </p:sp>
      <p:sp>
        <p:nvSpPr>
          <p:cNvPr id="69" name="文本框 40">
            <a:extLst>
              <a:ext uri="{FF2B5EF4-FFF2-40B4-BE49-F238E27FC236}">
                <a16:creationId xmlns:a16="http://schemas.microsoft.com/office/drawing/2014/main" id="{6DC4084C-DB42-49C5-8C29-E0627CAC73E3}"/>
              </a:ext>
            </a:extLst>
          </p:cNvPr>
          <p:cNvSpPr txBox="1"/>
          <p:nvPr/>
        </p:nvSpPr>
        <p:spPr>
          <a:xfrm>
            <a:off x="8500800" y="5243775"/>
            <a:ext cx="962031" cy="3192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数字孪生</a:t>
            </a:r>
          </a:p>
        </p:txBody>
      </p:sp>
      <p:sp>
        <p:nvSpPr>
          <p:cNvPr id="70" name="iconfont-1191-866884">
            <a:extLst>
              <a:ext uri="{FF2B5EF4-FFF2-40B4-BE49-F238E27FC236}">
                <a16:creationId xmlns:a16="http://schemas.microsoft.com/office/drawing/2014/main" id="{20BCF9AE-054E-496C-9E7A-5B61E27FDC56}"/>
              </a:ext>
            </a:extLst>
          </p:cNvPr>
          <p:cNvSpPr>
            <a:spLocks noChangeAspect="1"/>
          </p:cNvSpPr>
          <p:nvPr/>
        </p:nvSpPr>
        <p:spPr bwMode="auto">
          <a:xfrm>
            <a:off x="10753015" y="5247404"/>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txBody>
          <a:bodyPr/>
          <a:lstStyle/>
          <a:p>
            <a:endParaRPr lang="zh-CN" altLang="en-US"/>
          </a:p>
        </p:txBody>
      </p:sp>
      <p:sp>
        <p:nvSpPr>
          <p:cNvPr id="71" name="文本框 42">
            <a:extLst>
              <a:ext uri="{FF2B5EF4-FFF2-40B4-BE49-F238E27FC236}">
                <a16:creationId xmlns:a16="http://schemas.microsoft.com/office/drawing/2014/main" id="{99E559E2-9A75-40F8-9E09-4C8649FD86B6}"/>
              </a:ext>
            </a:extLst>
          </p:cNvPr>
          <p:cNvSpPr txBox="1"/>
          <p:nvPr/>
        </p:nvSpPr>
        <p:spPr>
          <a:xfrm>
            <a:off x="11014676" y="5249534"/>
            <a:ext cx="108891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超级大脑</a:t>
            </a:r>
          </a:p>
        </p:txBody>
      </p:sp>
      <p:sp>
        <p:nvSpPr>
          <p:cNvPr id="72" name="iconfont-1191-866884">
            <a:extLst>
              <a:ext uri="{FF2B5EF4-FFF2-40B4-BE49-F238E27FC236}">
                <a16:creationId xmlns:a16="http://schemas.microsoft.com/office/drawing/2014/main" id="{41247BCE-2D70-46D8-81A8-C2B0B90F5B38}"/>
              </a:ext>
            </a:extLst>
          </p:cNvPr>
          <p:cNvSpPr>
            <a:spLocks noChangeAspect="1"/>
          </p:cNvSpPr>
          <p:nvPr/>
        </p:nvSpPr>
        <p:spPr bwMode="auto">
          <a:xfrm>
            <a:off x="9496078" y="5247404"/>
            <a:ext cx="312120" cy="312037"/>
          </a:xfrm>
          <a:custGeom>
            <a:avLst/>
            <a:gdLst>
              <a:gd name="T0" fmla="*/ 1472 w 7768"/>
              <a:gd name="T1" fmla="*/ 3903 h 7766"/>
              <a:gd name="T2" fmla="*/ 1467 w 7768"/>
              <a:gd name="T3" fmla="*/ 3594 h 7766"/>
              <a:gd name="T4" fmla="*/ 1777 w 7768"/>
              <a:gd name="T5" fmla="*/ 3589 h 7766"/>
              <a:gd name="T6" fmla="*/ 3236 w 7768"/>
              <a:gd name="T7" fmla="*/ 5009 h 7766"/>
              <a:gd name="T8" fmla="*/ 5991 w 7768"/>
              <a:gd name="T9" fmla="*/ 2295 h 7766"/>
              <a:gd name="T10" fmla="*/ 6300 w 7768"/>
              <a:gd name="T11" fmla="*/ 2298 h 7766"/>
              <a:gd name="T12" fmla="*/ 6297 w 7768"/>
              <a:gd name="T13" fmla="*/ 2607 h 7766"/>
              <a:gd name="T14" fmla="*/ 3390 w 7768"/>
              <a:gd name="T15" fmla="*/ 5471 h 7766"/>
              <a:gd name="T16" fmla="*/ 3084 w 7768"/>
              <a:gd name="T17" fmla="*/ 5472 h 7766"/>
              <a:gd name="T18" fmla="*/ 1472 w 7768"/>
              <a:gd name="T19" fmla="*/ 3903 h 7766"/>
              <a:gd name="T20" fmla="*/ 3884 w 7768"/>
              <a:gd name="T21" fmla="*/ 0 h 7766"/>
              <a:gd name="T22" fmla="*/ 6630 w 7768"/>
              <a:gd name="T23" fmla="*/ 1137 h 7766"/>
              <a:gd name="T24" fmla="*/ 7768 w 7768"/>
              <a:gd name="T25" fmla="*/ 3883 h 7766"/>
              <a:gd name="T26" fmla="*/ 6630 w 7768"/>
              <a:gd name="T27" fmla="*/ 6629 h 7766"/>
              <a:gd name="T28" fmla="*/ 3884 w 7768"/>
              <a:gd name="T29" fmla="*/ 7766 h 7766"/>
              <a:gd name="T30" fmla="*/ 1138 w 7768"/>
              <a:gd name="T31" fmla="*/ 6629 h 7766"/>
              <a:gd name="T32" fmla="*/ 0 w 7768"/>
              <a:gd name="T33" fmla="*/ 3883 h 7766"/>
              <a:gd name="T34" fmla="*/ 1138 w 7768"/>
              <a:gd name="T35" fmla="*/ 1137 h 7766"/>
              <a:gd name="T36" fmla="*/ 3884 w 7768"/>
              <a:gd name="T37" fmla="*/ 0 h 7766"/>
              <a:gd name="T38" fmla="*/ 3884 w 7768"/>
              <a:gd name="T39" fmla="*/ 0 h 7766"/>
              <a:gd name="T40" fmla="*/ 3884 w 7768"/>
              <a:gd name="T41" fmla="*/ 0 h 7766"/>
              <a:gd name="T42" fmla="*/ 3884 w 7768"/>
              <a:gd name="T43" fmla="*/ 0 h 7766"/>
              <a:gd name="T44" fmla="*/ 6355 w 7768"/>
              <a:gd name="T45" fmla="*/ 1412 h 7766"/>
              <a:gd name="T46" fmla="*/ 3884 w 7768"/>
              <a:gd name="T47" fmla="*/ 388 h 7766"/>
              <a:gd name="T48" fmla="*/ 1413 w 7768"/>
              <a:gd name="T49" fmla="*/ 1412 h 7766"/>
              <a:gd name="T50" fmla="*/ 389 w 7768"/>
              <a:gd name="T51" fmla="*/ 3883 h 7766"/>
              <a:gd name="T52" fmla="*/ 1413 w 7768"/>
              <a:gd name="T53" fmla="*/ 6354 h 7766"/>
              <a:gd name="T54" fmla="*/ 3884 w 7768"/>
              <a:gd name="T55" fmla="*/ 7378 h 7766"/>
              <a:gd name="T56" fmla="*/ 6355 w 7768"/>
              <a:gd name="T57" fmla="*/ 6354 h 7766"/>
              <a:gd name="T58" fmla="*/ 7379 w 7768"/>
              <a:gd name="T59" fmla="*/ 3883 h 7766"/>
              <a:gd name="T60" fmla="*/ 6355 w 7768"/>
              <a:gd name="T61" fmla="*/ 1412 h 7766"/>
              <a:gd name="T62" fmla="*/ 6355 w 7768"/>
              <a:gd name="T63" fmla="*/ 1412 h 7766"/>
              <a:gd name="T64" fmla="*/ 6355 w 7768"/>
              <a:gd name="T65" fmla="*/ 1412 h 7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68" h="7766">
                <a:moveTo>
                  <a:pt x="1472" y="3903"/>
                </a:moveTo>
                <a:cubicBezTo>
                  <a:pt x="1385" y="3819"/>
                  <a:pt x="1383" y="3680"/>
                  <a:pt x="1467" y="3594"/>
                </a:cubicBezTo>
                <a:cubicBezTo>
                  <a:pt x="1552" y="3507"/>
                  <a:pt x="1690" y="3505"/>
                  <a:pt x="1777" y="3589"/>
                </a:cubicBezTo>
                <a:lnTo>
                  <a:pt x="3236" y="5009"/>
                </a:lnTo>
                <a:lnTo>
                  <a:pt x="5991" y="2295"/>
                </a:lnTo>
                <a:cubicBezTo>
                  <a:pt x="6077" y="2211"/>
                  <a:pt x="6215" y="2212"/>
                  <a:pt x="6300" y="2298"/>
                </a:cubicBezTo>
                <a:cubicBezTo>
                  <a:pt x="6384" y="2384"/>
                  <a:pt x="6383" y="2522"/>
                  <a:pt x="6297" y="2607"/>
                </a:cubicBezTo>
                <a:lnTo>
                  <a:pt x="3390" y="5471"/>
                </a:lnTo>
                <a:cubicBezTo>
                  <a:pt x="3306" y="5554"/>
                  <a:pt x="3170" y="5555"/>
                  <a:pt x="3084" y="5472"/>
                </a:cubicBezTo>
                <a:lnTo>
                  <a:pt x="1472" y="3903"/>
                </a:lnTo>
                <a:close/>
                <a:moveTo>
                  <a:pt x="3884" y="0"/>
                </a:moveTo>
                <a:cubicBezTo>
                  <a:pt x="4956" y="0"/>
                  <a:pt x="5927" y="434"/>
                  <a:pt x="6630" y="1137"/>
                </a:cubicBezTo>
                <a:cubicBezTo>
                  <a:pt x="7333" y="1840"/>
                  <a:pt x="7768" y="2811"/>
                  <a:pt x="7768" y="3883"/>
                </a:cubicBezTo>
                <a:cubicBezTo>
                  <a:pt x="7768" y="4955"/>
                  <a:pt x="7333" y="5926"/>
                  <a:pt x="6630" y="6629"/>
                </a:cubicBezTo>
                <a:cubicBezTo>
                  <a:pt x="5927" y="7332"/>
                  <a:pt x="4956" y="7766"/>
                  <a:pt x="3884" y="7766"/>
                </a:cubicBezTo>
                <a:cubicBezTo>
                  <a:pt x="2812" y="7766"/>
                  <a:pt x="1841" y="7332"/>
                  <a:pt x="1138" y="6629"/>
                </a:cubicBezTo>
                <a:cubicBezTo>
                  <a:pt x="435" y="5926"/>
                  <a:pt x="0" y="4955"/>
                  <a:pt x="0" y="3883"/>
                </a:cubicBezTo>
                <a:cubicBezTo>
                  <a:pt x="0" y="2811"/>
                  <a:pt x="435" y="1840"/>
                  <a:pt x="1138" y="1137"/>
                </a:cubicBezTo>
                <a:cubicBezTo>
                  <a:pt x="1841" y="434"/>
                  <a:pt x="2812" y="0"/>
                  <a:pt x="3884" y="0"/>
                </a:cubicBezTo>
                <a:lnTo>
                  <a:pt x="3884" y="0"/>
                </a:lnTo>
                <a:lnTo>
                  <a:pt x="3884" y="0"/>
                </a:lnTo>
                <a:lnTo>
                  <a:pt x="3884" y="0"/>
                </a:lnTo>
                <a:close/>
                <a:moveTo>
                  <a:pt x="6355" y="1412"/>
                </a:moveTo>
                <a:cubicBezTo>
                  <a:pt x="5723" y="779"/>
                  <a:pt x="4849" y="388"/>
                  <a:pt x="3884" y="388"/>
                </a:cubicBezTo>
                <a:cubicBezTo>
                  <a:pt x="2919" y="388"/>
                  <a:pt x="2045" y="779"/>
                  <a:pt x="1413" y="1412"/>
                </a:cubicBezTo>
                <a:cubicBezTo>
                  <a:pt x="780" y="2044"/>
                  <a:pt x="389" y="2918"/>
                  <a:pt x="389" y="3883"/>
                </a:cubicBezTo>
                <a:cubicBezTo>
                  <a:pt x="389" y="4848"/>
                  <a:pt x="780" y="5722"/>
                  <a:pt x="1413" y="6354"/>
                </a:cubicBezTo>
                <a:cubicBezTo>
                  <a:pt x="2045" y="6987"/>
                  <a:pt x="2919" y="7378"/>
                  <a:pt x="3884" y="7378"/>
                </a:cubicBezTo>
                <a:cubicBezTo>
                  <a:pt x="4849" y="7378"/>
                  <a:pt x="5723" y="6987"/>
                  <a:pt x="6355" y="6354"/>
                </a:cubicBezTo>
                <a:cubicBezTo>
                  <a:pt x="6988" y="5722"/>
                  <a:pt x="7379" y="4848"/>
                  <a:pt x="7379" y="3883"/>
                </a:cubicBezTo>
                <a:cubicBezTo>
                  <a:pt x="7379" y="2918"/>
                  <a:pt x="6988" y="2044"/>
                  <a:pt x="6355" y="1412"/>
                </a:cubicBezTo>
                <a:lnTo>
                  <a:pt x="6355" y="1412"/>
                </a:lnTo>
                <a:close/>
                <a:moveTo>
                  <a:pt x="6355" y="1412"/>
                </a:moveTo>
                <a:close/>
              </a:path>
            </a:pathLst>
          </a:custGeom>
          <a:solidFill>
            <a:schemeClr val="bg1"/>
          </a:solidFill>
          <a:ln>
            <a:noFill/>
          </a:ln>
        </p:spPr>
        <p:txBody>
          <a:bodyPr/>
          <a:lstStyle/>
          <a:p>
            <a:endParaRPr lang="zh-CN" altLang="en-US"/>
          </a:p>
        </p:txBody>
      </p:sp>
      <p:sp>
        <p:nvSpPr>
          <p:cNvPr id="73" name="文本框 44">
            <a:extLst>
              <a:ext uri="{FF2B5EF4-FFF2-40B4-BE49-F238E27FC236}">
                <a16:creationId xmlns:a16="http://schemas.microsoft.com/office/drawing/2014/main" id="{742680AB-4242-4C55-9D7C-03FDA6509E10}"/>
              </a:ext>
            </a:extLst>
          </p:cNvPr>
          <p:cNvSpPr txBox="1"/>
          <p:nvPr/>
        </p:nvSpPr>
        <p:spPr>
          <a:xfrm>
            <a:off x="9757739" y="5249534"/>
            <a:ext cx="96203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大数据</a:t>
            </a:r>
          </a:p>
        </p:txBody>
      </p:sp>
      <p:sp>
        <p:nvSpPr>
          <p:cNvPr id="74" name="矩形 73"/>
          <p:cNvSpPr/>
          <p:nvPr/>
        </p:nvSpPr>
        <p:spPr>
          <a:xfrm>
            <a:off x="1" y="841668"/>
            <a:ext cx="2364258"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是智能孪生</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专家的大协同网络平台</a:t>
            </a:r>
          </a:p>
        </p:txBody>
      </p:sp>
    </p:spTree>
    <p:extLst>
      <p:ext uri="{BB962C8B-B14F-4D97-AF65-F5344CB8AC3E}">
        <p14:creationId xmlns:p14="http://schemas.microsoft.com/office/powerpoint/2010/main" val="2778158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曾经为淘宝打造</a:t>
            </a:r>
            <a:r>
              <a:rPr kumimoji="1" lang="zh-CN" altLang="en-US" dirty="0"/>
              <a:t>线上获客与运营培训大并发协同支撑平台</a:t>
            </a:r>
            <a:endParaRPr lang="zh-CN" alt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5111" y="2542398"/>
            <a:ext cx="1837113" cy="707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a:extLst>
              <a:ext uri="{FF2B5EF4-FFF2-40B4-BE49-F238E27FC236}">
                <a16:creationId xmlns:a16="http://schemas.microsoft.com/office/drawing/2014/main" id="{D6AA04A5-1001-6B43-981F-FCC2B0199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679" y="2216913"/>
            <a:ext cx="3592612" cy="2255334"/>
          </a:xfrm>
          <a:prstGeom prst="rect">
            <a:avLst/>
          </a:prstGeom>
        </p:spPr>
        <p:style>
          <a:lnRef idx="3">
            <a:schemeClr val="lt1"/>
          </a:lnRef>
          <a:fillRef idx="1">
            <a:schemeClr val="accent2"/>
          </a:fillRef>
          <a:effectRef idx="1">
            <a:schemeClr val="accent2"/>
          </a:effectRef>
          <a:fontRef idx="minor">
            <a:schemeClr val="lt1"/>
          </a:fontRef>
        </p:style>
      </p:pic>
      <p:pic>
        <p:nvPicPr>
          <p:cNvPr id="5" name="图片 4">
            <a:extLst>
              <a:ext uri="{FF2B5EF4-FFF2-40B4-BE49-F238E27FC236}">
                <a16:creationId xmlns:a16="http://schemas.microsoft.com/office/drawing/2014/main" id="{8A98E01F-9BF0-2F4D-AC8D-C33E88CC2C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195" y="3615379"/>
            <a:ext cx="3921032" cy="2453725"/>
          </a:xfrm>
          <a:prstGeom prst="rect">
            <a:avLst/>
          </a:prstGeom>
        </p:spPr>
        <p:style>
          <a:lnRef idx="3">
            <a:schemeClr val="lt1"/>
          </a:lnRef>
          <a:fillRef idx="1">
            <a:schemeClr val="accent2"/>
          </a:fillRef>
          <a:effectRef idx="1">
            <a:schemeClr val="accent2"/>
          </a:effectRef>
          <a:fontRef idx="minor">
            <a:schemeClr val="lt1"/>
          </a:fontRef>
        </p:style>
      </p:pic>
      <p:sp>
        <p:nvSpPr>
          <p:cNvPr id="6" name="矩形 5">
            <a:extLst>
              <a:ext uri="{FF2B5EF4-FFF2-40B4-BE49-F238E27FC236}">
                <a16:creationId xmlns:a16="http://schemas.microsoft.com/office/drawing/2014/main" id="{1350B640-5C4E-2543-8C70-D91127547A2A}"/>
              </a:ext>
            </a:extLst>
          </p:cNvPr>
          <p:cNvSpPr/>
          <p:nvPr/>
        </p:nvSpPr>
        <p:spPr>
          <a:xfrm>
            <a:off x="9473703" y="4117271"/>
            <a:ext cx="1723549" cy="1015663"/>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Arial"/>
              </a:rPr>
              <a:t>大数据营销</a:t>
            </a:r>
            <a:endParaRPr lang="en-US" altLang="zh-CN" sz="2000" b="1" i="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i="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i="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Arial"/>
              </a:rPr>
              <a:t>在线协同服务</a:t>
            </a:r>
            <a:endParaRPr lang="en-US" altLang="zh-CN" sz="2000" b="1" i="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Arial"/>
            </a:endParaRPr>
          </a:p>
        </p:txBody>
      </p:sp>
      <p:pic>
        <p:nvPicPr>
          <p:cNvPr id="7" name="图片 6">
            <a:extLst>
              <a:ext uri="{FF2B5EF4-FFF2-40B4-BE49-F238E27FC236}">
                <a16:creationId xmlns:a16="http://schemas.microsoft.com/office/drawing/2014/main" id="{801F3566-D42A-3244-8059-A85C14299950}"/>
              </a:ext>
            </a:extLst>
          </p:cNvPr>
          <p:cNvPicPr>
            <a:picLocks noChangeAspect="1"/>
          </p:cNvPicPr>
          <p:nvPr/>
        </p:nvPicPr>
        <p:blipFill>
          <a:blip r:embed="rId5"/>
          <a:stretch>
            <a:fillRect/>
          </a:stretch>
        </p:blipFill>
        <p:spPr>
          <a:xfrm>
            <a:off x="7313538" y="2554805"/>
            <a:ext cx="1192540" cy="665071"/>
          </a:xfrm>
          <a:prstGeom prst="rect">
            <a:avLst/>
          </a:prstGeom>
        </p:spPr>
      </p:pic>
      <p:sp>
        <p:nvSpPr>
          <p:cNvPr id="8" name="圆角矩形 7">
            <a:extLst>
              <a:ext uri="{FF2B5EF4-FFF2-40B4-BE49-F238E27FC236}">
                <a16:creationId xmlns:a16="http://schemas.microsoft.com/office/drawing/2014/main" id="{EF89DA91-C94A-424F-9FEC-7C63403D6F2D}"/>
              </a:ext>
            </a:extLst>
          </p:cNvPr>
          <p:cNvSpPr/>
          <p:nvPr/>
        </p:nvSpPr>
        <p:spPr>
          <a:xfrm>
            <a:off x="6460977" y="973784"/>
            <a:ext cx="4736275" cy="1513464"/>
          </a:xfrm>
          <a:prstGeom prst="roundRect">
            <a:avLst>
              <a:gd name="adj" fmla="val 11460"/>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16000" rtlCol="0" anchor="t"/>
          <a:lstStyle/>
          <a:p>
            <a:pPr algn="ctr"/>
            <a:r>
              <a:rPr kumimoji="1" lang="zh-CN" altLang="en-US" b="1" dirty="0" smtClean="0">
                <a:latin typeface="微软雅黑" pitchFamily="34" charset="-122"/>
                <a:ea typeface="微软雅黑" pitchFamily="34" charset="-122"/>
              </a:rPr>
              <a:t>淘</a:t>
            </a:r>
            <a:r>
              <a:rPr kumimoji="1" lang="zh-CN" altLang="en-US" b="1" dirty="0">
                <a:latin typeface="微软雅黑" pitchFamily="34" charset="-122"/>
                <a:ea typeface="微软雅黑" pitchFamily="34" charset="-122"/>
              </a:rPr>
              <a:t>宝</a:t>
            </a:r>
            <a:r>
              <a:rPr kumimoji="1" lang="zh-CN" altLang="en-US" b="1" dirty="0" smtClean="0">
                <a:latin typeface="微软雅黑" pitchFamily="34" charset="-122"/>
                <a:ea typeface="微软雅黑" pitchFamily="34" charset="-122"/>
              </a:rPr>
              <a:t>店</a:t>
            </a:r>
            <a:r>
              <a:rPr kumimoji="1" lang="zh-CN" altLang="en-US" b="1" dirty="0">
                <a:latin typeface="微软雅黑" pitchFamily="34" charset="-122"/>
                <a:ea typeface="微软雅黑" pitchFamily="34" charset="-122"/>
              </a:rPr>
              <a:t>线</a:t>
            </a:r>
            <a:r>
              <a:rPr kumimoji="1" lang="zh-CN" altLang="en-US" b="1" dirty="0" smtClean="0">
                <a:latin typeface="微软雅黑" pitchFamily="34" charset="-122"/>
                <a:ea typeface="微软雅黑" pitchFamily="34" charset="-122"/>
              </a:rPr>
              <a:t>上获客与运营</a:t>
            </a:r>
            <a:r>
              <a:rPr kumimoji="1" lang="zh-CN" altLang="en-US" b="1" dirty="0">
                <a:latin typeface="微软雅黑" pitchFamily="34" charset="-122"/>
                <a:ea typeface="微软雅黑" pitchFamily="34" charset="-122"/>
              </a:rPr>
              <a:t>培训支撑平台</a:t>
            </a:r>
          </a:p>
        </p:txBody>
      </p:sp>
      <p:sp>
        <p:nvSpPr>
          <p:cNvPr id="9" name="圆角矩形 8">
            <a:extLst>
              <a:ext uri="{FF2B5EF4-FFF2-40B4-BE49-F238E27FC236}">
                <a16:creationId xmlns:a16="http://schemas.microsoft.com/office/drawing/2014/main" id="{D0F41FD4-4D15-E742-9521-3E2B59081725}"/>
              </a:ext>
            </a:extLst>
          </p:cNvPr>
          <p:cNvSpPr/>
          <p:nvPr/>
        </p:nvSpPr>
        <p:spPr>
          <a:xfrm>
            <a:off x="6533804" y="3369722"/>
            <a:ext cx="4663449" cy="579115"/>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zh-CN" altLang="en-US" sz="1600" b="1" dirty="0">
                <a:latin typeface="微软雅黑" pitchFamily="34" charset="-122"/>
                <a:ea typeface="微软雅黑" pitchFamily="34" charset="-122"/>
              </a:rPr>
              <a:t>平均</a:t>
            </a:r>
            <a:r>
              <a:rPr kumimoji="1" lang="en-US" altLang="zh-CN" sz="2000" b="1" dirty="0">
                <a:solidFill>
                  <a:srgbClr val="FF0000"/>
                </a:solidFill>
                <a:latin typeface="微软雅黑" pitchFamily="34" charset="-122"/>
                <a:ea typeface="微软雅黑" pitchFamily="34" charset="-122"/>
              </a:rPr>
              <a:t>2000</a:t>
            </a:r>
            <a:r>
              <a:rPr kumimoji="1" lang="zh-CN" altLang="en-US" sz="2000" b="1" dirty="0">
                <a:solidFill>
                  <a:srgbClr val="FF0000"/>
                </a:solidFill>
                <a:latin typeface="微软雅黑" pitchFamily="34" charset="-122"/>
                <a:ea typeface="微软雅黑" pitchFamily="34" charset="-122"/>
              </a:rPr>
              <a:t>人</a:t>
            </a:r>
            <a:r>
              <a:rPr kumimoji="1" lang="en-US" altLang="zh-CN" sz="2000" b="1" dirty="0">
                <a:solidFill>
                  <a:srgbClr val="FF0000"/>
                </a:solidFill>
                <a:latin typeface="微软雅黑" pitchFamily="34" charset="-122"/>
                <a:ea typeface="微软雅黑" pitchFamily="34" charset="-122"/>
              </a:rPr>
              <a:t>/</a:t>
            </a:r>
            <a:r>
              <a:rPr kumimoji="1" lang="zh-CN" altLang="en-US" sz="2000" b="1" dirty="0">
                <a:solidFill>
                  <a:srgbClr val="FF0000"/>
                </a:solidFill>
                <a:latin typeface="微软雅黑" pitchFamily="34" charset="-122"/>
                <a:ea typeface="微软雅黑" pitchFamily="34" charset="-122"/>
              </a:rPr>
              <a:t>场</a:t>
            </a:r>
            <a:r>
              <a:rPr kumimoji="1" lang="zh-CN" altLang="en-US" sz="1600" b="1" dirty="0" smtClean="0">
                <a:latin typeface="微软雅黑" pitchFamily="34" charset="-122"/>
                <a:ea typeface="微软雅黑" pitchFamily="34" charset="-122"/>
              </a:rPr>
              <a:t>在线</a:t>
            </a:r>
            <a:r>
              <a:rPr kumimoji="1" lang="zh-CN" altLang="en-US" sz="1600" b="1" dirty="0">
                <a:latin typeface="微软雅黑" pitchFamily="34" charset="-122"/>
                <a:ea typeface="微软雅黑" pitchFamily="34" charset="-122"/>
              </a:rPr>
              <a:t>协同</a:t>
            </a:r>
            <a:r>
              <a:rPr kumimoji="1" lang="zh-CN" altLang="en-US" sz="1600" b="1" dirty="0" smtClean="0">
                <a:latin typeface="微软雅黑" pitchFamily="34" charset="-122"/>
                <a:ea typeface="微软雅黑" pitchFamily="34" charset="-122"/>
              </a:rPr>
              <a:t>支撑</a:t>
            </a:r>
            <a:endParaRPr kumimoji="1" lang="zh-CN" altLang="en-US" sz="1600" b="1" dirty="0">
              <a:latin typeface="微软雅黑" pitchFamily="34" charset="-122"/>
              <a:ea typeface="微软雅黑" pitchFamily="34" charset="-122"/>
            </a:endParaRPr>
          </a:p>
        </p:txBody>
      </p:sp>
      <p:sp>
        <p:nvSpPr>
          <p:cNvPr id="10" name="箭头: 虚尾 47">
            <a:extLst>
              <a:ext uri="{FF2B5EF4-FFF2-40B4-BE49-F238E27FC236}">
                <a16:creationId xmlns:a16="http://schemas.microsoft.com/office/drawing/2014/main" id="{244BAAE4-06EF-DF49-B19E-F22C113D26FB}"/>
              </a:ext>
            </a:extLst>
          </p:cNvPr>
          <p:cNvSpPr/>
          <p:nvPr/>
        </p:nvSpPr>
        <p:spPr>
          <a:xfrm rot="5400000">
            <a:off x="8299582" y="4158883"/>
            <a:ext cx="915370" cy="911720"/>
          </a:xfrm>
          <a:prstGeom prst="stripedRightArrow">
            <a:avLst/>
          </a:prstGeom>
          <a:solidFill>
            <a:schemeClr val="tx1">
              <a:lumMod val="50000"/>
              <a:lumOff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00" dirty="0">
              <a:latin typeface="微软雅黑" pitchFamily="34" charset="-122"/>
              <a:ea typeface="微软雅黑" pitchFamily="34" charset="-122"/>
            </a:endParaRPr>
          </a:p>
        </p:txBody>
      </p:sp>
      <p:sp>
        <p:nvSpPr>
          <p:cNvPr id="11" name="圆角矩形 10">
            <a:extLst>
              <a:ext uri="{FF2B5EF4-FFF2-40B4-BE49-F238E27FC236}">
                <a16:creationId xmlns:a16="http://schemas.microsoft.com/office/drawing/2014/main" id="{F16E4A79-0A37-0D44-B9E2-712FCBF2C98C}"/>
              </a:ext>
            </a:extLst>
          </p:cNvPr>
          <p:cNvSpPr/>
          <p:nvPr/>
        </p:nvSpPr>
        <p:spPr>
          <a:xfrm>
            <a:off x="6533803" y="5323913"/>
            <a:ext cx="4663449" cy="662110"/>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latin typeface="微软雅黑" pitchFamily="34" charset="-122"/>
                <a:ea typeface="微软雅黑" pitchFamily="34" charset="-122"/>
              </a:rPr>
              <a:t>线上营销服务平台巨头</a:t>
            </a:r>
          </a:p>
        </p:txBody>
      </p:sp>
      <p:sp>
        <p:nvSpPr>
          <p:cNvPr id="12" name="左弧形箭头 16">
            <a:extLst>
              <a:ext uri="{FF2B5EF4-FFF2-40B4-BE49-F238E27FC236}">
                <a16:creationId xmlns:a16="http://schemas.microsoft.com/office/drawing/2014/main" id="{B3FB7271-A4DE-EE41-820A-F2B30359420B}"/>
              </a:ext>
            </a:extLst>
          </p:cNvPr>
          <p:cNvSpPr/>
          <p:nvPr/>
        </p:nvSpPr>
        <p:spPr>
          <a:xfrm>
            <a:off x="11302485" y="2200223"/>
            <a:ext cx="544009" cy="1391769"/>
          </a:xfrm>
          <a:prstGeom prst="curvedLeft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schemeClr val="tx1"/>
              </a:solidFill>
              <a:latin typeface="微软雅黑" pitchFamily="34" charset="-122"/>
              <a:ea typeface="微软雅黑" pitchFamily="34" charset="-122"/>
            </a:endParaRPr>
          </a:p>
        </p:txBody>
      </p:sp>
      <p:sp>
        <p:nvSpPr>
          <p:cNvPr id="13" name="左弧形箭头 17">
            <a:extLst>
              <a:ext uri="{FF2B5EF4-FFF2-40B4-BE49-F238E27FC236}">
                <a16:creationId xmlns:a16="http://schemas.microsoft.com/office/drawing/2014/main" id="{27BD3A1F-8451-AF4A-8EAA-5F4594254C5F}"/>
              </a:ext>
            </a:extLst>
          </p:cNvPr>
          <p:cNvSpPr/>
          <p:nvPr/>
        </p:nvSpPr>
        <p:spPr>
          <a:xfrm rot="10800000">
            <a:off x="5825017" y="2200222"/>
            <a:ext cx="544009" cy="1391769"/>
          </a:xfrm>
          <a:prstGeom prst="curvedLeft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solidFill>
                <a:schemeClr val="tx1"/>
              </a:solidFill>
              <a:latin typeface="微软雅黑" pitchFamily="34" charset="-122"/>
              <a:ea typeface="微软雅黑" pitchFamily="34" charset="-122"/>
            </a:endParaRPr>
          </a:p>
        </p:txBody>
      </p:sp>
      <p:sp>
        <p:nvSpPr>
          <p:cNvPr id="14" name="矩形 13">
            <a:extLst>
              <a:ext uri="{FF2B5EF4-FFF2-40B4-BE49-F238E27FC236}">
                <a16:creationId xmlns:a16="http://schemas.microsoft.com/office/drawing/2014/main" id="{97123D77-B22E-3A40-9EBA-153A8885FF91}"/>
              </a:ext>
            </a:extLst>
          </p:cNvPr>
          <p:cNvSpPr/>
          <p:nvPr/>
        </p:nvSpPr>
        <p:spPr>
          <a:xfrm>
            <a:off x="6735695" y="1578147"/>
            <a:ext cx="1302869" cy="3283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65000"/>
                    <a:lumOff val="35000"/>
                  </a:schemeClr>
                </a:solidFill>
                <a:latin typeface="微软雅黑" pitchFamily="34" charset="-122"/>
                <a:ea typeface="微软雅黑" pitchFamily="34" charset="-122"/>
              </a:rPr>
              <a:t>在线销售培训</a:t>
            </a:r>
          </a:p>
        </p:txBody>
      </p:sp>
      <p:sp>
        <p:nvSpPr>
          <p:cNvPr id="15" name="矩形 14">
            <a:extLst>
              <a:ext uri="{FF2B5EF4-FFF2-40B4-BE49-F238E27FC236}">
                <a16:creationId xmlns:a16="http://schemas.microsoft.com/office/drawing/2014/main" id="{9623D74D-F7AE-1547-94AD-25A5B795035C}"/>
              </a:ext>
            </a:extLst>
          </p:cNvPr>
          <p:cNvSpPr/>
          <p:nvPr/>
        </p:nvSpPr>
        <p:spPr>
          <a:xfrm>
            <a:off x="8179423" y="1578147"/>
            <a:ext cx="1302869" cy="3283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65000"/>
                    <a:lumOff val="35000"/>
                  </a:schemeClr>
                </a:solidFill>
                <a:latin typeface="微软雅黑" pitchFamily="34" charset="-122"/>
                <a:ea typeface="微软雅黑" pitchFamily="34" charset="-122"/>
              </a:rPr>
              <a:t>店铺装修培训</a:t>
            </a:r>
          </a:p>
        </p:txBody>
      </p:sp>
      <p:sp>
        <p:nvSpPr>
          <p:cNvPr id="16" name="矩形 15">
            <a:extLst>
              <a:ext uri="{FF2B5EF4-FFF2-40B4-BE49-F238E27FC236}">
                <a16:creationId xmlns:a16="http://schemas.microsoft.com/office/drawing/2014/main" id="{8A45479B-DECE-374E-B3D8-25A24032ED12}"/>
              </a:ext>
            </a:extLst>
          </p:cNvPr>
          <p:cNvSpPr/>
          <p:nvPr/>
        </p:nvSpPr>
        <p:spPr>
          <a:xfrm>
            <a:off x="6735695" y="1981179"/>
            <a:ext cx="1302869" cy="3283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65000"/>
                    <a:lumOff val="35000"/>
                  </a:schemeClr>
                </a:solidFill>
                <a:latin typeface="微软雅黑" pitchFamily="34" charset="-122"/>
                <a:ea typeface="微软雅黑" pitchFamily="34" charset="-122"/>
              </a:rPr>
              <a:t>客服售后服务</a:t>
            </a:r>
          </a:p>
        </p:txBody>
      </p:sp>
      <p:sp>
        <p:nvSpPr>
          <p:cNvPr id="17" name="矩形 16">
            <a:extLst>
              <a:ext uri="{FF2B5EF4-FFF2-40B4-BE49-F238E27FC236}">
                <a16:creationId xmlns:a16="http://schemas.microsoft.com/office/drawing/2014/main" id="{7253D067-C371-924B-9B76-C50D7F555C02}"/>
              </a:ext>
            </a:extLst>
          </p:cNvPr>
          <p:cNvSpPr/>
          <p:nvPr/>
        </p:nvSpPr>
        <p:spPr>
          <a:xfrm>
            <a:off x="8189218" y="1981179"/>
            <a:ext cx="1293074" cy="3283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65000"/>
                    <a:lumOff val="35000"/>
                  </a:schemeClr>
                </a:solidFill>
                <a:latin typeface="微软雅黑" pitchFamily="34" charset="-122"/>
                <a:ea typeface="微软雅黑" pitchFamily="34" charset="-122"/>
              </a:rPr>
              <a:t>店铺引流培训</a:t>
            </a:r>
          </a:p>
        </p:txBody>
      </p:sp>
      <p:sp>
        <p:nvSpPr>
          <p:cNvPr id="18" name="矩形 17">
            <a:extLst>
              <a:ext uri="{FF2B5EF4-FFF2-40B4-BE49-F238E27FC236}">
                <a16:creationId xmlns:a16="http://schemas.microsoft.com/office/drawing/2014/main" id="{286469BA-91A3-EB44-9512-7068609B792A}"/>
              </a:ext>
            </a:extLst>
          </p:cNvPr>
          <p:cNvSpPr/>
          <p:nvPr/>
        </p:nvSpPr>
        <p:spPr>
          <a:xfrm>
            <a:off x="9623152" y="1578147"/>
            <a:ext cx="1302869" cy="3283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65000"/>
                    <a:lumOff val="35000"/>
                  </a:schemeClr>
                </a:solidFill>
                <a:latin typeface="微软雅黑" pitchFamily="34" charset="-122"/>
                <a:ea typeface="微软雅黑" pitchFamily="34" charset="-122"/>
              </a:rPr>
              <a:t>商品排行培训</a:t>
            </a:r>
          </a:p>
        </p:txBody>
      </p:sp>
      <p:sp>
        <p:nvSpPr>
          <p:cNvPr id="19" name="矩形 18">
            <a:extLst>
              <a:ext uri="{FF2B5EF4-FFF2-40B4-BE49-F238E27FC236}">
                <a16:creationId xmlns:a16="http://schemas.microsoft.com/office/drawing/2014/main" id="{9769E243-FDC4-0347-9A44-49C320DF0622}"/>
              </a:ext>
            </a:extLst>
          </p:cNvPr>
          <p:cNvSpPr/>
          <p:nvPr/>
        </p:nvSpPr>
        <p:spPr>
          <a:xfrm>
            <a:off x="9632946" y="1981179"/>
            <a:ext cx="1302869" cy="3283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65000"/>
                    <a:lumOff val="35000"/>
                  </a:schemeClr>
                </a:solidFill>
                <a:latin typeface="微软雅黑" pitchFamily="34" charset="-122"/>
                <a:ea typeface="微软雅黑" pitchFamily="34" charset="-122"/>
              </a:rPr>
              <a:t>其他培训</a:t>
            </a:r>
          </a:p>
        </p:txBody>
      </p:sp>
      <p:sp>
        <p:nvSpPr>
          <p:cNvPr id="20" name="文本框 19">
            <a:extLst>
              <a:ext uri="{FF2B5EF4-FFF2-40B4-BE49-F238E27FC236}">
                <a16:creationId xmlns:a16="http://schemas.microsoft.com/office/drawing/2014/main" id="{1CF7A761-8B57-C140-9564-57247509EC41}"/>
              </a:ext>
            </a:extLst>
          </p:cNvPr>
          <p:cNvSpPr txBox="1"/>
          <p:nvPr/>
        </p:nvSpPr>
        <p:spPr>
          <a:xfrm>
            <a:off x="174459" y="4532523"/>
            <a:ext cx="1800493" cy="523220"/>
          </a:xfrm>
          <a:prstGeom prst="rect">
            <a:avLst/>
          </a:prstGeom>
          <a:noFill/>
        </p:spPr>
        <p:txBody>
          <a:bodyPr wrap="none" rtlCol="0">
            <a:spAutoFit/>
          </a:bodyPr>
          <a:lstStyle/>
          <a:p>
            <a:pPr algn="ctr"/>
            <a:r>
              <a:rPr kumimoji="1" lang="zh-CN" altLang="en-US" sz="1400" dirty="0" smtClean="0">
                <a:solidFill>
                  <a:schemeClr val="tx1">
                    <a:lumMod val="65000"/>
                    <a:lumOff val="35000"/>
                  </a:schemeClr>
                </a:solidFill>
                <a:latin typeface="Microsoft YaHei" panose="020B0503020204020204" pitchFamily="34" charset="-122"/>
                <a:ea typeface="Microsoft YaHei" panose="020B0503020204020204" pitchFamily="34" charset="-122"/>
              </a:rPr>
              <a:t>红杉树平台</a:t>
            </a:r>
            <a:r>
              <a:rPr kumimoji="1" lang="en-US" altLang="zh-CN" sz="1400" dirty="0" smtClean="0">
                <a:solidFill>
                  <a:schemeClr val="tx1">
                    <a:lumMod val="65000"/>
                    <a:lumOff val="35000"/>
                  </a:schemeClr>
                </a:solidFill>
                <a:latin typeface="Microsoft YaHei" panose="020B0503020204020204" pitchFamily="34" charset="-122"/>
                <a:ea typeface="Microsoft YaHei" panose="020B0503020204020204" pitchFamily="34" charset="-122"/>
              </a:rPr>
              <a:t/>
            </a:r>
            <a:br>
              <a:rPr kumimoji="1" lang="en-US" altLang="zh-CN" sz="1400" dirty="0" smtClean="0">
                <a:solidFill>
                  <a:schemeClr val="tx1">
                    <a:lumMod val="65000"/>
                    <a:lumOff val="35000"/>
                  </a:schemeClr>
                </a:solidFill>
                <a:latin typeface="Microsoft YaHei" panose="020B0503020204020204" pitchFamily="34" charset="-122"/>
                <a:ea typeface="Microsoft YaHei" panose="020B0503020204020204" pitchFamily="34" charset="-122"/>
              </a:rPr>
            </a:br>
            <a:r>
              <a:rPr kumimoji="1" lang="zh-CN" altLang="en-US" sz="1400" dirty="0" smtClean="0">
                <a:solidFill>
                  <a:schemeClr val="tx1">
                    <a:lumMod val="65000"/>
                    <a:lumOff val="35000"/>
                  </a:schemeClr>
                </a:solidFill>
                <a:latin typeface="Microsoft YaHei" panose="020B0503020204020204" pitchFamily="34" charset="-122"/>
                <a:ea typeface="Microsoft YaHei" panose="020B0503020204020204" pitchFamily="34" charset="-122"/>
              </a:rPr>
              <a:t>为淘</a:t>
            </a:r>
            <a:r>
              <a:rPr kumimoji="1"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rPr>
              <a:t>宝店铺培训截</a:t>
            </a:r>
            <a:r>
              <a:rPr kumimoji="1" lang="zh-CN" altLang="en-US" sz="1400" dirty="0" smtClean="0">
                <a:solidFill>
                  <a:schemeClr val="tx1">
                    <a:lumMod val="65000"/>
                    <a:lumOff val="35000"/>
                  </a:schemeClr>
                </a:solidFill>
                <a:latin typeface="Microsoft YaHei" panose="020B0503020204020204" pitchFamily="34" charset="-122"/>
                <a:ea typeface="Microsoft YaHei" panose="020B0503020204020204" pitchFamily="34" charset="-122"/>
              </a:rPr>
              <a:t>图</a:t>
            </a:r>
            <a:endParaRPr kumimoji="1"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endParaRPr>
          </a:p>
        </p:txBody>
      </p:sp>
      <p:sp>
        <p:nvSpPr>
          <p:cNvPr id="21" name="矩形 20"/>
          <p:cNvSpPr/>
          <p:nvPr/>
        </p:nvSpPr>
        <p:spPr>
          <a:xfrm>
            <a:off x="174459" y="963884"/>
            <a:ext cx="4657674" cy="1200329"/>
          </a:xfrm>
          <a:prstGeom prst="rect">
            <a:avLst/>
          </a:prstGeom>
        </p:spPr>
        <p:txBody>
          <a:bodyPr wrap="square">
            <a:spAutoFit/>
          </a:bodyPr>
          <a:lstStyle/>
          <a:p>
            <a:pPr>
              <a:lnSpc>
                <a:spcPct val="150000"/>
              </a:lnSpc>
            </a:pPr>
            <a:r>
              <a:rPr kumimoji="1" lang="zh-CN" altLang="en-US" sz="1600" dirty="0">
                <a:solidFill>
                  <a:schemeClr val="tx1">
                    <a:lumMod val="75000"/>
                    <a:lumOff val="25000"/>
                  </a:schemeClr>
                </a:solidFill>
                <a:latin typeface="微软雅黑" pitchFamily="34" charset="-122"/>
                <a:ea typeface="微软雅黑" pitchFamily="34" charset="-122"/>
              </a:rPr>
              <a:t>淘宝建设初期</a:t>
            </a:r>
            <a:r>
              <a:rPr kumimoji="1" lang="zh-CN" altLang="en-US" sz="1600" dirty="0" smtClean="0">
                <a:solidFill>
                  <a:schemeClr val="tx1">
                    <a:lumMod val="75000"/>
                    <a:lumOff val="25000"/>
                  </a:schemeClr>
                </a:solidFill>
                <a:latin typeface="微软雅黑" pitchFamily="34" charset="-122"/>
                <a:ea typeface="微软雅黑" pitchFamily="34" charset="-122"/>
              </a:rPr>
              <a:t>，如何保证种子用户的稳定，</a:t>
            </a:r>
            <a:endParaRPr kumimoji="1" lang="en-US" altLang="zh-CN" sz="1600" dirty="0" smtClean="0">
              <a:solidFill>
                <a:schemeClr val="tx1">
                  <a:lumMod val="75000"/>
                  <a:lumOff val="25000"/>
                </a:schemeClr>
              </a:solidFill>
              <a:latin typeface="微软雅黑" pitchFamily="34" charset="-122"/>
              <a:ea typeface="微软雅黑" pitchFamily="34" charset="-122"/>
            </a:endParaRPr>
          </a:p>
          <a:p>
            <a:pPr>
              <a:lnSpc>
                <a:spcPct val="150000"/>
              </a:lnSpc>
            </a:pPr>
            <a:r>
              <a:rPr kumimoji="1" lang="zh-CN" altLang="en-US" sz="1600" dirty="0" smtClean="0">
                <a:solidFill>
                  <a:schemeClr val="tx1">
                    <a:lumMod val="75000"/>
                    <a:lumOff val="25000"/>
                  </a:schemeClr>
                </a:solidFill>
                <a:latin typeface="微软雅黑" pitchFamily="34" charset="-122"/>
                <a:ea typeface="微软雅黑" pitchFamily="34" charset="-122"/>
              </a:rPr>
              <a:t>如何利用种子用户做病毒营销；</a:t>
            </a:r>
            <a:endParaRPr kumimoji="1" lang="en-US" altLang="zh-CN" sz="1600" dirty="0" smtClean="0">
              <a:solidFill>
                <a:schemeClr val="tx1">
                  <a:lumMod val="75000"/>
                  <a:lumOff val="25000"/>
                </a:schemeClr>
              </a:solidFill>
              <a:latin typeface="微软雅黑" pitchFamily="34" charset="-122"/>
              <a:ea typeface="微软雅黑" pitchFamily="34" charset="-122"/>
            </a:endParaRPr>
          </a:p>
          <a:p>
            <a:pPr>
              <a:lnSpc>
                <a:spcPct val="150000"/>
              </a:lnSpc>
            </a:pPr>
            <a:r>
              <a:rPr kumimoji="1" lang="zh-CN" altLang="en-US" sz="1600" dirty="0">
                <a:solidFill>
                  <a:schemeClr val="tx1">
                    <a:lumMod val="75000"/>
                    <a:lumOff val="25000"/>
                  </a:schemeClr>
                </a:solidFill>
                <a:latin typeface="微软雅黑" pitchFamily="34" charset="-122"/>
                <a:ea typeface="微软雅黑" pitchFamily="34" charset="-122"/>
              </a:rPr>
              <a:t>淘</a:t>
            </a:r>
            <a:r>
              <a:rPr kumimoji="1" lang="zh-CN" altLang="en-US" sz="1600" dirty="0" smtClean="0">
                <a:solidFill>
                  <a:schemeClr val="tx1">
                    <a:lumMod val="75000"/>
                    <a:lumOff val="25000"/>
                  </a:schemeClr>
                </a:solidFill>
                <a:latin typeface="微软雅黑" pitchFamily="34" charset="-122"/>
                <a:ea typeface="微软雅黑" pitchFamily="34" charset="-122"/>
              </a:rPr>
              <a:t>宝海量店家如何运营自己的店铺，如何赚钱</a:t>
            </a:r>
            <a:endParaRPr kumimoji="1" lang="en-US" altLang="zh-CN" sz="1600" dirty="0" smtClean="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592277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大协同平台部分服务客户</a:t>
            </a:r>
          </a:p>
        </p:txBody>
      </p:sp>
      <p:grpSp>
        <p:nvGrpSpPr>
          <p:cNvPr id="3" name="29313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0E418D04-8F37-433A-89E9-F3034E2C52C5}"/>
              </a:ext>
            </a:extLst>
          </p:cNvPr>
          <p:cNvGrpSpPr>
            <a:grpSpLocks noChangeAspect="1"/>
          </p:cNvGrpSpPr>
          <p:nvPr>
            <p:custDataLst>
              <p:tags r:id="rId1"/>
            </p:custDataLst>
          </p:nvPr>
        </p:nvGrpSpPr>
        <p:grpSpPr>
          <a:xfrm>
            <a:off x="-3" y="1646363"/>
            <a:ext cx="12204704" cy="3913921"/>
            <a:chOff x="-3" y="1646363"/>
            <a:chExt cx="12204704" cy="3913921"/>
          </a:xfrm>
        </p:grpSpPr>
        <p:sp>
          <p:nvSpPr>
            <p:cNvPr id="4" name="iṩlîďe">
              <a:extLst>
                <a:ext uri="{FF2B5EF4-FFF2-40B4-BE49-F238E27FC236}">
                  <a16:creationId xmlns:a16="http://schemas.microsoft.com/office/drawing/2014/main" id="{015A15EE-2CA5-42D2-8C7C-C58C1A02CBFB}"/>
                </a:ext>
              </a:extLst>
            </p:cNvPr>
            <p:cNvSpPr/>
            <p:nvPr/>
          </p:nvSpPr>
          <p:spPr>
            <a:xfrm rot="5400000" flipH="1" flipV="1">
              <a:off x="6063329" y="-2076452"/>
              <a:ext cx="78039" cy="122047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grpSp>
          <p:nvGrpSpPr>
            <p:cNvPr id="5" name="íSľïḍè">
              <a:extLst>
                <a:ext uri="{FF2B5EF4-FFF2-40B4-BE49-F238E27FC236}">
                  <a16:creationId xmlns:a16="http://schemas.microsoft.com/office/drawing/2014/main" id="{27C58AF6-5DF3-4B48-8B1C-10EB84D9BCC6}"/>
                </a:ext>
              </a:extLst>
            </p:cNvPr>
            <p:cNvGrpSpPr/>
            <p:nvPr/>
          </p:nvGrpSpPr>
          <p:grpSpPr>
            <a:xfrm>
              <a:off x="600361" y="1646363"/>
              <a:ext cx="1706330" cy="3913921"/>
              <a:chOff x="600361" y="1646363"/>
              <a:chExt cx="1706330" cy="3913921"/>
            </a:xfrm>
          </p:grpSpPr>
          <p:sp>
            <p:nvSpPr>
              <p:cNvPr id="41" name="i$1ïďé">
                <a:extLst>
                  <a:ext uri="{FF2B5EF4-FFF2-40B4-BE49-F238E27FC236}">
                    <a16:creationId xmlns:a16="http://schemas.microsoft.com/office/drawing/2014/main" id="{782D9F46-2539-476A-9E8E-B9290F5D9F2C}"/>
                  </a:ext>
                </a:extLst>
              </p:cNvPr>
              <p:cNvSpPr/>
              <p:nvPr/>
            </p:nvSpPr>
            <p:spPr>
              <a:xfrm>
                <a:off x="1336918" y="3911600"/>
                <a:ext cx="228600" cy="2286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p>
            </p:txBody>
          </p:sp>
          <p:sp>
            <p:nvSpPr>
              <p:cNvPr id="42" name="iṩlîḋè">
                <a:extLst>
                  <a:ext uri="{FF2B5EF4-FFF2-40B4-BE49-F238E27FC236}">
                    <a16:creationId xmlns:a16="http://schemas.microsoft.com/office/drawing/2014/main" id="{A37FF822-2315-40E2-8D02-4F6C7ABF7549}"/>
                  </a:ext>
                </a:extLst>
              </p:cNvPr>
              <p:cNvSpPr/>
              <p:nvPr/>
            </p:nvSpPr>
            <p:spPr>
              <a:xfrm flipV="1">
                <a:off x="1316785" y="3484947"/>
                <a:ext cx="268866" cy="23178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tx1"/>
                  </a:solidFill>
                </a:endParaRPr>
              </a:p>
            </p:txBody>
          </p:sp>
          <p:grpSp>
            <p:nvGrpSpPr>
              <p:cNvPr id="43" name="iṥlïḑê">
                <a:extLst>
                  <a:ext uri="{FF2B5EF4-FFF2-40B4-BE49-F238E27FC236}">
                    <a16:creationId xmlns:a16="http://schemas.microsoft.com/office/drawing/2014/main" id="{A77FD127-C0C1-4070-83CB-D292CC90BCBC}"/>
                  </a:ext>
                </a:extLst>
              </p:cNvPr>
              <p:cNvGrpSpPr/>
              <p:nvPr/>
            </p:nvGrpSpPr>
            <p:grpSpPr>
              <a:xfrm>
                <a:off x="600361" y="1646363"/>
                <a:ext cx="1706330" cy="3913921"/>
                <a:chOff x="567739" y="1646363"/>
                <a:chExt cx="2633436" cy="3913921"/>
              </a:xfrm>
            </p:grpSpPr>
            <p:sp>
              <p:nvSpPr>
                <p:cNvPr id="44" name="ïšḻíďê">
                  <a:extLst>
                    <a:ext uri="{FF2B5EF4-FFF2-40B4-BE49-F238E27FC236}">
                      <a16:creationId xmlns:a16="http://schemas.microsoft.com/office/drawing/2014/main" id="{2966F4C3-03D3-41C3-A41D-E31CEB038ADB}"/>
                    </a:ext>
                  </a:extLst>
                </p:cNvPr>
                <p:cNvSpPr/>
                <p:nvPr/>
              </p:nvSpPr>
              <p:spPr>
                <a:xfrm>
                  <a:off x="799364" y="2967163"/>
                  <a:ext cx="2163069" cy="596034"/>
                </a:xfrm>
                <a:prstGeom prst="roundRect">
                  <a:avLst>
                    <a:gd name="adj" fmla="val 4639"/>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华为</a:t>
                  </a:r>
                  <a:endParaRPr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ïś1îḑè">
                  <a:extLst>
                    <a:ext uri="{FF2B5EF4-FFF2-40B4-BE49-F238E27FC236}">
                      <a16:creationId xmlns:a16="http://schemas.microsoft.com/office/drawing/2014/main" id="{21A5F13D-2498-4B2F-B094-32985D924DC5}"/>
                    </a:ext>
                  </a:extLst>
                </p:cNvPr>
                <p:cNvSpPr/>
                <p:nvPr/>
              </p:nvSpPr>
              <p:spPr>
                <a:xfrm>
                  <a:off x="799364" y="1646363"/>
                  <a:ext cx="2163069" cy="122336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6" name="íślîḍè">
                  <a:extLst>
                    <a:ext uri="{FF2B5EF4-FFF2-40B4-BE49-F238E27FC236}">
                      <a16:creationId xmlns:a16="http://schemas.microsoft.com/office/drawing/2014/main" id="{EA7DE3F9-496C-4FF6-90DB-2D8D40666D2A}"/>
                    </a:ext>
                  </a:extLst>
                </p:cNvPr>
                <p:cNvSpPr txBox="1"/>
                <p:nvPr/>
              </p:nvSpPr>
              <p:spPr bwMode="auto">
                <a:xfrm>
                  <a:off x="567739" y="4482481"/>
                  <a:ext cx="2633436" cy="1077803"/>
                </a:xfrm>
                <a:prstGeom prst="rect">
                  <a:avLst/>
                </a:prstGeom>
                <a:noFill/>
              </p:spPr>
              <p:txBody>
                <a:bodyPr wrap="square" lIns="91440" tIns="45720" rIns="91440" bIns="45720" anchor="t" anchorCtr="0">
                  <a:norm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生态系统</a:t>
                  </a:r>
                  <a:b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b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构建战略供应商</a:t>
                  </a:r>
                </a:p>
              </p:txBody>
            </p:sp>
          </p:grpSp>
        </p:grpSp>
        <p:grpSp>
          <p:nvGrpSpPr>
            <p:cNvPr id="6" name="ïśļídè">
              <a:extLst>
                <a:ext uri="{FF2B5EF4-FFF2-40B4-BE49-F238E27FC236}">
                  <a16:creationId xmlns:a16="http://schemas.microsoft.com/office/drawing/2014/main" id="{1E88F9E8-4DE9-4856-90D8-177E8A2DDFEA}"/>
                </a:ext>
              </a:extLst>
            </p:cNvPr>
            <p:cNvGrpSpPr/>
            <p:nvPr/>
          </p:nvGrpSpPr>
          <p:grpSpPr>
            <a:xfrm>
              <a:off x="2455733" y="1646363"/>
              <a:ext cx="1855372" cy="3913921"/>
              <a:chOff x="600361" y="1646363"/>
              <a:chExt cx="1855372" cy="3913921"/>
            </a:xfrm>
          </p:grpSpPr>
          <p:sp>
            <p:nvSpPr>
              <p:cNvPr id="35" name="î$ļidè">
                <a:extLst>
                  <a:ext uri="{FF2B5EF4-FFF2-40B4-BE49-F238E27FC236}">
                    <a16:creationId xmlns:a16="http://schemas.microsoft.com/office/drawing/2014/main" id="{84212285-3D34-44B3-8EC5-48B9B6C0C433}"/>
                  </a:ext>
                </a:extLst>
              </p:cNvPr>
              <p:cNvSpPr/>
              <p:nvPr/>
            </p:nvSpPr>
            <p:spPr>
              <a:xfrm>
                <a:off x="1336918" y="3911600"/>
                <a:ext cx="228600" cy="2286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p>
            </p:txBody>
          </p:sp>
          <p:sp>
            <p:nvSpPr>
              <p:cNvPr id="36" name="îṥḻiḍé">
                <a:extLst>
                  <a:ext uri="{FF2B5EF4-FFF2-40B4-BE49-F238E27FC236}">
                    <a16:creationId xmlns:a16="http://schemas.microsoft.com/office/drawing/2014/main" id="{63558234-C368-4A15-A246-362FA0D2C7BD}"/>
                  </a:ext>
                </a:extLst>
              </p:cNvPr>
              <p:cNvSpPr/>
              <p:nvPr/>
            </p:nvSpPr>
            <p:spPr>
              <a:xfrm flipV="1">
                <a:off x="1316785" y="3484947"/>
                <a:ext cx="268866" cy="23178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tx1"/>
                  </a:solidFill>
                </a:endParaRPr>
              </a:p>
            </p:txBody>
          </p:sp>
          <p:grpSp>
            <p:nvGrpSpPr>
              <p:cNvPr id="37" name="íš1ïḋè">
                <a:extLst>
                  <a:ext uri="{FF2B5EF4-FFF2-40B4-BE49-F238E27FC236}">
                    <a16:creationId xmlns:a16="http://schemas.microsoft.com/office/drawing/2014/main" id="{33412C52-BC6A-41B3-A5AB-6F14E933D502}"/>
                  </a:ext>
                </a:extLst>
              </p:cNvPr>
              <p:cNvGrpSpPr/>
              <p:nvPr/>
            </p:nvGrpSpPr>
            <p:grpSpPr>
              <a:xfrm>
                <a:off x="600361" y="1646363"/>
                <a:ext cx="1855372" cy="3913921"/>
                <a:chOff x="567739" y="1646363"/>
                <a:chExt cx="2863457" cy="3913921"/>
              </a:xfrm>
            </p:grpSpPr>
            <p:sp>
              <p:nvSpPr>
                <p:cNvPr id="38" name="îŝļíḑé">
                  <a:extLst>
                    <a:ext uri="{FF2B5EF4-FFF2-40B4-BE49-F238E27FC236}">
                      <a16:creationId xmlns:a16="http://schemas.microsoft.com/office/drawing/2014/main" id="{3F830D08-FFF2-41BF-BE06-D347D3A3D2D6}"/>
                    </a:ext>
                  </a:extLst>
                </p:cNvPr>
                <p:cNvSpPr/>
                <p:nvPr/>
              </p:nvSpPr>
              <p:spPr>
                <a:xfrm>
                  <a:off x="799364" y="2967163"/>
                  <a:ext cx="2163069" cy="596034"/>
                </a:xfrm>
                <a:prstGeom prst="roundRect">
                  <a:avLst>
                    <a:gd name="adj" fmla="val 4639"/>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爱立信</a:t>
                  </a:r>
                  <a:endParaRPr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iṩļîḍé">
                  <a:extLst>
                    <a:ext uri="{FF2B5EF4-FFF2-40B4-BE49-F238E27FC236}">
                      <a16:creationId xmlns:a16="http://schemas.microsoft.com/office/drawing/2014/main" id="{6FF4E58C-92CE-48AA-8E4F-41891CCA03F0}"/>
                    </a:ext>
                  </a:extLst>
                </p:cNvPr>
                <p:cNvSpPr/>
                <p:nvPr/>
              </p:nvSpPr>
              <p:spPr>
                <a:xfrm>
                  <a:off x="799364" y="1646363"/>
                  <a:ext cx="2163069" cy="122336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2700"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0" name="íŝḻîďé">
                  <a:extLst>
                    <a:ext uri="{FF2B5EF4-FFF2-40B4-BE49-F238E27FC236}">
                      <a16:creationId xmlns:a16="http://schemas.microsoft.com/office/drawing/2014/main" id="{B89E3ED7-8B02-4171-B374-5FA8B2441D36}"/>
                    </a:ext>
                  </a:extLst>
                </p:cNvPr>
                <p:cNvSpPr txBox="1"/>
                <p:nvPr/>
              </p:nvSpPr>
              <p:spPr bwMode="auto">
                <a:xfrm>
                  <a:off x="567739" y="4482481"/>
                  <a:ext cx="2863457" cy="1077803"/>
                </a:xfrm>
                <a:prstGeom prst="rect">
                  <a:avLst/>
                </a:prstGeom>
                <a:noFill/>
              </p:spPr>
              <p:txBody>
                <a:bodyPr wrap="square" lIns="91440" tIns="45720" rIns="91440" bIns="45720" anchor="t" anchorCtr="0">
                  <a:norm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欧洲市场</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战略突破</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、德国电信深入运营</a:t>
                  </a:r>
                </a:p>
              </p:txBody>
            </p:sp>
          </p:grpSp>
        </p:grpSp>
        <p:grpSp>
          <p:nvGrpSpPr>
            <p:cNvPr id="7" name="îṡḷiḋè">
              <a:extLst>
                <a:ext uri="{FF2B5EF4-FFF2-40B4-BE49-F238E27FC236}">
                  <a16:creationId xmlns:a16="http://schemas.microsoft.com/office/drawing/2014/main" id="{4D0894BB-EDC1-428D-9A04-5570592CE313}"/>
                </a:ext>
              </a:extLst>
            </p:cNvPr>
            <p:cNvGrpSpPr/>
            <p:nvPr/>
          </p:nvGrpSpPr>
          <p:grpSpPr>
            <a:xfrm>
              <a:off x="4311105" y="1646363"/>
              <a:ext cx="1706330" cy="3913921"/>
              <a:chOff x="600361" y="1646363"/>
              <a:chExt cx="1706330" cy="3913921"/>
            </a:xfrm>
          </p:grpSpPr>
          <p:sp>
            <p:nvSpPr>
              <p:cNvPr id="29" name="íšlîďe">
                <a:extLst>
                  <a:ext uri="{FF2B5EF4-FFF2-40B4-BE49-F238E27FC236}">
                    <a16:creationId xmlns:a16="http://schemas.microsoft.com/office/drawing/2014/main" id="{966EB985-090B-4341-B182-B6DCBBC998EA}"/>
                  </a:ext>
                </a:extLst>
              </p:cNvPr>
              <p:cNvSpPr/>
              <p:nvPr/>
            </p:nvSpPr>
            <p:spPr>
              <a:xfrm>
                <a:off x="1336918" y="3911600"/>
                <a:ext cx="228600" cy="2286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p>
            </p:txBody>
          </p:sp>
          <p:sp>
            <p:nvSpPr>
              <p:cNvPr id="30" name="îśḻîḓê">
                <a:extLst>
                  <a:ext uri="{FF2B5EF4-FFF2-40B4-BE49-F238E27FC236}">
                    <a16:creationId xmlns:a16="http://schemas.microsoft.com/office/drawing/2014/main" id="{13A1F91D-DF0F-4889-9968-B315EF5E4285}"/>
                  </a:ext>
                </a:extLst>
              </p:cNvPr>
              <p:cNvSpPr/>
              <p:nvPr/>
            </p:nvSpPr>
            <p:spPr>
              <a:xfrm flipV="1">
                <a:off x="1316785" y="3484947"/>
                <a:ext cx="268866" cy="23178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tx1"/>
                  </a:solidFill>
                </a:endParaRPr>
              </a:p>
            </p:txBody>
          </p:sp>
          <p:grpSp>
            <p:nvGrpSpPr>
              <p:cNvPr id="31" name="îṥlïḋè">
                <a:extLst>
                  <a:ext uri="{FF2B5EF4-FFF2-40B4-BE49-F238E27FC236}">
                    <a16:creationId xmlns:a16="http://schemas.microsoft.com/office/drawing/2014/main" id="{1BBC7487-34FC-493F-84C5-5E5E62452C69}"/>
                  </a:ext>
                </a:extLst>
              </p:cNvPr>
              <p:cNvGrpSpPr/>
              <p:nvPr/>
            </p:nvGrpSpPr>
            <p:grpSpPr>
              <a:xfrm>
                <a:off x="600361" y="1646363"/>
                <a:ext cx="1706330" cy="3913921"/>
                <a:chOff x="567739" y="1646363"/>
                <a:chExt cx="2633436" cy="3913921"/>
              </a:xfrm>
            </p:grpSpPr>
            <p:sp>
              <p:nvSpPr>
                <p:cNvPr id="32" name="ïś1iḑe">
                  <a:extLst>
                    <a:ext uri="{FF2B5EF4-FFF2-40B4-BE49-F238E27FC236}">
                      <a16:creationId xmlns:a16="http://schemas.microsoft.com/office/drawing/2014/main" id="{F9EC43A9-096B-4148-98F5-92DEAB30430B}"/>
                    </a:ext>
                  </a:extLst>
                </p:cNvPr>
                <p:cNvSpPr/>
                <p:nvPr/>
              </p:nvSpPr>
              <p:spPr>
                <a:xfrm>
                  <a:off x="799364" y="2967163"/>
                  <a:ext cx="2163069" cy="596034"/>
                </a:xfrm>
                <a:prstGeom prst="roundRect">
                  <a:avLst>
                    <a:gd name="adj" fmla="val 4639"/>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海康威视</a:t>
                  </a:r>
                  <a:endParaRPr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iSḷïḑè">
                  <a:extLst>
                    <a:ext uri="{FF2B5EF4-FFF2-40B4-BE49-F238E27FC236}">
                      <a16:creationId xmlns:a16="http://schemas.microsoft.com/office/drawing/2014/main" id="{7480AD67-61F2-417B-AA36-0B48F0ECDC85}"/>
                    </a:ext>
                  </a:extLst>
                </p:cNvPr>
                <p:cNvSpPr/>
                <p:nvPr/>
              </p:nvSpPr>
              <p:spPr>
                <a:xfrm>
                  <a:off x="799364" y="1646363"/>
                  <a:ext cx="2163069" cy="1223364"/>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2700"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íšļíḓe">
                  <a:extLst>
                    <a:ext uri="{FF2B5EF4-FFF2-40B4-BE49-F238E27FC236}">
                      <a16:creationId xmlns:a16="http://schemas.microsoft.com/office/drawing/2014/main" id="{86B38943-85C6-4D51-8C7F-0A03C57A18E9}"/>
                    </a:ext>
                  </a:extLst>
                </p:cNvPr>
                <p:cNvSpPr txBox="1"/>
                <p:nvPr/>
              </p:nvSpPr>
              <p:spPr bwMode="auto">
                <a:xfrm>
                  <a:off x="567739" y="4482481"/>
                  <a:ext cx="2633436" cy="1077803"/>
                </a:xfrm>
                <a:prstGeom prst="rect">
                  <a:avLst/>
                </a:prstGeom>
                <a:noFill/>
              </p:spPr>
              <p:txBody>
                <a:bodyPr wrap="square" lIns="91440" tIns="45720" rIns="91440" bIns="45720" anchor="t" anchorCtr="0">
                  <a:norm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软硬件协作</a:t>
                  </a:r>
                  <a:b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b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专业化运营</a:t>
                  </a:r>
                </a:p>
              </p:txBody>
            </p:sp>
          </p:grpSp>
        </p:grpSp>
        <p:grpSp>
          <p:nvGrpSpPr>
            <p:cNvPr id="8" name="isḻiḍé">
              <a:extLst>
                <a:ext uri="{FF2B5EF4-FFF2-40B4-BE49-F238E27FC236}">
                  <a16:creationId xmlns:a16="http://schemas.microsoft.com/office/drawing/2014/main" id="{887D0659-2D92-483A-B72C-A40C53E200EE}"/>
                </a:ext>
              </a:extLst>
            </p:cNvPr>
            <p:cNvGrpSpPr/>
            <p:nvPr/>
          </p:nvGrpSpPr>
          <p:grpSpPr>
            <a:xfrm>
              <a:off x="6166477" y="1646363"/>
              <a:ext cx="1706330" cy="3913921"/>
              <a:chOff x="600361" y="1646363"/>
              <a:chExt cx="1706330" cy="3913921"/>
            </a:xfrm>
          </p:grpSpPr>
          <p:sp>
            <p:nvSpPr>
              <p:cNvPr id="23" name="íṡļíďe">
                <a:extLst>
                  <a:ext uri="{FF2B5EF4-FFF2-40B4-BE49-F238E27FC236}">
                    <a16:creationId xmlns:a16="http://schemas.microsoft.com/office/drawing/2014/main" id="{D0E1ABF1-C00F-40E9-9EE4-672EC35B6272}"/>
                  </a:ext>
                </a:extLst>
              </p:cNvPr>
              <p:cNvSpPr/>
              <p:nvPr/>
            </p:nvSpPr>
            <p:spPr>
              <a:xfrm>
                <a:off x="1336918" y="3911600"/>
                <a:ext cx="228600" cy="2286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p>
            </p:txBody>
          </p:sp>
          <p:sp>
            <p:nvSpPr>
              <p:cNvPr id="24" name="ïṧḻiďé">
                <a:extLst>
                  <a:ext uri="{FF2B5EF4-FFF2-40B4-BE49-F238E27FC236}">
                    <a16:creationId xmlns:a16="http://schemas.microsoft.com/office/drawing/2014/main" id="{09A4FD59-8738-4761-8C6D-6797520A80B9}"/>
                  </a:ext>
                </a:extLst>
              </p:cNvPr>
              <p:cNvSpPr/>
              <p:nvPr/>
            </p:nvSpPr>
            <p:spPr>
              <a:xfrm flipV="1">
                <a:off x="1316785" y="3484947"/>
                <a:ext cx="268866" cy="23178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tx1"/>
                  </a:solidFill>
                </a:endParaRPr>
              </a:p>
            </p:txBody>
          </p:sp>
          <p:grpSp>
            <p:nvGrpSpPr>
              <p:cNvPr id="25" name="íślîḋè">
                <a:extLst>
                  <a:ext uri="{FF2B5EF4-FFF2-40B4-BE49-F238E27FC236}">
                    <a16:creationId xmlns:a16="http://schemas.microsoft.com/office/drawing/2014/main" id="{340BD360-81F2-425C-A9A1-4E857129C4E8}"/>
                  </a:ext>
                </a:extLst>
              </p:cNvPr>
              <p:cNvGrpSpPr/>
              <p:nvPr/>
            </p:nvGrpSpPr>
            <p:grpSpPr>
              <a:xfrm>
                <a:off x="600361" y="1646363"/>
                <a:ext cx="1706330" cy="3913921"/>
                <a:chOff x="567739" y="1646363"/>
                <a:chExt cx="2633436" cy="3913921"/>
              </a:xfrm>
            </p:grpSpPr>
            <p:sp>
              <p:nvSpPr>
                <p:cNvPr id="26" name="íśļïdê">
                  <a:extLst>
                    <a:ext uri="{FF2B5EF4-FFF2-40B4-BE49-F238E27FC236}">
                      <a16:creationId xmlns:a16="http://schemas.microsoft.com/office/drawing/2014/main" id="{9D58EDAF-B499-4F0B-AB71-C85117142186}"/>
                    </a:ext>
                  </a:extLst>
                </p:cNvPr>
                <p:cNvSpPr/>
                <p:nvPr/>
              </p:nvSpPr>
              <p:spPr>
                <a:xfrm>
                  <a:off x="799364" y="2967163"/>
                  <a:ext cx="2163069" cy="596034"/>
                </a:xfrm>
                <a:prstGeom prst="roundRect">
                  <a:avLst>
                    <a:gd name="adj" fmla="val 4639"/>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阿里巴巴</a:t>
                  </a:r>
                  <a:endParaRPr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ïṡlïḍe">
                  <a:extLst>
                    <a:ext uri="{FF2B5EF4-FFF2-40B4-BE49-F238E27FC236}">
                      <a16:creationId xmlns:a16="http://schemas.microsoft.com/office/drawing/2014/main" id="{61C61A66-AE26-4DA3-9AB1-B98943B09B1C}"/>
                    </a:ext>
                  </a:extLst>
                </p:cNvPr>
                <p:cNvSpPr/>
                <p:nvPr/>
              </p:nvSpPr>
              <p:spPr>
                <a:xfrm>
                  <a:off x="799364" y="1646363"/>
                  <a:ext cx="2163069" cy="1223364"/>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12700"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28" name="îśļîḋè">
                  <a:extLst>
                    <a:ext uri="{FF2B5EF4-FFF2-40B4-BE49-F238E27FC236}">
                      <a16:creationId xmlns:a16="http://schemas.microsoft.com/office/drawing/2014/main" id="{BE936210-5D6F-4086-8FDB-AF125FF8EC28}"/>
                    </a:ext>
                  </a:extLst>
                </p:cNvPr>
                <p:cNvSpPr txBox="1"/>
                <p:nvPr/>
              </p:nvSpPr>
              <p:spPr bwMode="auto">
                <a:xfrm>
                  <a:off x="567739" y="4482481"/>
                  <a:ext cx="2633436" cy="1077803"/>
                </a:xfrm>
                <a:prstGeom prst="rect">
                  <a:avLst/>
                </a:prstGeom>
                <a:noFill/>
              </p:spPr>
              <p:txBody>
                <a:bodyPr wrap="square" lIns="91440" tIns="45720" rIns="91440" bIns="45720" anchor="t" anchorCtr="0">
                  <a:norm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平台化运营</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网络协同</a:t>
                  </a:r>
                </a:p>
              </p:txBody>
            </p:sp>
          </p:grpSp>
        </p:grpSp>
        <p:grpSp>
          <p:nvGrpSpPr>
            <p:cNvPr id="9" name="íṣ1iḑé">
              <a:extLst>
                <a:ext uri="{FF2B5EF4-FFF2-40B4-BE49-F238E27FC236}">
                  <a16:creationId xmlns:a16="http://schemas.microsoft.com/office/drawing/2014/main" id="{7B52DC99-87CD-42BC-B671-26625EC43567}"/>
                </a:ext>
              </a:extLst>
            </p:cNvPr>
            <p:cNvGrpSpPr/>
            <p:nvPr/>
          </p:nvGrpSpPr>
          <p:grpSpPr>
            <a:xfrm>
              <a:off x="8021849" y="1646363"/>
              <a:ext cx="1706330" cy="3913921"/>
              <a:chOff x="600361" y="1646363"/>
              <a:chExt cx="1706330" cy="3913921"/>
            </a:xfrm>
          </p:grpSpPr>
          <p:sp>
            <p:nvSpPr>
              <p:cNvPr id="17" name="îṣ1îdê">
                <a:extLst>
                  <a:ext uri="{FF2B5EF4-FFF2-40B4-BE49-F238E27FC236}">
                    <a16:creationId xmlns:a16="http://schemas.microsoft.com/office/drawing/2014/main" id="{E5DA111C-7CAA-4FCD-AB6D-6469A42F6DEB}"/>
                  </a:ext>
                </a:extLst>
              </p:cNvPr>
              <p:cNvSpPr/>
              <p:nvPr/>
            </p:nvSpPr>
            <p:spPr>
              <a:xfrm>
                <a:off x="1336918" y="3911600"/>
                <a:ext cx="228600" cy="2286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p>
            </p:txBody>
          </p:sp>
          <p:sp>
            <p:nvSpPr>
              <p:cNvPr id="18" name="îs1ïḓè">
                <a:extLst>
                  <a:ext uri="{FF2B5EF4-FFF2-40B4-BE49-F238E27FC236}">
                    <a16:creationId xmlns:a16="http://schemas.microsoft.com/office/drawing/2014/main" id="{ED0D60F4-F5DB-447F-A0AB-DCC455CC8BC4}"/>
                  </a:ext>
                </a:extLst>
              </p:cNvPr>
              <p:cNvSpPr/>
              <p:nvPr/>
            </p:nvSpPr>
            <p:spPr>
              <a:xfrm flipV="1">
                <a:off x="1316785" y="3484947"/>
                <a:ext cx="268866" cy="23178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tx1"/>
                  </a:solidFill>
                </a:endParaRPr>
              </a:p>
            </p:txBody>
          </p:sp>
          <p:grpSp>
            <p:nvGrpSpPr>
              <p:cNvPr id="19" name="ïṩļïḋê">
                <a:extLst>
                  <a:ext uri="{FF2B5EF4-FFF2-40B4-BE49-F238E27FC236}">
                    <a16:creationId xmlns:a16="http://schemas.microsoft.com/office/drawing/2014/main" id="{8200BE7C-CDEB-4185-B776-89B6CD9E4BFA}"/>
                  </a:ext>
                </a:extLst>
              </p:cNvPr>
              <p:cNvGrpSpPr/>
              <p:nvPr/>
            </p:nvGrpSpPr>
            <p:grpSpPr>
              <a:xfrm>
                <a:off x="600361" y="1646363"/>
                <a:ext cx="1706330" cy="3913921"/>
                <a:chOff x="567739" y="1646363"/>
                <a:chExt cx="2633436" cy="3913921"/>
              </a:xfrm>
            </p:grpSpPr>
            <p:sp>
              <p:nvSpPr>
                <p:cNvPr id="20" name="îṩliďé">
                  <a:extLst>
                    <a:ext uri="{FF2B5EF4-FFF2-40B4-BE49-F238E27FC236}">
                      <a16:creationId xmlns:a16="http://schemas.microsoft.com/office/drawing/2014/main" id="{D82DCF99-A1A8-4AFD-986C-B50A804C8FBB}"/>
                    </a:ext>
                  </a:extLst>
                </p:cNvPr>
                <p:cNvSpPr/>
                <p:nvPr/>
              </p:nvSpPr>
              <p:spPr>
                <a:xfrm>
                  <a:off x="799364" y="2967163"/>
                  <a:ext cx="2163069" cy="596034"/>
                </a:xfrm>
                <a:prstGeom prst="roundRect">
                  <a:avLst>
                    <a:gd name="adj" fmla="val 4639"/>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上海电信</a:t>
                  </a:r>
                  <a:endParaRPr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íŝ1íďé">
                  <a:extLst>
                    <a:ext uri="{FF2B5EF4-FFF2-40B4-BE49-F238E27FC236}">
                      <a16:creationId xmlns:a16="http://schemas.microsoft.com/office/drawing/2014/main" id="{24B4B720-5C30-45F6-AD29-556BEAA4F32E}"/>
                    </a:ext>
                  </a:extLst>
                </p:cNvPr>
                <p:cNvSpPr/>
                <p:nvPr/>
              </p:nvSpPr>
              <p:spPr>
                <a:xfrm>
                  <a:off x="799364" y="1646363"/>
                  <a:ext cx="2163069" cy="1223364"/>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12700"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îsļîḍê">
                  <a:extLst>
                    <a:ext uri="{FF2B5EF4-FFF2-40B4-BE49-F238E27FC236}">
                      <a16:creationId xmlns:a16="http://schemas.microsoft.com/office/drawing/2014/main" id="{C64B5AE7-3C64-4F22-BE58-EA56EA43A0CB}"/>
                    </a:ext>
                  </a:extLst>
                </p:cNvPr>
                <p:cNvSpPr txBox="1"/>
                <p:nvPr/>
              </p:nvSpPr>
              <p:spPr bwMode="auto">
                <a:xfrm>
                  <a:off x="567739" y="4482481"/>
                  <a:ext cx="2633436" cy="1077803"/>
                </a:xfrm>
                <a:prstGeom prst="rect">
                  <a:avLst/>
                </a:prstGeom>
                <a:noFill/>
              </p:spPr>
              <p:txBody>
                <a:bodyPr wrap="square" lIns="91440" tIns="45720" rIns="91440" bIns="45720" anchor="t" anchorCtr="0">
                  <a:norm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电信级教育用户平台应用</a:t>
                  </a:r>
                </a:p>
              </p:txBody>
            </p:sp>
          </p:grpSp>
        </p:grpSp>
        <p:grpSp>
          <p:nvGrpSpPr>
            <p:cNvPr id="10" name="ïṡ1iďê">
              <a:extLst>
                <a:ext uri="{FF2B5EF4-FFF2-40B4-BE49-F238E27FC236}">
                  <a16:creationId xmlns:a16="http://schemas.microsoft.com/office/drawing/2014/main" id="{1CA56343-91B7-4856-95D8-7792A13632A9}"/>
                </a:ext>
              </a:extLst>
            </p:cNvPr>
            <p:cNvGrpSpPr/>
            <p:nvPr/>
          </p:nvGrpSpPr>
          <p:grpSpPr>
            <a:xfrm>
              <a:off x="9877223" y="1646363"/>
              <a:ext cx="1706330" cy="3913921"/>
              <a:chOff x="600361" y="1646363"/>
              <a:chExt cx="1706330" cy="3913921"/>
            </a:xfrm>
          </p:grpSpPr>
          <p:sp>
            <p:nvSpPr>
              <p:cNvPr id="11" name="îṡlíḋe">
                <a:extLst>
                  <a:ext uri="{FF2B5EF4-FFF2-40B4-BE49-F238E27FC236}">
                    <a16:creationId xmlns:a16="http://schemas.microsoft.com/office/drawing/2014/main" id="{CF5CC600-F297-4BDB-9C3A-4330CB271729}"/>
                  </a:ext>
                </a:extLst>
              </p:cNvPr>
              <p:cNvSpPr/>
              <p:nvPr/>
            </p:nvSpPr>
            <p:spPr>
              <a:xfrm>
                <a:off x="1336918" y="3911600"/>
                <a:ext cx="228600" cy="2286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p>
            </p:txBody>
          </p:sp>
          <p:sp>
            <p:nvSpPr>
              <p:cNvPr id="12" name="iṥļiďê">
                <a:extLst>
                  <a:ext uri="{FF2B5EF4-FFF2-40B4-BE49-F238E27FC236}">
                    <a16:creationId xmlns:a16="http://schemas.microsoft.com/office/drawing/2014/main" id="{A07B6F02-4F16-4F43-94EF-58659723C970}"/>
                  </a:ext>
                </a:extLst>
              </p:cNvPr>
              <p:cNvSpPr/>
              <p:nvPr/>
            </p:nvSpPr>
            <p:spPr>
              <a:xfrm flipV="1">
                <a:off x="1316785" y="3484947"/>
                <a:ext cx="268866" cy="23178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tx1"/>
                  </a:solidFill>
                </a:endParaRPr>
              </a:p>
            </p:txBody>
          </p:sp>
          <p:grpSp>
            <p:nvGrpSpPr>
              <p:cNvPr id="13" name="işľïḍê">
                <a:extLst>
                  <a:ext uri="{FF2B5EF4-FFF2-40B4-BE49-F238E27FC236}">
                    <a16:creationId xmlns:a16="http://schemas.microsoft.com/office/drawing/2014/main" id="{82172894-7007-4CF3-8DF3-FDC4D8241585}"/>
                  </a:ext>
                </a:extLst>
              </p:cNvPr>
              <p:cNvGrpSpPr/>
              <p:nvPr/>
            </p:nvGrpSpPr>
            <p:grpSpPr>
              <a:xfrm>
                <a:off x="600361" y="1646363"/>
                <a:ext cx="1706330" cy="3913921"/>
                <a:chOff x="567739" y="1646363"/>
                <a:chExt cx="2633436" cy="3913921"/>
              </a:xfrm>
            </p:grpSpPr>
            <p:sp>
              <p:nvSpPr>
                <p:cNvPr id="14" name="ïṣḻíďe">
                  <a:extLst>
                    <a:ext uri="{FF2B5EF4-FFF2-40B4-BE49-F238E27FC236}">
                      <a16:creationId xmlns:a16="http://schemas.microsoft.com/office/drawing/2014/main" id="{293EE7F8-4099-45B7-8987-40943DA81607}"/>
                    </a:ext>
                  </a:extLst>
                </p:cNvPr>
                <p:cNvSpPr/>
                <p:nvPr/>
              </p:nvSpPr>
              <p:spPr>
                <a:xfrm>
                  <a:off x="799364" y="2967163"/>
                  <a:ext cx="2163069" cy="596034"/>
                </a:xfrm>
                <a:prstGeom prst="roundRect">
                  <a:avLst>
                    <a:gd name="adj" fmla="val 4639"/>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京东</a:t>
                  </a:r>
                  <a:endParaRPr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isļíďê">
                  <a:extLst>
                    <a:ext uri="{FF2B5EF4-FFF2-40B4-BE49-F238E27FC236}">
                      <a16:creationId xmlns:a16="http://schemas.microsoft.com/office/drawing/2014/main" id="{B5ED4A5D-82DA-469C-8364-CDE8570441D4}"/>
                    </a:ext>
                  </a:extLst>
                </p:cNvPr>
                <p:cNvSpPr/>
                <p:nvPr/>
              </p:nvSpPr>
              <p:spPr>
                <a:xfrm>
                  <a:off x="799364" y="1646363"/>
                  <a:ext cx="2163069" cy="1223364"/>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12700"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16" name="íşḷiḍé">
                  <a:extLst>
                    <a:ext uri="{FF2B5EF4-FFF2-40B4-BE49-F238E27FC236}">
                      <a16:creationId xmlns:a16="http://schemas.microsoft.com/office/drawing/2014/main" id="{FBDBA7E3-EBE3-4135-9967-C2BD9C3B1F08}"/>
                    </a:ext>
                  </a:extLst>
                </p:cNvPr>
                <p:cNvSpPr txBox="1"/>
                <p:nvPr/>
              </p:nvSpPr>
              <p:spPr bwMode="auto">
                <a:xfrm>
                  <a:off x="567739" y="4482481"/>
                  <a:ext cx="2633436" cy="1077803"/>
                </a:xfrm>
                <a:prstGeom prst="rect">
                  <a:avLst/>
                </a:prstGeom>
                <a:noFill/>
              </p:spPr>
              <p:txBody>
                <a:bodyPr wrap="square" lIns="91440" tIns="45720" rIns="91440" bIns="45720" anchor="t" anchorCtr="0">
                  <a:norm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网络化布局</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大协同</a:t>
                  </a:r>
                </a:p>
              </p:txBody>
            </p:sp>
          </p:grpSp>
        </p:grpSp>
      </p:grpSp>
    </p:spTree>
    <p:extLst>
      <p:ext uri="{BB962C8B-B14F-4D97-AF65-F5344CB8AC3E}">
        <p14:creationId xmlns:p14="http://schemas.microsoft.com/office/powerpoint/2010/main" val="21195108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10"/>
</p:tagLst>
</file>

<file path=ppt/tags/tag12.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SubTitle"/>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11"/>
</p:tagLst>
</file>

<file path=ppt/tags/tag14.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SubTitle"/>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12"/>
</p:tagLst>
</file>

<file path=ppt/tags/tag16.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SubTitle"/>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13"/>
</p:tagLst>
</file>

<file path=ppt/tags/tag18.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14"/>
</p:tagLst>
</file>

<file path=ppt/tags/tag19.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15"/>
</p:tagLst>
</file>

<file path=ppt/tags/tag2.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16"/>
</p:tagLst>
</file>

<file path=ppt/tags/tag21.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17"/>
</p:tagLst>
</file>

<file path=ppt/tags/tag22.xml><?xml version="1.0" encoding="utf-8"?>
<p:tagLst xmlns:a="http://schemas.openxmlformats.org/drawingml/2006/main" xmlns:r="http://schemas.openxmlformats.org/officeDocument/2006/relationships" xmlns:p="http://schemas.openxmlformats.org/presentationml/2006/main">
  <p:tag name="ISLIDE.DIAGRAM" val="243676"/>
</p:tagLst>
</file>

<file path=ppt/tags/tag23.xml><?xml version="1.0" encoding="utf-8"?>
<p:tagLst xmlns:a="http://schemas.openxmlformats.org/drawingml/2006/main" xmlns:r="http://schemas.openxmlformats.org/officeDocument/2006/relationships" xmlns:p="http://schemas.openxmlformats.org/presentationml/2006/main">
  <p:tag name="ISLIDE.DIAGRAM" val="293131"/>
</p:tagLst>
</file>

<file path=ppt/tags/tag24.xml><?xml version="1.0" encoding="utf-8"?>
<p:tagLst xmlns:a="http://schemas.openxmlformats.org/drawingml/2006/main" xmlns:r="http://schemas.openxmlformats.org/officeDocument/2006/relationships" xmlns:p="http://schemas.openxmlformats.org/presentationml/2006/main">
  <p:tag name="ISLIDE.ICON" val="#405515;#405424;#41592;#372650;"/>
</p:tagLst>
</file>

<file path=ppt/tags/tag25.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XunHChF#"/>
  <p:tag name="MH_LAYOUT" val="SubTitleText"/>
  <p:tag name="MH" val="20210125125343"/>
  <p:tag name="MH_LIBRARY" val="GRAPHIC"/>
</p:tagLst>
</file>

<file path=ppt/tags/tag26.xml><?xml version="1.0" encoding="utf-8"?>
<p:tagLst xmlns:a="http://schemas.openxmlformats.org/drawingml/2006/main" xmlns:r="http://schemas.openxmlformats.org/officeDocument/2006/relationships" xmlns:p="http://schemas.openxmlformats.org/presentationml/2006/main">
  <p:tag name="MH" val="20210125125343"/>
  <p:tag name="MH_LIBRARY" val="GRAPHIC"/>
  <p:tag name="MH_TYPE" val="Other"/>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210125125343"/>
  <p:tag name="MH_LIBRARY" val="GRAPHIC"/>
  <p:tag name="MH_TYPE" val="Other"/>
  <p:tag name="MH_ORDER" val="2"/>
</p:tagLst>
</file>

<file path=ppt/tags/tag28.xml><?xml version="1.0" encoding="utf-8"?>
<p:tagLst xmlns:a="http://schemas.openxmlformats.org/drawingml/2006/main" xmlns:r="http://schemas.openxmlformats.org/officeDocument/2006/relationships" xmlns:p="http://schemas.openxmlformats.org/presentationml/2006/main">
  <p:tag name="MH" val="20210125125343"/>
  <p:tag name="MH_LIBRARY" val="GRAPHIC"/>
  <p:tag name="MH_TYPE" val="Other"/>
  <p:tag name="MH_ORDER" val="3"/>
</p:tagLst>
</file>

<file path=ppt/tags/tag29.xml><?xml version="1.0" encoding="utf-8"?>
<p:tagLst xmlns:a="http://schemas.openxmlformats.org/drawingml/2006/main" xmlns:r="http://schemas.openxmlformats.org/officeDocument/2006/relationships" xmlns:p="http://schemas.openxmlformats.org/presentationml/2006/main">
  <p:tag name="MH" val="20210125125343"/>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3"/>
</p:tagLst>
</file>

<file path=ppt/tags/tag30.xml><?xml version="1.0" encoding="utf-8"?>
<p:tagLst xmlns:a="http://schemas.openxmlformats.org/drawingml/2006/main" xmlns:r="http://schemas.openxmlformats.org/officeDocument/2006/relationships" xmlns:p="http://schemas.openxmlformats.org/presentationml/2006/main">
  <p:tag name="MH" val="20210125125343"/>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210125125343"/>
  <p:tag name="MH_LIBRARY" val="GRAPHIC"/>
  <p:tag name="MH_TYPE" val="Other"/>
  <p:tag name="MH_ORDER" val="5"/>
</p:tagLst>
</file>

<file path=ppt/tags/tag32.xml><?xml version="1.0" encoding="utf-8"?>
<p:tagLst xmlns:a="http://schemas.openxmlformats.org/drawingml/2006/main" xmlns:r="http://schemas.openxmlformats.org/officeDocument/2006/relationships" xmlns:p="http://schemas.openxmlformats.org/presentationml/2006/main">
  <p:tag name="MH" val="20210125125343"/>
  <p:tag name="MH_LIBRARY" val="GRAPHIC"/>
  <p:tag name="MH_TYPE" val="Text"/>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210125125343"/>
  <p:tag name="MH_LIBRARY" val="GRAPHIC"/>
  <p:tag name="MH_TYPE" val="Text"/>
  <p:tag name="MH_ORDER" val="2"/>
</p:tagLst>
</file>

<file path=ppt/tags/tag34.xml><?xml version="1.0" encoding="utf-8"?>
<p:tagLst xmlns:a="http://schemas.openxmlformats.org/drawingml/2006/main" xmlns:r="http://schemas.openxmlformats.org/officeDocument/2006/relationships" xmlns:p="http://schemas.openxmlformats.org/presentationml/2006/main">
  <p:tag name="MH" val="20210125125343"/>
  <p:tag name="MH_LIBRARY" val="GRAPHIC"/>
  <p:tag name="MH_TYPE" val="SubTitle"/>
  <p:tag name="MH_ORDER" val="1"/>
</p:tagLst>
</file>

<file path=ppt/tags/tag35.xml><?xml version="1.0" encoding="utf-8"?>
<p:tagLst xmlns:a="http://schemas.openxmlformats.org/drawingml/2006/main" xmlns:r="http://schemas.openxmlformats.org/officeDocument/2006/relationships" xmlns:p="http://schemas.openxmlformats.org/presentationml/2006/main">
  <p:tag name="MH" val="20210125125343"/>
  <p:tag name="MH_LIBRARY" val="GRAPHIC"/>
  <p:tag name="MH_TYPE" val="PageTitle"/>
  <p:tag name="MH_ORDER" val="PageTitle"/>
</p:tagLst>
</file>

<file path=ppt/tags/tag36.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Text"/>
  <p:tag name="MH" val="20200831173407"/>
  <p:tag name="MH_LIBRARY" val="GRAPHIC"/>
</p:tagLst>
</file>

<file path=ppt/tags/tag37.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SubTitle"/>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Text"/>
  <p:tag name="MH_ORDER" val="1"/>
</p:tagLst>
</file>

<file path=ppt/tags/tag39.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4"/>
</p:tagLst>
</file>

<file path=ppt/tags/tag40.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SubTitle"/>
  <p:tag name="MH_ORDER" val="2"/>
</p:tagLst>
</file>

<file path=ppt/tags/tag41.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Text"/>
  <p:tag name="MH_ORDER" val="2"/>
</p:tagLst>
</file>

<file path=ppt/tags/tag42.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Other"/>
  <p:tag name="MH_ORDER" val="2"/>
</p:tagLst>
</file>

<file path=ppt/tags/tag43.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SubTitle"/>
  <p:tag name="MH_ORDER" val="3"/>
</p:tagLst>
</file>

<file path=ppt/tags/tag44.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Text"/>
  <p:tag name="MH_ORDER" val="3"/>
</p:tagLst>
</file>

<file path=ppt/tags/tag45.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Other"/>
  <p:tag name="MH_ORDER" val="3"/>
</p:tagLst>
</file>

<file path=ppt/tags/tag46.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SubTitle"/>
  <p:tag name="MH_ORDER" val="4"/>
</p:tagLst>
</file>

<file path=ppt/tags/tag47.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Text"/>
  <p:tag name="MH_ORDER" val="4"/>
</p:tagLst>
</file>

<file path=ppt/tags/tag48.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Other"/>
  <p:tag name="MH_ORDER" val="4"/>
</p:tagLst>
</file>

<file path=ppt/tags/tag49.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SubTitle"/>
  <p:tag name="MH_ORDER" val="5"/>
</p:tagLst>
</file>

<file path=ppt/tags/tag5.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5"/>
</p:tagLst>
</file>

<file path=ppt/tags/tag50.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Text"/>
  <p:tag name="MH_ORDER" val="5"/>
</p:tagLst>
</file>

<file path=ppt/tags/tag51.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Other"/>
  <p:tag name="MH_ORDER" val="5"/>
</p:tagLst>
</file>

<file path=ppt/tags/tag52.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SubTitle"/>
  <p:tag name="MH_ORDER" val="6"/>
</p:tagLst>
</file>

<file path=ppt/tags/tag53.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Text"/>
  <p:tag name="MH_ORDER" val="6"/>
</p:tagLst>
</file>

<file path=ppt/tags/tag54.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Other"/>
  <p:tag name="MH_ORDER" val="6"/>
</p:tagLst>
</file>

<file path=ppt/tags/tag55.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PageTitle"/>
  <p:tag name="MH_ORDER" val="PageTitle"/>
</p:tagLst>
</file>

<file path=ppt/tags/tag56.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SubTitle"/>
  <p:tag name="MH_ORDER" val="6"/>
</p:tagLst>
</file>

<file path=ppt/tags/tag57.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Text"/>
  <p:tag name="MH_ORDER" val="6"/>
</p:tagLst>
</file>

<file path=ppt/tags/tag58.xml><?xml version="1.0" encoding="utf-8"?>
<p:tagLst xmlns:a="http://schemas.openxmlformats.org/drawingml/2006/main" xmlns:r="http://schemas.openxmlformats.org/officeDocument/2006/relationships" xmlns:p="http://schemas.openxmlformats.org/presentationml/2006/main">
  <p:tag name="MH" val="20200831173407"/>
  <p:tag name="MH_LIBRARY" val="GRAPHIC"/>
  <p:tag name="MH_TYPE" val="Other"/>
  <p:tag name="MH_ORDER" val="6"/>
</p:tagLst>
</file>

<file path=ppt/tags/tag59.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LiuChBZh#"/>
  <p:tag name="MH_LAYOUT" val="SubTitleText"/>
  <p:tag name="MH" val="20210125123420"/>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6"/>
</p:tagLst>
</file>

<file path=ppt/tags/tag60.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Other"/>
  <p:tag name="MH_ORDER" val="1"/>
</p:tagLst>
</file>

<file path=ppt/tags/tag61.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Other"/>
  <p:tag name="MH_ORDER" val="2"/>
</p:tagLst>
</file>

<file path=ppt/tags/tag62.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Other"/>
  <p:tag name="MH_ORDER" val="3"/>
</p:tagLst>
</file>

<file path=ppt/tags/tag63.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Other"/>
  <p:tag name="MH_ORDER" val="4"/>
</p:tagLst>
</file>

<file path=ppt/tags/tag64.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PageTitle"/>
  <p:tag name="MH_ORDER" val="PageTitle"/>
</p:tagLst>
</file>

<file path=ppt/tags/tag65.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SubTitle"/>
  <p:tag name="MH_ORDER" val="1"/>
</p:tagLst>
</file>

<file path=ppt/tags/tag66.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Text"/>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SubTitle"/>
  <p:tag name="MH_ORDER" val="2"/>
</p:tagLst>
</file>

<file path=ppt/tags/tag68.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Text"/>
  <p:tag name="MH_ORDER" val="2"/>
</p:tagLst>
</file>

<file path=ppt/tags/tag69.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7"/>
</p:tagLst>
</file>

<file path=ppt/tags/tag70.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Other"/>
  <p:tag name="MH_ORDER" val="4"/>
</p:tagLst>
</file>

<file path=ppt/tags/tag71.xml><?xml version="1.0" encoding="utf-8"?>
<p:tagLst xmlns:a="http://schemas.openxmlformats.org/drawingml/2006/main" xmlns:r="http://schemas.openxmlformats.org/officeDocument/2006/relationships" xmlns:p="http://schemas.openxmlformats.org/presentationml/2006/main">
  <p:tag name="MH" val="20210125123420"/>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8"/>
</p:tagLst>
</file>

<file path=ppt/tags/tag9.xml><?xml version="1.0" encoding="utf-8"?>
<p:tagLst xmlns:a="http://schemas.openxmlformats.org/drawingml/2006/main" xmlns:r="http://schemas.openxmlformats.org/officeDocument/2006/relationships" xmlns:p="http://schemas.openxmlformats.org/presentationml/2006/main">
  <p:tag name="MH" val="20180413105720"/>
  <p:tag name="MH_LIBRARY" val="GRAPHIC"/>
  <p:tag name="MH_TYPE" val="Other"/>
  <p:tag name="MH_ORDER" val="9"/>
</p:tagLst>
</file>

<file path=ppt/theme/theme1.xml><?xml version="1.0" encoding="utf-8"?>
<a:theme xmlns:a="http://schemas.openxmlformats.org/drawingml/2006/main" name="1_培育围绕智慧城市的创新创业体系中国产业转型升级的抓手-2012-9-21">
  <a:themeElements>
    <a:clrScheme name="1_A4 LN BD Think Hewitt 5">
      <a:dk1>
        <a:srgbClr val="000000"/>
      </a:dk1>
      <a:lt1>
        <a:srgbClr val="FFFFFF"/>
      </a:lt1>
      <a:dk2>
        <a:srgbClr val="768395"/>
      </a:dk2>
      <a:lt2>
        <a:srgbClr val="F0F0F0"/>
      </a:lt2>
      <a:accent1>
        <a:srgbClr val="0F6FC6"/>
      </a:accent1>
      <a:accent2>
        <a:srgbClr val="009CD8"/>
      </a:accent2>
      <a:accent3>
        <a:srgbClr val="0AD0D9"/>
      </a:accent3>
      <a:accent4>
        <a:srgbClr val="10CE9A"/>
      </a:accent4>
      <a:accent5>
        <a:srgbClr val="7CCA62"/>
      </a:accent5>
      <a:accent6>
        <a:srgbClr val="A4C149"/>
      </a:accent6>
      <a:hlink>
        <a:srgbClr val="0F6FC6"/>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effectLst>
          <a:outerShdw blurRad="50800" dist="38100" dir="5400000" algn="t" rotWithShape="0">
            <a:prstClr val="black">
              <a:alpha val="40000"/>
            </a:prstClr>
          </a:outerShdw>
        </a:effectLst>
      </a:spPr>
      <a:bodyPr rtlCol="0" anchor="ctr"/>
      <a:lstStyle>
        <a:defPPr algn="ctr">
          <a:defRPr sz="1800" dirty="0">
            <a:latin typeface="微软雅黑" pitchFamily="34" charset="-122"/>
            <a:ea typeface="微软雅黑"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A4 LN BD Think Hewitt 1">
        <a:dk1>
          <a:srgbClr val="000000"/>
        </a:dk1>
        <a:lt1>
          <a:srgbClr val="FFFFFF"/>
        </a:lt1>
        <a:dk2>
          <a:srgbClr val="000000"/>
        </a:dk2>
        <a:lt2>
          <a:srgbClr val="808080"/>
        </a:lt2>
        <a:accent1>
          <a:srgbClr val="913B31"/>
        </a:accent1>
        <a:accent2>
          <a:srgbClr val="528085"/>
        </a:accent2>
        <a:accent3>
          <a:srgbClr val="FFFFFF"/>
        </a:accent3>
        <a:accent4>
          <a:srgbClr val="000000"/>
        </a:accent4>
        <a:accent5>
          <a:srgbClr val="C7AFAD"/>
        </a:accent5>
        <a:accent6>
          <a:srgbClr val="497378"/>
        </a:accent6>
        <a:hlink>
          <a:srgbClr val="28507A"/>
        </a:hlink>
        <a:folHlink>
          <a:srgbClr val="B0AC6F"/>
        </a:folHlink>
      </a:clrScheme>
      <a:clrMap bg1="lt1" tx1="dk1" bg2="lt2" tx2="dk2" accent1="accent1" accent2="accent2" accent3="accent3" accent4="accent4" accent5="accent5" accent6="accent6" hlink="hlink" folHlink="folHlink"/>
    </a:extraClrScheme>
    <a:extraClrScheme>
      <a:clrScheme name="1_A4 LN BD Think Hewitt 2">
        <a:dk1>
          <a:srgbClr val="000000"/>
        </a:dk1>
        <a:lt1>
          <a:srgbClr val="FFFFFF"/>
        </a:lt1>
        <a:dk2>
          <a:srgbClr val="000000"/>
        </a:dk2>
        <a:lt2>
          <a:srgbClr val="808080"/>
        </a:lt2>
        <a:accent1>
          <a:srgbClr val="0071B5"/>
        </a:accent1>
        <a:accent2>
          <a:srgbClr val="528085"/>
        </a:accent2>
        <a:accent3>
          <a:srgbClr val="FFFFFF"/>
        </a:accent3>
        <a:accent4>
          <a:srgbClr val="000000"/>
        </a:accent4>
        <a:accent5>
          <a:srgbClr val="AABBD7"/>
        </a:accent5>
        <a:accent6>
          <a:srgbClr val="497378"/>
        </a:accent6>
        <a:hlink>
          <a:srgbClr val="28507A"/>
        </a:hlink>
        <a:folHlink>
          <a:srgbClr val="B0AC6F"/>
        </a:folHlink>
      </a:clrScheme>
      <a:clrMap bg1="lt1" tx1="dk1" bg2="lt2" tx2="dk2" accent1="accent1" accent2="accent2" accent3="accent3" accent4="accent4" accent5="accent5" accent6="accent6" hlink="hlink" folHlink="folHlink"/>
    </a:extraClrScheme>
    <a:extraClrScheme>
      <a:clrScheme name="1_A4 LN BD Think Hewitt 3">
        <a:dk1>
          <a:srgbClr val="000000"/>
        </a:dk1>
        <a:lt1>
          <a:srgbClr val="FFFFFF"/>
        </a:lt1>
        <a:dk2>
          <a:srgbClr val="000000"/>
        </a:dk2>
        <a:lt2>
          <a:srgbClr val="808080"/>
        </a:lt2>
        <a:accent1>
          <a:srgbClr val="0071B5"/>
        </a:accent1>
        <a:accent2>
          <a:srgbClr val="64B900"/>
        </a:accent2>
        <a:accent3>
          <a:srgbClr val="FFFFFF"/>
        </a:accent3>
        <a:accent4>
          <a:srgbClr val="000000"/>
        </a:accent4>
        <a:accent5>
          <a:srgbClr val="AABBD7"/>
        </a:accent5>
        <a:accent6>
          <a:srgbClr val="5AA700"/>
        </a:accent6>
        <a:hlink>
          <a:srgbClr val="28507A"/>
        </a:hlink>
        <a:folHlink>
          <a:srgbClr val="B0AC6F"/>
        </a:folHlink>
      </a:clrScheme>
      <a:clrMap bg1="lt1" tx1="dk1" bg2="lt2" tx2="dk2" accent1="accent1" accent2="accent2" accent3="accent3" accent4="accent4" accent5="accent5" accent6="accent6" hlink="hlink" folHlink="folHlink"/>
    </a:extraClrScheme>
    <a:extraClrScheme>
      <a:clrScheme name="1_A4 LN BD Think Hewitt 4">
        <a:dk1>
          <a:srgbClr val="000000"/>
        </a:dk1>
        <a:lt1>
          <a:srgbClr val="FFFFFF"/>
        </a:lt1>
        <a:dk2>
          <a:srgbClr val="000000"/>
        </a:dk2>
        <a:lt2>
          <a:srgbClr val="808080"/>
        </a:lt2>
        <a:accent1>
          <a:srgbClr val="0071B5"/>
        </a:accent1>
        <a:accent2>
          <a:srgbClr val="64B900"/>
        </a:accent2>
        <a:accent3>
          <a:srgbClr val="FFFFFF"/>
        </a:accent3>
        <a:accent4>
          <a:srgbClr val="000000"/>
        </a:accent4>
        <a:accent5>
          <a:srgbClr val="AABBD7"/>
        </a:accent5>
        <a:accent6>
          <a:srgbClr val="5AA700"/>
        </a:accent6>
        <a:hlink>
          <a:srgbClr val="EB5F01"/>
        </a:hlink>
        <a:folHlink>
          <a:srgbClr val="B0AC6F"/>
        </a:folHlink>
      </a:clrScheme>
      <a:clrMap bg1="lt1" tx1="dk1" bg2="lt2" tx2="dk2" accent1="accent1" accent2="accent2" accent3="accent3" accent4="accent4" accent5="accent5" accent6="accent6" hlink="hlink" folHlink="folHlink"/>
    </a:extraClrScheme>
    <a:extraClrScheme>
      <a:clrScheme name="1_A4 LN BD Think Hewitt 5">
        <a:dk1>
          <a:srgbClr val="000000"/>
        </a:dk1>
        <a:lt1>
          <a:srgbClr val="FFFFFF"/>
        </a:lt1>
        <a:dk2>
          <a:srgbClr val="000000"/>
        </a:dk2>
        <a:lt2>
          <a:srgbClr val="808080"/>
        </a:lt2>
        <a:accent1>
          <a:srgbClr val="0071B5"/>
        </a:accent1>
        <a:accent2>
          <a:srgbClr val="64B900"/>
        </a:accent2>
        <a:accent3>
          <a:srgbClr val="FFFFFF"/>
        </a:accent3>
        <a:accent4>
          <a:srgbClr val="000000"/>
        </a:accent4>
        <a:accent5>
          <a:srgbClr val="AABBD7"/>
        </a:accent5>
        <a:accent6>
          <a:srgbClr val="5AA700"/>
        </a:accent6>
        <a:hlink>
          <a:srgbClr val="EB5F01"/>
        </a:hlink>
        <a:folHlink>
          <a:srgbClr val="CC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赛伯乐众智PPT模板1907.potx" id="{142A0FA8-C89F-482E-B54C-1B36C24C90E9}" vid="{9E51B2DC-6ECB-41C9-8500-28CC313F411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TotalTime>
  <Words>2995</Words>
  <Application>Microsoft Office PowerPoint</Application>
  <PresentationFormat>宽屏</PresentationFormat>
  <Paragraphs>563</Paragraphs>
  <Slides>38</Slides>
  <Notes>11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38</vt:i4>
      </vt:variant>
    </vt:vector>
  </HeadingPairs>
  <TitlesOfParts>
    <vt:vector size="55" baseType="lpstr">
      <vt:lpstr>-apple-system-font</vt:lpstr>
      <vt:lpstr>等线</vt:lpstr>
      <vt:lpstr>等线 Light</vt:lpstr>
      <vt:lpstr>黑体</vt:lpstr>
      <vt:lpstr>华文琥珀</vt:lpstr>
      <vt:lpstr>思源黑体 Medium</vt:lpstr>
      <vt:lpstr>宋体</vt:lpstr>
      <vt:lpstr>微软雅黑</vt:lpstr>
      <vt:lpstr>微软雅黑</vt:lpstr>
      <vt:lpstr>Arial</vt:lpstr>
      <vt:lpstr>Arial Black</vt:lpstr>
      <vt:lpstr>Arial Narrow</vt:lpstr>
      <vt:lpstr>Calibri</vt:lpstr>
      <vt:lpstr>Garamond</vt:lpstr>
      <vt:lpstr>Times New Roman</vt:lpstr>
      <vt:lpstr>Wingdings</vt:lpstr>
      <vt:lpstr>1_培育围绕智慧城市的创新创业体系中国产业转型升级的抓手-2012-9-21</vt:lpstr>
      <vt:lpstr>PowerPoint 演示文稿</vt:lpstr>
      <vt:lpstr>PowerPoint 演示文稿</vt:lpstr>
      <vt:lpstr>赛弘众智源自WebEx，是赛伯乐投资孵化企业</vt:lpstr>
      <vt:lpstr>WebEx最早实践了为波音提供数字孪生协同方案</vt:lpstr>
      <vt:lpstr>数字孪生帮助波音实现数字化、网络化升级</vt:lpstr>
      <vt:lpstr>移动时代音视频与数据的大协同——Zoom</vt:lpstr>
      <vt:lpstr>5G时代智能孪生+专家的大协同网络平台</vt:lpstr>
      <vt:lpstr>曾经为淘宝打造线上获客与运营培训大并发协同支撑平台</vt:lpstr>
      <vt:lpstr>大协同平台部分服务客户</vt:lpstr>
      <vt:lpstr>与华为/爱立信数据通讯协同合作</vt:lpstr>
      <vt:lpstr>创始人 — 朱敏先生</vt:lpstr>
      <vt:lpstr>PowerPoint 演示文稿</vt:lpstr>
      <vt:lpstr>赛伯乐大健康布局</vt:lpstr>
      <vt:lpstr>从工业产品数字孪生延伸到人的数字孪生</vt:lpstr>
      <vt:lpstr>5G时代智能孪生协同平台（基于数字孪生的智能大协同）</vt:lpstr>
      <vt:lpstr>人体数字孪生智能协同平台研发与应用规划</vt:lpstr>
      <vt:lpstr>李钟集团 – 互联网医院平台</vt:lpstr>
      <vt:lpstr>赋能诊所——对接专家资源+培训</vt:lpstr>
      <vt:lpstr>专家对接服务</vt:lpstr>
      <vt:lpstr>PowerPoint 演示文稿</vt:lpstr>
      <vt:lpstr>健康服务包</vt:lpstr>
      <vt:lpstr>健康服务包</vt:lpstr>
      <vt:lpstr>健康服务包</vt:lpstr>
      <vt:lpstr>PowerPoint 演示文稿</vt:lpstr>
      <vt:lpstr>智能孪生协同平台助力医疗产业数字化、网络化、智能化</vt:lpstr>
      <vt:lpstr>5G时代基于人体数字孪生的智能孪生协同平台</vt:lpstr>
      <vt:lpstr>PowerPoint 演示文稿</vt:lpstr>
      <vt:lpstr>5G时代智能孪生协同平台（基于数字孪生的智能大协同）</vt:lpstr>
      <vt:lpstr>PowerPoint 演示文稿</vt:lpstr>
      <vt:lpstr>人体数字孪生平台界面</vt:lpstr>
      <vt:lpstr>PowerPoint 演示文稿</vt:lpstr>
      <vt:lpstr>产业新媒体分布式协同网络服务平台</vt:lpstr>
      <vt:lpstr>产业多媒体分布式销售平台   功能模块</vt:lpstr>
      <vt:lpstr>企业中心</vt:lpstr>
      <vt:lpstr>产业多媒体分布式销售平台 </vt:lpstr>
      <vt:lpstr>PowerPoint 演示文稿</vt:lpstr>
      <vt:lpstr>3年计划</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Jeecy</cp:lastModifiedBy>
  <cp:revision>69</cp:revision>
  <dcterms:created xsi:type="dcterms:W3CDTF">2019-07-04T07:41:56Z</dcterms:created>
  <dcterms:modified xsi:type="dcterms:W3CDTF">2021-01-25T05:07:58Z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2052-10.1.0.5740</vt:lpwstr>
  </property>
</Properties>
</file>